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drawings/drawing8.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9.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5" r:id="rId2"/>
    <p:sldId id="346" r:id="rId3"/>
    <p:sldId id="350" r:id="rId4"/>
    <p:sldId id="351" r:id="rId5"/>
    <p:sldId id="333" r:id="rId6"/>
    <p:sldId id="334" r:id="rId7"/>
    <p:sldId id="364" r:id="rId8"/>
    <p:sldId id="365" r:id="rId9"/>
    <p:sldId id="352" r:id="rId10"/>
    <p:sldId id="337" r:id="rId11"/>
    <p:sldId id="338" r:id="rId12"/>
    <p:sldId id="339" r:id="rId13"/>
    <p:sldId id="340" r:id="rId14"/>
    <p:sldId id="341" r:id="rId15"/>
    <p:sldId id="343" r:id="rId16"/>
    <p:sldId id="342" r:id="rId17"/>
    <p:sldId id="344" r:id="rId18"/>
    <p:sldId id="347" r:id="rId19"/>
    <p:sldId id="356" r:id="rId20"/>
    <p:sldId id="354" r:id="rId21"/>
    <p:sldId id="358" r:id="rId22"/>
    <p:sldId id="353" r:id="rId23"/>
    <p:sldId id="355" r:id="rId24"/>
    <p:sldId id="359" r:id="rId25"/>
    <p:sldId id="360" r:id="rId26"/>
    <p:sldId id="361" r:id="rId27"/>
    <p:sldId id="348" r:id="rId28"/>
    <p:sldId id="349" r:id="rId29"/>
    <p:sldId id="363" r:id="rId30"/>
    <p:sldId id="366" r:id="rId31"/>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B7B7"/>
    <a:srgbClr val="0F173E"/>
    <a:srgbClr val="4D7149"/>
    <a:srgbClr val="7CAFDD"/>
    <a:srgbClr val="264478"/>
    <a:srgbClr val="997300"/>
    <a:srgbClr val="636363"/>
    <a:srgbClr val="9E480E"/>
    <a:srgbClr val="4472C4"/>
    <a:srgbClr val="4C87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6" d="100"/>
          <a:sy n="6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hmoud.fathalla\AppData\Local\Microsoft\Windows\INetCache\Content.Outlook\OT3Z6A2L\Book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Rehab\Financial%20Regulatory%20Authority\Dr.%20Farid-%20Chairman\IPOs\Final%20Report\IPOs%20-%20updated%202.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8.xml"/><Relationship Id="rId4" Type="http://schemas.openxmlformats.org/officeDocument/2006/relationships/oleObject" Target="file:///D:\Rehab\Financial%20Regulatory%20Authority\Dr.%20Farid-%20Chairman\IPOs\Final%20Report\IPOs%20-%20updated%202.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D:\Rehab\Financial%20Regulatory%20Authority\Dr.%20Farid-%20Chairman\IPOs\Final%20Report\IPOs%20-%20updated%202.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9.xml"/></Relationships>
</file>

<file path=ppt/charts/_rels/chart13.xml.rels><?xml version="1.0" encoding="UTF-8" standalone="yes"?>
<Relationships xmlns="http://schemas.openxmlformats.org/package/2006/relationships"><Relationship Id="rId3" Type="http://schemas.openxmlformats.org/officeDocument/2006/relationships/oleObject" Target="file:///\\sv-keeper\Research\IPOs\New%20folder\IPOs%202-%20Market%20Cap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sv-keeper\Research\IPOs\New%20folder\IPOs%202-%20Market%20Caps.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sv-keeper\Research\IPOs\New%20folder\IPOs%202-%20Market%20Cap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mahmoud.fathalla\AppData\Local\Microsoft\Windows\INetCache\Content.Outlook\OT3Z6A2L\Book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Rehab\Financial%20Regulatory%20Authority\Dr.%20Farid-%20Chairman\IPOs\Final%20Report\IPOs%20-%20updated%20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D:\Rehab\Financial%20Regulatory%20Authority\Dr.%20Farid-%20Chairman\IPOs\Final%20Report\IPOs%20-%20updated%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Rehab\Financial%20Regulatory%20Authority\Dr.%20Farid-%20Chairman\IPOs\Final%20Report\IPOs%20-%20updated%20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D:\Rehab\Financial%20Regulatory%20Authority\Dr.%20Farid-%20Chairman\IPOs\Final%20Report\IPOs%20-%20updated%202.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5.xml"/><Relationship Id="rId4"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B48B2C"/>
              </a:solidFill>
              <a:ln w="19050">
                <a:solidFill>
                  <a:schemeClr val="lt1"/>
                </a:solidFill>
              </a:ln>
              <a:effectLst/>
            </c:spPr>
            <c:extLst>
              <c:ext xmlns:c16="http://schemas.microsoft.com/office/drawing/2014/chart" uri="{C3380CC4-5D6E-409C-BE32-E72D297353CC}">
                <c16:uniqueId val="{00000001-FCDE-462C-9043-A0C11FBEFD8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DE-462C-9043-A0C11FBEFD8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DE-462C-9043-A0C11FBEFD8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CDE-462C-9043-A0C11FBEFD8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CDE-462C-9043-A0C11FBEFD8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CDE-462C-9043-A0C11FBEFD8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CDE-462C-9043-A0C11FBEFD8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CDE-462C-9043-A0C11FBEFD8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CDE-462C-9043-A0C11FBEFD8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CDE-462C-9043-A0C11FBEFD8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CDE-462C-9043-A0C11FBEFD8E}"/>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FCDE-462C-9043-A0C11FBEFD8E}"/>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FCDE-462C-9043-A0C11FBEFD8E}"/>
              </c:ext>
            </c:extLst>
          </c:dPt>
          <c:dPt>
            <c:idx val="13"/>
            <c:bubble3D val="0"/>
            <c:spPr>
              <a:solidFill>
                <a:srgbClr val="0F173E"/>
              </a:solidFill>
              <a:ln w="19050">
                <a:solidFill>
                  <a:schemeClr val="lt1"/>
                </a:solidFill>
              </a:ln>
              <a:effectLst/>
            </c:spPr>
            <c:extLst>
              <c:ext xmlns:c16="http://schemas.microsoft.com/office/drawing/2014/chart" uri="{C3380CC4-5D6E-409C-BE32-E72D297353CC}">
                <c16:uniqueId val="{0000001B-FCDE-462C-9043-A0C11FBEFD8E}"/>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FCDE-462C-9043-A0C11FBEFD8E}"/>
              </c:ext>
            </c:extLst>
          </c:dPt>
          <c:cat>
            <c:strRef>
              <c:f>Sheet1!$F$3:$F$17</c:f>
              <c:strCache>
                <c:ptCount val="15"/>
                <c:pt idx="0">
                  <c:v>ADX</c:v>
                </c:pt>
                <c:pt idx="1">
                  <c:v>ASE</c:v>
                </c:pt>
                <c:pt idx="2">
                  <c:v>BHB</c:v>
                </c:pt>
                <c:pt idx="3">
                  <c:v>BSE</c:v>
                </c:pt>
                <c:pt idx="4">
                  <c:v>CSE</c:v>
                </c:pt>
                <c:pt idx="5">
                  <c:v>DSE</c:v>
                </c:pt>
                <c:pt idx="6">
                  <c:v>DFM</c:v>
                </c:pt>
                <c:pt idx="7">
                  <c:v>EGX</c:v>
                </c:pt>
                <c:pt idx="8">
                  <c:v>ISX</c:v>
                </c:pt>
                <c:pt idx="9">
                  <c:v>BK</c:v>
                </c:pt>
                <c:pt idx="10">
                  <c:v>MSX</c:v>
                </c:pt>
                <c:pt idx="11">
                  <c:v>PEX</c:v>
                </c:pt>
                <c:pt idx="12">
                  <c:v>QSE</c:v>
                </c:pt>
                <c:pt idx="13">
                  <c:v>Tadawul</c:v>
                </c:pt>
                <c:pt idx="14">
                  <c:v>TSE</c:v>
                </c:pt>
              </c:strCache>
            </c:strRef>
          </c:cat>
          <c:val>
            <c:numRef>
              <c:f>Sheet1!$G$3:$G$17</c:f>
              <c:numCache>
                <c:formatCode>_-* #,##0_-;\-* #,##0_-;_-* "-"??_-;_-@_-</c:formatCode>
                <c:ptCount val="15"/>
                <c:pt idx="0">
                  <c:v>807019</c:v>
                </c:pt>
                <c:pt idx="1">
                  <c:v>23892</c:v>
                </c:pt>
                <c:pt idx="2">
                  <c:v>20606</c:v>
                </c:pt>
                <c:pt idx="3">
                  <c:v>20479</c:v>
                </c:pt>
                <c:pt idx="4">
                  <c:v>63473.4</c:v>
                </c:pt>
                <c:pt idx="5">
                  <c:v>859.4</c:v>
                </c:pt>
                <c:pt idx="6">
                  <c:v>187208.4</c:v>
                </c:pt>
                <c:pt idx="7">
                  <c:v>55601.4</c:v>
                </c:pt>
                <c:pt idx="8">
                  <c:v>14139</c:v>
                </c:pt>
                <c:pt idx="9">
                  <c:v>131051</c:v>
                </c:pt>
                <c:pt idx="10">
                  <c:v>61824</c:v>
                </c:pt>
                <c:pt idx="11">
                  <c:v>4625</c:v>
                </c:pt>
                <c:pt idx="12">
                  <c:v>171599</c:v>
                </c:pt>
                <c:pt idx="13">
                  <c:v>3002485</c:v>
                </c:pt>
                <c:pt idx="14">
                  <c:v>7983</c:v>
                </c:pt>
              </c:numCache>
            </c:numRef>
          </c:val>
          <c:extLst>
            <c:ext xmlns:c16="http://schemas.microsoft.com/office/drawing/2014/chart" uri="{C3380CC4-5D6E-409C-BE32-E72D297353CC}">
              <c16:uniqueId val="{00000000-B547-445C-A4D2-68BA3341D2C7}"/>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F-FCDE-462C-9043-A0C11FBEFD8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1-FCDE-462C-9043-A0C11FBEFD8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3-FCDE-462C-9043-A0C11FBEFD8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5-FCDE-462C-9043-A0C11FBEFD8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7-FCDE-462C-9043-A0C11FBEFD8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9-FCDE-462C-9043-A0C11FBEFD8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B-FCDE-462C-9043-A0C11FBEFD8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D-FCDE-462C-9043-A0C11FBEFD8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F-FCDE-462C-9043-A0C11FBEFD8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31-FCDE-462C-9043-A0C11FBEFD8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33-FCDE-462C-9043-A0C11FBEFD8E}"/>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35-FCDE-462C-9043-A0C11FBEFD8E}"/>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37-FCDE-462C-9043-A0C11FBEFD8E}"/>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39-FCDE-462C-9043-A0C11FBEFD8E}"/>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3B-FCDE-462C-9043-A0C11FBEFD8E}"/>
              </c:ext>
            </c:extLst>
          </c:dPt>
          <c:cat>
            <c:strRef>
              <c:f>Sheet1!$F$3:$F$17</c:f>
              <c:strCache>
                <c:ptCount val="15"/>
                <c:pt idx="0">
                  <c:v>ADX</c:v>
                </c:pt>
                <c:pt idx="1">
                  <c:v>ASE</c:v>
                </c:pt>
                <c:pt idx="2">
                  <c:v>BHB</c:v>
                </c:pt>
                <c:pt idx="3">
                  <c:v>BSE</c:v>
                </c:pt>
                <c:pt idx="4">
                  <c:v>CSE</c:v>
                </c:pt>
                <c:pt idx="5">
                  <c:v>DSE</c:v>
                </c:pt>
                <c:pt idx="6">
                  <c:v>DFM</c:v>
                </c:pt>
                <c:pt idx="7">
                  <c:v>EGX</c:v>
                </c:pt>
                <c:pt idx="8">
                  <c:v>ISX</c:v>
                </c:pt>
                <c:pt idx="9">
                  <c:v>BK</c:v>
                </c:pt>
                <c:pt idx="10">
                  <c:v>MSX</c:v>
                </c:pt>
                <c:pt idx="11">
                  <c:v>PEX</c:v>
                </c:pt>
                <c:pt idx="12">
                  <c:v>QSE</c:v>
                </c:pt>
                <c:pt idx="13">
                  <c:v>Tadawul</c:v>
                </c:pt>
                <c:pt idx="14">
                  <c:v>TSE</c:v>
                </c:pt>
              </c:strCache>
            </c:strRef>
          </c:cat>
          <c:val>
            <c:numRef>
              <c:f>Sheet1!$H$3:$H$17</c:f>
              <c:numCache>
                <c:formatCode>0.0%</c:formatCode>
                <c:ptCount val="15"/>
                <c:pt idx="0">
                  <c:v>0.17648074023770677</c:v>
                </c:pt>
                <c:pt idx="1">
                  <c:v>5.224756598988735E-3</c:v>
                </c:pt>
                <c:pt idx="2">
                  <c:v>4.5061666867052515E-3</c:v>
                </c:pt>
                <c:pt idx="3">
                  <c:v>4.4783940394563159E-3</c:v>
                </c:pt>
                <c:pt idx="4">
                  <c:v>1.3880506676303849E-2</c:v>
                </c:pt>
                <c:pt idx="5">
                  <c:v>1.8793553579319098E-4</c:v>
                </c:pt>
                <c:pt idx="6">
                  <c:v>4.0939156340453822E-2</c:v>
                </c:pt>
                <c:pt idx="7">
                  <c:v>1.2159039911393449E-2</c:v>
                </c:pt>
                <c:pt idx="8">
                  <c:v>3.0919484996275626E-3</c:v>
                </c:pt>
                <c:pt idx="9">
                  <c:v>2.8658529091498103E-2</c:v>
                </c:pt>
                <c:pt idx="10">
                  <c:v>1.3519812153686571E-2</c:v>
                </c:pt>
                <c:pt idx="11">
                  <c:v>1.0114054608372216E-3</c:v>
                </c:pt>
                <c:pt idx="12">
                  <c:v>3.7525657443071653E-2</c:v>
                </c:pt>
                <c:pt idx="13">
                  <c:v>0.6565902108285071</c:v>
                </c:pt>
                <c:pt idx="14">
                  <c:v>1.7457404959704951E-3</c:v>
                </c:pt>
              </c:numCache>
            </c:numRef>
          </c:val>
          <c:extLst>
            <c:ext xmlns:c16="http://schemas.microsoft.com/office/drawing/2014/chart" uri="{C3380CC4-5D6E-409C-BE32-E72D297353CC}">
              <c16:uniqueId val="{00000001-B547-445C-A4D2-68BA3341D2C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2060"/>
                </a:solidFill>
                <a:latin typeface="+mn-lt"/>
                <a:ea typeface="+mn-ea"/>
                <a:cs typeface="+mn-cs"/>
              </a:defRPr>
            </a:pPr>
            <a:r>
              <a:rPr lang="ar-EG" sz="1200" b="1" dirty="0">
                <a:solidFill>
                  <a:srgbClr val="002060"/>
                </a:solidFill>
              </a:rPr>
              <a:t>عدد وقيمة الطروحات الأولية في السوق</a:t>
            </a:r>
            <a:r>
              <a:rPr lang="ar-EG" sz="1200" b="1" baseline="0" dirty="0">
                <a:solidFill>
                  <a:srgbClr val="002060"/>
                </a:solidFill>
              </a:rPr>
              <a:t> المصرية من عام 2020 حتى 2023</a:t>
            </a:r>
            <a:endParaRPr lang="en-US" sz="1200" b="1" dirty="0">
              <a:solidFill>
                <a:srgbClr val="002060"/>
              </a:solidFill>
            </a:endParaRPr>
          </a:p>
        </c:rich>
      </c:tx>
      <c:layout>
        <c:manualLayout>
          <c:xMode val="edge"/>
          <c:yMode val="edge"/>
          <c:x val="0.11988661417322835"/>
          <c:y val="1.388888888888888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6851892640820218"/>
          <c:y val="0.14856481481481484"/>
          <c:w val="0.74267800355537683"/>
          <c:h val="0.63813247302420539"/>
        </c:manualLayout>
      </c:layout>
      <c:barChart>
        <c:barDir val="col"/>
        <c:grouping val="clustered"/>
        <c:varyColors val="0"/>
        <c:ser>
          <c:idx val="0"/>
          <c:order val="0"/>
          <c:tx>
            <c:strRef>
              <c:f>مصر!$C$13</c:f>
              <c:strCache>
                <c:ptCount val="1"/>
                <c:pt idx="0">
                  <c:v>قيمة الطروحات (بالمليون دولار)</c:v>
                </c:pt>
              </c:strCache>
            </c:strRef>
          </c:tx>
          <c:spPr>
            <a:solidFill>
              <a:srgbClr val="002060"/>
            </a:solidFill>
            <a:ln>
              <a:noFill/>
            </a:ln>
            <a:effectLst/>
          </c:spPr>
          <c:invertIfNegative val="0"/>
          <c:dLbls>
            <c:dLbl>
              <c:idx val="0"/>
              <c:layout>
                <c:manualLayout>
                  <c:x val="2.6666666666666423E-3"/>
                  <c:y val="1.5802471593657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14-4E3B-A99C-D4A7610CBE20}"/>
                </c:ext>
              </c:extLst>
            </c:dLbl>
            <c:dLbl>
              <c:idx val="1"/>
              <c:layout>
                <c:manualLayout>
                  <c:x val="2.666666666666569E-3"/>
                  <c:y val="1.1851853695243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14-4E3B-A99C-D4A7610CBE20}"/>
                </c:ext>
              </c:extLst>
            </c:dLbl>
            <c:dLbl>
              <c:idx val="2"/>
              <c:layout>
                <c:manualLayout>
                  <c:x val="2.6666666666666666E-3"/>
                  <c:y val="2.3703707390486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14-4E3B-A99C-D4A7610CBE20}"/>
                </c:ext>
              </c:extLst>
            </c:dLbl>
            <c:dLbl>
              <c:idx val="3"/>
              <c:layout>
                <c:manualLayout>
                  <c:x val="9.7776648253593543E-17"/>
                  <c:y val="7.90123579682874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14-4E3B-A99C-D4A7610CBE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مصر!$D$12:$G$12</c:f>
              <c:numCache>
                <c:formatCode>General</c:formatCode>
                <c:ptCount val="4"/>
                <c:pt idx="0">
                  <c:v>2020</c:v>
                </c:pt>
                <c:pt idx="1">
                  <c:v>2021</c:v>
                </c:pt>
                <c:pt idx="2">
                  <c:v>2022</c:v>
                </c:pt>
                <c:pt idx="3">
                  <c:v>2023</c:v>
                </c:pt>
              </c:numCache>
            </c:numRef>
          </c:cat>
          <c:val>
            <c:numRef>
              <c:f>مصر!$D$13:$G$13</c:f>
              <c:numCache>
                <c:formatCode>_(* #,##0.0_);_(* \(#,##0.0\);_(* "-"??_);_(@_)</c:formatCode>
                <c:ptCount val="4"/>
                <c:pt idx="0">
                  <c:v>13</c:v>
                </c:pt>
                <c:pt idx="1">
                  <c:v>506.4</c:v>
                </c:pt>
                <c:pt idx="2">
                  <c:v>82.7</c:v>
                </c:pt>
                <c:pt idx="3" formatCode="#,##0.00_);\(#,##0.00\)">
                  <c:v>1.2</c:v>
                </c:pt>
              </c:numCache>
            </c:numRef>
          </c:val>
          <c:extLst>
            <c:ext xmlns:c16="http://schemas.microsoft.com/office/drawing/2014/chart" uri="{C3380CC4-5D6E-409C-BE32-E72D297353CC}">
              <c16:uniqueId val="{00000004-C214-4E3B-A99C-D4A7610CBE20}"/>
            </c:ext>
          </c:extLst>
        </c:ser>
        <c:dLbls>
          <c:showLegendKey val="0"/>
          <c:showVal val="1"/>
          <c:showCatName val="0"/>
          <c:showSerName val="0"/>
          <c:showPercent val="0"/>
          <c:showBubbleSize val="0"/>
        </c:dLbls>
        <c:gapWidth val="219"/>
        <c:overlap val="-27"/>
        <c:axId val="144838984"/>
        <c:axId val="144839768"/>
      </c:barChart>
      <c:lineChart>
        <c:grouping val="standard"/>
        <c:varyColors val="0"/>
        <c:ser>
          <c:idx val="1"/>
          <c:order val="1"/>
          <c:tx>
            <c:strRef>
              <c:f>مصر!$C$14</c:f>
              <c:strCache>
                <c:ptCount val="1"/>
                <c:pt idx="0">
                  <c:v>عدد الطروحات </c:v>
                </c:pt>
              </c:strCache>
            </c:strRef>
          </c:tx>
          <c:spPr>
            <a:ln w="28575" cap="rnd">
              <a:solidFill>
                <a:srgbClr val="996633"/>
              </a:solidFill>
              <a:round/>
            </a:ln>
            <a:effectLst/>
          </c:spPr>
          <c:marker>
            <c:symbol val="none"/>
          </c:marker>
          <c:dPt>
            <c:idx val="1"/>
            <c:marker>
              <c:symbol val="none"/>
            </c:marker>
            <c:bubble3D val="0"/>
            <c:extLst>
              <c:ext xmlns:c16="http://schemas.microsoft.com/office/drawing/2014/chart" uri="{C3380CC4-5D6E-409C-BE32-E72D297353CC}">
                <c16:uniqueId val="{00000005-C214-4E3B-A99C-D4A7610CBE20}"/>
              </c:ext>
            </c:extLst>
          </c:dPt>
          <c:dPt>
            <c:idx val="2"/>
            <c:marker>
              <c:symbol val="none"/>
            </c:marker>
            <c:bubble3D val="0"/>
            <c:extLst>
              <c:ext xmlns:c16="http://schemas.microsoft.com/office/drawing/2014/chart" uri="{C3380CC4-5D6E-409C-BE32-E72D297353CC}">
                <c16:uniqueId val="{00000006-C214-4E3B-A99C-D4A7610CBE20}"/>
              </c:ext>
            </c:extLst>
          </c:dPt>
          <c:dPt>
            <c:idx val="3"/>
            <c:marker>
              <c:symbol val="none"/>
            </c:marker>
            <c:bubble3D val="0"/>
            <c:extLst>
              <c:ext xmlns:c16="http://schemas.microsoft.com/office/drawing/2014/chart" uri="{C3380CC4-5D6E-409C-BE32-E72D297353CC}">
                <c16:uniqueId val="{00000007-C214-4E3B-A99C-D4A7610CBE20}"/>
              </c:ext>
            </c:extLst>
          </c:dPt>
          <c:dLbls>
            <c:dLbl>
              <c:idx val="0"/>
              <c:layout>
                <c:manualLayout>
                  <c:x val="-2.1333333333333333E-2"/>
                  <c:y val="-6.3209886374630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214-4E3B-A99C-D4A7610CBE20}"/>
                </c:ext>
              </c:extLst>
            </c:dLbl>
            <c:dLbl>
              <c:idx val="1"/>
              <c:layout>
                <c:manualLayout>
                  <c:x val="-3.2000006652635249E-2"/>
                  <c:y val="5.9430311595665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14-4E3B-A99C-D4A7610CBE20}"/>
                </c:ext>
              </c:extLst>
            </c:dLbl>
            <c:dLbl>
              <c:idx val="2"/>
              <c:layout>
                <c:manualLayout>
                  <c:x val="-3.2052811944141245E-2"/>
                  <c:y val="-4.0474796419678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14-4E3B-A99C-D4A7610CBE20}"/>
                </c:ext>
              </c:extLst>
            </c:dLbl>
            <c:dLbl>
              <c:idx val="3"/>
              <c:layout>
                <c:manualLayout>
                  <c:x val="-1.3386141396770742E-2"/>
                  <c:y val="-3.5878592099064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14-4E3B-A99C-D4A7610CBE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99663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مصر!$D$12:$G$12</c:f>
              <c:numCache>
                <c:formatCode>General</c:formatCode>
                <c:ptCount val="4"/>
                <c:pt idx="0">
                  <c:v>2020</c:v>
                </c:pt>
                <c:pt idx="1">
                  <c:v>2021</c:v>
                </c:pt>
                <c:pt idx="2">
                  <c:v>2022</c:v>
                </c:pt>
                <c:pt idx="3">
                  <c:v>2023</c:v>
                </c:pt>
              </c:numCache>
            </c:numRef>
          </c:cat>
          <c:val>
            <c:numRef>
              <c:f>مصر!$D$14:$G$14</c:f>
              <c:numCache>
                <c:formatCode>General</c:formatCode>
                <c:ptCount val="4"/>
                <c:pt idx="0">
                  <c:v>1</c:v>
                </c:pt>
                <c:pt idx="1">
                  <c:v>3</c:v>
                </c:pt>
                <c:pt idx="2">
                  <c:v>1</c:v>
                </c:pt>
                <c:pt idx="3">
                  <c:v>2</c:v>
                </c:pt>
              </c:numCache>
            </c:numRef>
          </c:val>
          <c:smooth val="0"/>
          <c:extLst>
            <c:ext xmlns:c16="http://schemas.microsoft.com/office/drawing/2014/chart" uri="{C3380CC4-5D6E-409C-BE32-E72D297353CC}">
              <c16:uniqueId val="{00000009-C214-4E3B-A99C-D4A7610CBE20}"/>
            </c:ext>
          </c:extLst>
        </c:ser>
        <c:dLbls>
          <c:showLegendKey val="0"/>
          <c:showVal val="1"/>
          <c:showCatName val="0"/>
          <c:showSerName val="0"/>
          <c:showPercent val="0"/>
          <c:showBubbleSize val="0"/>
        </c:dLbls>
        <c:marker val="1"/>
        <c:smooth val="0"/>
        <c:axId val="144840552"/>
        <c:axId val="144844080"/>
      </c:lineChart>
      <c:catAx>
        <c:axId val="144838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44839768"/>
        <c:crosses val="autoZero"/>
        <c:auto val="1"/>
        <c:lblAlgn val="ctr"/>
        <c:lblOffset val="100"/>
        <c:noMultiLvlLbl val="0"/>
      </c:catAx>
      <c:valAx>
        <c:axId val="144839768"/>
        <c:scaling>
          <c:orientation val="minMax"/>
        </c:scaling>
        <c:delete val="0"/>
        <c:axPos val="l"/>
        <c:majorGridlines>
          <c:spPr>
            <a:ln w="9525" cap="flat" cmpd="sng" algn="ctr">
              <a:no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44838984"/>
        <c:crosses val="autoZero"/>
        <c:crossBetween val="between"/>
      </c:valAx>
      <c:valAx>
        <c:axId val="14484408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44840552"/>
        <c:crosses val="max"/>
        <c:crossBetween val="between"/>
      </c:valAx>
      <c:catAx>
        <c:axId val="144840552"/>
        <c:scaling>
          <c:orientation val="minMax"/>
        </c:scaling>
        <c:delete val="1"/>
        <c:axPos val="b"/>
        <c:numFmt formatCode="General" sourceLinked="1"/>
        <c:majorTickMark val="out"/>
        <c:minorTickMark val="none"/>
        <c:tickLblPos val="nextTo"/>
        <c:crossAx val="144844080"/>
        <c:crosses val="autoZero"/>
        <c:auto val="1"/>
        <c:lblAlgn val="ctr"/>
        <c:lblOffset val="100"/>
        <c:noMultiLvlLbl val="0"/>
      </c:catAx>
      <c:spPr>
        <a:noFill/>
        <a:ln>
          <a:noFill/>
        </a:ln>
        <a:effectLst/>
      </c:spPr>
    </c:plotArea>
    <c:legend>
      <c:legendPos val="b"/>
      <c:layout>
        <c:manualLayout>
          <c:xMode val="edge"/>
          <c:yMode val="edge"/>
          <c:x val="9.8420955468091889E-2"/>
          <c:y val="0.89409667541557303"/>
          <c:w val="0.83385126869910209"/>
          <c:h val="7.8125546806649168E-2"/>
        </c:manualLayout>
      </c:layout>
      <c:overlay val="0"/>
      <c:spPr>
        <a:noFill/>
        <a:ln>
          <a:noFill/>
        </a:ln>
        <a:effectLst/>
      </c:spPr>
      <c:txPr>
        <a:bodyPr rot="0" spcFirstLastPara="1" vertOverflow="ellipsis" vert="horz" wrap="square" anchor="ctr" anchorCtr="1"/>
        <a:lstStyle/>
        <a:p>
          <a:pPr>
            <a:defRPr sz="1100" b="1"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rgbClr val="002060"/>
                </a:solidFill>
                <a:latin typeface="+mn-lt"/>
                <a:ea typeface="+mn-ea"/>
                <a:cs typeface="+mn-cs"/>
              </a:defRPr>
            </a:pPr>
            <a:r>
              <a:rPr lang="ar-EG" sz="1200" b="1">
                <a:solidFill>
                  <a:srgbClr val="002060"/>
                </a:solidFill>
              </a:rPr>
              <a:t>عدد وقيمة الطروحات الأولية في سوق</a:t>
            </a:r>
            <a:r>
              <a:rPr lang="ar-EG" sz="1200" b="1" baseline="0">
                <a:solidFill>
                  <a:srgbClr val="002060"/>
                </a:solidFill>
              </a:rPr>
              <a:t> المغرب (الدار البيضاء) من عام 2020 حتى 2023</a:t>
            </a:r>
            <a:endParaRPr lang="en-US" sz="1200" b="1">
              <a:solidFill>
                <a:srgbClr val="002060"/>
              </a:solidFill>
            </a:endParaRPr>
          </a:p>
        </c:rich>
      </c:tx>
      <c:layout>
        <c:manualLayout>
          <c:xMode val="edge"/>
          <c:yMode val="edge"/>
          <c:x val="0.11988661417322835"/>
          <c:y val="1.388888888888888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4902537182852144"/>
          <c:y val="0.14856481481481484"/>
          <c:w val="0.76217147856517931"/>
          <c:h val="0.63813247302420539"/>
        </c:manualLayout>
      </c:layout>
      <c:barChart>
        <c:barDir val="col"/>
        <c:grouping val="clustered"/>
        <c:varyColors val="0"/>
        <c:ser>
          <c:idx val="0"/>
          <c:order val="0"/>
          <c:tx>
            <c:strRef>
              <c:f>'المغرب (الدار البيضاء)'!$D$11</c:f>
              <c:strCache>
                <c:ptCount val="1"/>
                <c:pt idx="0">
                  <c:v>قيمة الطروحات (بالمليون دولار)</c:v>
                </c:pt>
              </c:strCache>
            </c:strRef>
          </c:tx>
          <c:spPr>
            <a:solidFill>
              <a:srgbClr val="002060"/>
            </a:solidFill>
            <a:ln>
              <a:noFill/>
            </a:ln>
            <a:effectLst/>
          </c:spPr>
          <c:invertIfNegative val="0"/>
          <c:dLbls>
            <c:dLbl>
              <c:idx val="0"/>
              <c:layout>
                <c:manualLayout>
                  <c:x val="2.6666666666666423E-3"/>
                  <c:y val="1.5802471593657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8D-46BC-815D-A9010DCA4178}"/>
                </c:ext>
              </c:extLst>
            </c:dLbl>
            <c:dLbl>
              <c:idx val="1"/>
              <c:layout>
                <c:manualLayout>
                  <c:x val="2.666666666666569E-3"/>
                  <c:y val="1.1851853695243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8D-46BC-815D-A9010DCA4178}"/>
                </c:ext>
              </c:extLst>
            </c:dLbl>
            <c:dLbl>
              <c:idx val="2"/>
              <c:layout>
                <c:manualLayout>
                  <c:x val="2.6666666666666666E-3"/>
                  <c:y val="2.3703707390486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8D-46BC-815D-A9010DCA4178}"/>
                </c:ext>
              </c:extLst>
            </c:dLbl>
            <c:dLbl>
              <c:idx val="3"/>
              <c:layout>
                <c:manualLayout>
                  <c:x val="9.7776648253593543E-17"/>
                  <c:y val="7.90123579682874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8D-46BC-815D-A9010DCA417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'المغرب (الدار البيضاء)'!$E$10:$H$10</c:f>
              <c:numCache>
                <c:formatCode>General</c:formatCode>
                <c:ptCount val="4"/>
                <c:pt idx="0">
                  <c:v>2020</c:v>
                </c:pt>
                <c:pt idx="1">
                  <c:v>2021</c:v>
                </c:pt>
                <c:pt idx="2">
                  <c:v>2022</c:v>
                </c:pt>
                <c:pt idx="3">
                  <c:v>2023</c:v>
                </c:pt>
              </c:numCache>
            </c:numRef>
          </c:cat>
          <c:val>
            <c:numRef>
              <c:f>'المغرب (الدار البيضاء)'!$E$11:$H$11</c:f>
              <c:numCache>
                <c:formatCode>_(* #,##0_);_(* \(#,##0\);_(* "-"??_);_(@_)</c:formatCode>
                <c:ptCount val="4"/>
                <c:pt idx="0" formatCode="General">
                  <c:v>65.900000000000006</c:v>
                </c:pt>
                <c:pt idx="1">
                  <c:v>63.6</c:v>
                </c:pt>
                <c:pt idx="2">
                  <c:v>131.80000000000001</c:v>
                </c:pt>
                <c:pt idx="3" formatCode="#,##0.00_);\(#,##0.00\)">
                  <c:v>59.2</c:v>
                </c:pt>
              </c:numCache>
            </c:numRef>
          </c:val>
          <c:extLst>
            <c:ext xmlns:c16="http://schemas.microsoft.com/office/drawing/2014/chart" uri="{C3380CC4-5D6E-409C-BE32-E72D297353CC}">
              <c16:uniqueId val="{00000004-FF8D-46BC-815D-A9010DCA4178}"/>
            </c:ext>
          </c:extLst>
        </c:ser>
        <c:dLbls>
          <c:showLegendKey val="0"/>
          <c:showVal val="1"/>
          <c:showCatName val="0"/>
          <c:showSerName val="0"/>
          <c:showPercent val="0"/>
          <c:showBubbleSize val="0"/>
        </c:dLbls>
        <c:gapWidth val="219"/>
        <c:overlap val="-27"/>
        <c:axId val="95346752"/>
        <c:axId val="191287432"/>
      </c:barChart>
      <c:lineChart>
        <c:grouping val="standard"/>
        <c:varyColors val="0"/>
        <c:ser>
          <c:idx val="1"/>
          <c:order val="1"/>
          <c:tx>
            <c:strRef>
              <c:f>'المغرب (الدار البيضاء)'!$D$12</c:f>
              <c:strCache>
                <c:ptCount val="1"/>
                <c:pt idx="0">
                  <c:v>عدد الطروحات </c:v>
                </c:pt>
              </c:strCache>
            </c:strRef>
          </c:tx>
          <c:spPr>
            <a:ln w="28575" cap="rnd">
              <a:solidFill>
                <a:srgbClr val="996633"/>
              </a:solidFill>
              <a:round/>
            </a:ln>
            <a:effectLst/>
          </c:spPr>
          <c:marker>
            <c:symbol val="none"/>
          </c:marker>
          <c:dPt>
            <c:idx val="1"/>
            <c:marker>
              <c:symbol val="none"/>
            </c:marker>
            <c:bubble3D val="0"/>
            <c:extLst>
              <c:ext xmlns:c16="http://schemas.microsoft.com/office/drawing/2014/chart" uri="{C3380CC4-5D6E-409C-BE32-E72D297353CC}">
                <c16:uniqueId val="{00000005-FF8D-46BC-815D-A9010DCA4178}"/>
              </c:ext>
            </c:extLst>
          </c:dPt>
          <c:dPt>
            <c:idx val="2"/>
            <c:marker>
              <c:symbol val="none"/>
            </c:marker>
            <c:bubble3D val="0"/>
            <c:extLst>
              <c:ext xmlns:c16="http://schemas.microsoft.com/office/drawing/2014/chart" uri="{C3380CC4-5D6E-409C-BE32-E72D297353CC}">
                <c16:uniqueId val="{00000006-FF8D-46BC-815D-A9010DCA4178}"/>
              </c:ext>
            </c:extLst>
          </c:dPt>
          <c:dPt>
            <c:idx val="3"/>
            <c:marker>
              <c:symbol val="none"/>
            </c:marker>
            <c:bubble3D val="0"/>
            <c:extLst>
              <c:ext xmlns:c16="http://schemas.microsoft.com/office/drawing/2014/chart" uri="{C3380CC4-5D6E-409C-BE32-E72D297353CC}">
                <c16:uniqueId val="{00000007-FF8D-46BC-815D-A9010DCA4178}"/>
              </c:ext>
            </c:extLst>
          </c:dPt>
          <c:dLbls>
            <c:dLbl>
              <c:idx val="3"/>
              <c:layout>
                <c:manualLayout>
                  <c:x val="-2.8462052121733243E-2"/>
                  <c:y val="4.9113331987347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8D-46BC-815D-A9010DCA41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'المغرب (الدار البيضاء)'!$E$10:$H$10</c:f>
              <c:numCache>
                <c:formatCode>General</c:formatCode>
                <c:ptCount val="4"/>
                <c:pt idx="0">
                  <c:v>2020</c:v>
                </c:pt>
                <c:pt idx="1">
                  <c:v>2021</c:v>
                </c:pt>
                <c:pt idx="2">
                  <c:v>2022</c:v>
                </c:pt>
                <c:pt idx="3">
                  <c:v>2023</c:v>
                </c:pt>
              </c:numCache>
            </c:numRef>
          </c:cat>
          <c:val>
            <c:numRef>
              <c:f>'المغرب (الدار البيضاء)'!$E$12:$H$12</c:f>
              <c:numCache>
                <c:formatCode>General</c:formatCode>
                <c:ptCount val="4"/>
                <c:pt idx="0">
                  <c:v>1</c:v>
                </c:pt>
                <c:pt idx="1">
                  <c:v>1</c:v>
                </c:pt>
                <c:pt idx="2">
                  <c:v>2</c:v>
                </c:pt>
                <c:pt idx="3">
                  <c:v>1</c:v>
                </c:pt>
              </c:numCache>
            </c:numRef>
          </c:val>
          <c:smooth val="0"/>
          <c:extLst>
            <c:ext xmlns:c16="http://schemas.microsoft.com/office/drawing/2014/chart" uri="{C3380CC4-5D6E-409C-BE32-E72D297353CC}">
              <c16:uniqueId val="{00000008-FF8D-46BC-815D-A9010DCA4178}"/>
            </c:ext>
          </c:extLst>
        </c:ser>
        <c:dLbls>
          <c:showLegendKey val="0"/>
          <c:showVal val="1"/>
          <c:showCatName val="0"/>
          <c:showSerName val="0"/>
          <c:showPercent val="0"/>
          <c:showBubbleSize val="0"/>
        </c:dLbls>
        <c:marker val="1"/>
        <c:smooth val="0"/>
        <c:axId val="191287040"/>
        <c:axId val="191290176"/>
      </c:lineChart>
      <c:catAx>
        <c:axId val="953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91287432"/>
        <c:crosses val="autoZero"/>
        <c:auto val="1"/>
        <c:lblAlgn val="ctr"/>
        <c:lblOffset val="100"/>
        <c:noMultiLvlLbl val="0"/>
      </c:catAx>
      <c:valAx>
        <c:axId val="19128743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95346752"/>
        <c:crosses val="autoZero"/>
        <c:crossBetween val="between"/>
      </c:valAx>
      <c:valAx>
        <c:axId val="19129017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91287040"/>
        <c:crosses val="max"/>
        <c:crossBetween val="between"/>
      </c:valAx>
      <c:catAx>
        <c:axId val="191287040"/>
        <c:scaling>
          <c:orientation val="minMax"/>
        </c:scaling>
        <c:delete val="1"/>
        <c:axPos val="b"/>
        <c:numFmt formatCode="General" sourceLinked="1"/>
        <c:majorTickMark val="out"/>
        <c:minorTickMark val="none"/>
        <c:tickLblPos val="nextTo"/>
        <c:crossAx val="191290176"/>
        <c:crosses val="autoZero"/>
        <c:auto val="1"/>
        <c:lblAlgn val="ctr"/>
        <c:lblOffset val="100"/>
        <c:noMultiLvlLbl val="0"/>
      </c:catAx>
      <c:spPr>
        <a:noFill/>
        <a:ln>
          <a:noFill/>
        </a:ln>
        <a:effectLst/>
      </c:spPr>
    </c:plotArea>
    <c:legend>
      <c:legendPos val="b"/>
      <c:layout>
        <c:manualLayout>
          <c:xMode val="edge"/>
          <c:yMode val="edge"/>
          <c:x val="9.8420955468091889E-2"/>
          <c:y val="0.89409667541557303"/>
          <c:w val="0.83385126869910209"/>
          <c:h val="7.8125546806649168E-2"/>
        </c:manualLayout>
      </c:layout>
      <c:overlay val="0"/>
      <c:spPr>
        <a:noFill/>
        <a:ln>
          <a:noFill/>
        </a:ln>
        <a:effectLst/>
      </c:spPr>
      <c:txPr>
        <a:bodyPr rot="0" spcFirstLastPara="1" vertOverflow="ellipsis" vert="horz" wrap="square" anchor="ctr" anchorCtr="1"/>
        <a:lstStyle/>
        <a:p>
          <a:pPr>
            <a:defRPr sz="1100" b="1"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2060"/>
                </a:solidFill>
                <a:latin typeface="+mn-lt"/>
                <a:ea typeface="+mn-ea"/>
                <a:cs typeface="+mn-cs"/>
              </a:defRPr>
            </a:pPr>
            <a:r>
              <a:rPr lang="ar-EG" sz="1200" b="1">
                <a:solidFill>
                  <a:srgbClr val="002060"/>
                </a:solidFill>
              </a:rPr>
              <a:t>عدد وقيمة الطروحات الأولية في سوق</a:t>
            </a:r>
            <a:r>
              <a:rPr lang="ar-EG" sz="1200" b="1" baseline="0">
                <a:solidFill>
                  <a:srgbClr val="002060"/>
                </a:solidFill>
              </a:rPr>
              <a:t> مسقط (عمان) من عام 2020 حتى 2023</a:t>
            </a:r>
            <a:endParaRPr lang="en-US" sz="1200" b="1">
              <a:solidFill>
                <a:srgbClr val="002060"/>
              </a:solidFill>
            </a:endParaRPr>
          </a:p>
        </c:rich>
      </c:tx>
      <c:layout>
        <c:manualLayout>
          <c:xMode val="edge"/>
          <c:yMode val="edge"/>
          <c:x val="0.11988661417322835"/>
          <c:y val="1.388888888888888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4902537182852144"/>
          <c:y val="0.14856481481481484"/>
          <c:w val="0.76217147856517931"/>
          <c:h val="0.63813247302420539"/>
        </c:manualLayout>
      </c:layout>
      <c:barChart>
        <c:barDir val="col"/>
        <c:grouping val="clustered"/>
        <c:varyColors val="0"/>
        <c:ser>
          <c:idx val="0"/>
          <c:order val="0"/>
          <c:tx>
            <c:strRef>
              <c:f>'سوق مسقط (عمان)'!$C$11</c:f>
              <c:strCache>
                <c:ptCount val="1"/>
                <c:pt idx="0">
                  <c:v>قيمة الطروحات (بالمليون دولار)</c:v>
                </c:pt>
              </c:strCache>
            </c:strRef>
          </c:tx>
          <c:spPr>
            <a:solidFill>
              <a:srgbClr val="002060"/>
            </a:solidFill>
            <a:ln>
              <a:noFill/>
            </a:ln>
            <a:effectLst/>
          </c:spPr>
          <c:invertIfNegative val="0"/>
          <c:dLbls>
            <c:dLbl>
              <c:idx val="0"/>
              <c:layout>
                <c:manualLayout>
                  <c:x val="2.6666666666666423E-3"/>
                  <c:y val="1.5802471593657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A0-47FF-84C5-C20479E81678}"/>
                </c:ext>
              </c:extLst>
            </c:dLbl>
            <c:dLbl>
              <c:idx val="1"/>
              <c:layout>
                <c:manualLayout>
                  <c:x val="2.666666666666569E-3"/>
                  <c:y val="1.1851853695243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A0-47FF-84C5-C20479E81678}"/>
                </c:ext>
              </c:extLst>
            </c:dLbl>
            <c:dLbl>
              <c:idx val="2"/>
              <c:layout>
                <c:manualLayout>
                  <c:x val="2.6666666666666666E-3"/>
                  <c:y val="2.3703707390486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A0-47FF-84C5-C20479E81678}"/>
                </c:ext>
              </c:extLst>
            </c:dLbl>
            <c:dLbl>
              <c:idx val="3"/>
              <c:layout>
                <c:manualLayout>
                  <c:x val="0"/>
                  <c:y val="-4.91924086412275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A0-47FF-84C5-C20479E8167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'سوق مسقط (عمان)'!$D$10:$G$10</c:f>
              <c:numCache>
                <c:formatCode>General</c:formatCode>
                <c:ptCount val="4"/>
                <c:pt idx="0">
                  <c:v>2020</c:v>
                </c:pt>
                <c:pt idx="1">
                  <c:v>2021</c:v>
                </c:pt>
                <c:pt idx="2">
                  <c:v>2022</c:v>
                </c:pt>
                <c:pt idx="3">
                  <c:v>2023</c:v>
                </c:pt>
              </c:numCache>
            </c:numRef>
          </c:cat>
          <c:val>
            <c:numRef>
              <c:f>'سوق مسقط (عمان)'!$D$11:$G$11</c:f>
              <c:numCache>
                <c:formatCode>#,##0.00_);\(#,##0.00\)</c:formatCode>
                <c:ptCount val="4"/>
                <c:pt idx="0" formatCode="General">
                  <c:v>52.5</c:v>
                </c:pt>
                <c:pt idx="1">
                  <c:v>98</c:v>
                </c:pt>
                <c:pt idx="2">
                  <c:v>72</c:v>
                </c:pt>
                <c:pt idx="3">
                  <c:v>992.9</c:v>
                </c:pt>
              </c:numCache>
            </c:numRef>
          </c:val>
          <c:extLst>
            <c:ext xmlns:c16="http://schemas.microsoft.com/office/drawing/2014/chart" uri="{C3380CC4-5D6E-409C-BE32-E72D297353CC}">
              <c16:uniqueId val="{00000004-0AA0-47FF-84C5-C20479E81678}"/>
            </c:ext>
          </c:extLst>
        </c:ser>
        <c:dLbls>
          <c:showLegendKey val="0"/>
          <c:showVal val="1"/>
          <c:showCatName val="0"/>
          <c:showSerName val="0"/>
          <c:showPercent val="0"/>
          <c:showBubbleSize val="0"/>
        </c:dLbls>
        <c:gapWidth val="219"/>
        <c:overlap val="-27"/>
        <c:axId val="191284296"/>
        <c:axId val="191287824"/>
      </c:barChart>
      <c:lineChart>
        <c:grouping val="standard"/>
        <c:varyColors val="0"/>
        <c:ser>
          <c:idx val="1"/>
          <c:order val="1"/>
          <c:tx>
            <c:strRef>
              <c:f>'سوق مسقط (عمان)'!$C$12</c:f>
              <c:strCache>
                <c:ptCount val="1"/>
                <c:pt idx="0">
                  <c:v>عدد الطروحات </c:v>
                </c:pt>
              </c:strCache>
            </c:strRef>
          </c:tx>
          <c:spPr>
            <a:ln w="28575" cap="rnd">
              <a:solidFill>
                <a:srgbClr val="996633"/>
              </a:solidFill>
              <a:round/>
            </a:ln>
            <a:effectLst/>
          </c:spPr>
          <c:marker>
            <c:symbol val="none"/>
          </c:marker>
          <c:dPt>
            <c:idx val="1"/>
            <c:marker>
              <c:symbol val="none"/>
            </c:marker>
            <c:bubble3D val="0"/>
            <c:extLst>
              <c:ext xmlns:c16="http://schemas.microsoft.com/office/drawing/2014/chart" uri="{C3380CC4-5D6E-409C-BE32-E72D297353CC}">
                <c16:uniqueId val="{00000005-0AA0-47FF-84C5-C20479E81678}"/>
              </c:ext>
            </c:extLst>
          </c:dPt>
          <c:dPt>
            <c:idx val="2"/>
            <c:marker>
              <c:symbol val="none"/>
            </c:marker>
            <c:bubble3D val="0"/>
            <c:extLst>
              <c:ext xmlns:c16="http://schemas.microsoft.com/office/drawing/2014/chart" uri="{C3380CC4-5D6E-409C-BE32-E72D297353CC}">
                <c16:uniqueId val="{00000006-0AA0-47FF-84C5-C20479E81678}"/>
              </c:ext>
            </c:extLst>
          </c:dPt>
          <c:dPt>
            <c:idx val="3"/>
            <c:marker>
              <c:symbol val="none"/>
            </c:marker>
            <c:bubble3D val="0"/>
            <c:extLst>
              <c:ext xmlns:c16="http://schemas.microsoft.com/office/drawing/2014/chart" uri="{C3380CC4-5D6E-409C-BE32-E72D297353CC}">
                <c16:uniqueId val="{00000007-0AA0-47FF-84C5-C20479E81678}"/>
              </c:ext>
            </c:extLst>
          </c:dPt>
          <c:dLbls>
            <c:dLbl>
              <c:idx val="0"/>
              <c:layout>
                <c:manualLayout>
                  <c:x val="-2.1333333333333333E-2"/>
                  <c:y val="-6.3209886374630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AA0-47FF-84C5-C20479E81678}"/>
                </c:ext>
              </c:extLst>
            </c:dLbl>
            <c:dLbl>
              <c:idx val="1"/>
              <c:layout>
                <c:manualLayout>
                  <c:x val="-3.2000006652635249E-2"/>
                  <c:y val="5.9430311595665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A0-47FF-84C5-C20479E81678}"/>
                </c:ext>
              </c:extLst>
            </c:dLbl>
            <c:dLbl>
              <c:idx val="2"/>
              <c:layout>
                <c:manualLayout>
                  <c:x val="-3.2052811944141245E-2"/>
                  <c:y val="-4.0474796419678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A0-47FF-84C5-C20479E81678}"/>
                </c:ext>
              </c:extLst>
            </c:dLbl>
            <c:dLbl>
              <c:idx val="3"/>
              <c:layout>
                <c:manualLayout>
                  <c:x val="-1.3386141396770742E-2"/>
                  <c:y val="-2.7331583552055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A0-47FF-84C5-C20479E816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99663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'سوق مسقط (عمان)'!$D$10:$G$10</c:f>
              <c:numCache>
                <c:formatCode>General</c:formatCode>
                <c:ptCount val="4"/>
                <c:pt idx="0">
                  <c:v>2020</c:v>
                </c:pt>
                <c:pt idx="1">
                  <c:v>2021</c:v>
                </c:pt>
                <c:pt idx="2">
                  <c:v>2022</c:v>
                </c:pt>
                <c:pt idx="3">
                  <c:v>2023</c:v>
                </c:pt>
              </c:numCache>
            </c:numRef>
          </c:cat>
          <c:val>
            <c:numRef>
              <c:f>'سوق مسقط (عمان)'!$D$12:$G$12</c:f>
              <c:numCache>
                <c:formatCode>General</c:formatCode>
                <c:ptCount val="4"/>
                <c:pt idx="0">
                  <c:v>1</c:v>
                </c:pt>
                <c:pt idx="1">
                  <c:v>2</c:v>
                </c:pt>
                <c:pt idx="2">
                  <c:v>2</c:v>
                </c:pt>
                <c:pt idx="3">
                  <c:v>2</c:v>
                </c:pt>
              </c:numCache>
            </c:numRef>
          </c:val>
          <c:smooth val="0"/>
          <c:extLst>
            <c:ext xmlns:c16="http://schemas.microsoft.com/office/drawing/2014/chart" uri="{C3380CC4-5D6E-409C-BE32-E72D297353CC}">
              <c16:uniqueId val="{00000009-0AA0-47FF-84C5-C20479E81678}"/>
            </c:ext>
          </c:extLst>
        </c:ser>
        <c:dLbls>
          <c:showLegendKey val="0"/>
          <c:showVal val="1"/>
          <c:showCatName val="0"/>
          <c:showSerName val="0"/>
          <c:showPercent val="0"/>
          <c:showBubbleSize val="0"/>
        </c:dLbls>
        <c:marker val="1"/>
        <c:smooth val="0"/>
        <c:axId val="191285864"/>
        <c:axId val="191285472"/>
      </c:lineChart>
      <c:catAx>
        <c:axId val="19128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91287824"/>
        <c:crosses val="autoZero"/>
        <c:auto val="1"/>
        <c:lblAlgn val="ctr"/>
        <c:lblOffset val="100"/>
        <c:noMultiLvlLbl val="0"/>
      </c:catAx>
      <c:valAx>
        <c:axId val="19128782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91284296"/>
        <c:crosses val="autoZero"/>
        <c:crossBetween val="between"/>
      </c:valAx>
      <c:valAx>
        <c:axId val="19128547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91285864"/>
        <c:crosses val="max"/>
        <c:crossBetween val="between"/>
      </c:valAx>
      <c:catAx>
        <c:axId val="191285864"/>
        <c:scaling>
          <c:orientation val="minMax"/>
        </c:scaling>
        <c:delete val="1"/>
        <c:axPos val="b"/>
        <c:numFmt formatCode="General" sourceLinked="1"/>
        <c:majorTickMark val="out"/>
        <c:minorTickMark val="none"/>
        <c:tickLblPos val="nextTo"/>
        <c:crossAx val="191285472"/>
        <c:crosses val="autoZero"/>
        <c:auto val="1"/>
        <c:lblAlgn val="ctr"/>
        <c:lblOffset val="100"/>
        <c:noMultiLvlLbl val="0"/>
      </c:catAx>
      <c:spPr>
        <a:noFill/>
        <a:ln>
          <a:noFill/>
        </a:ln>
        <a:effectLst/>
      </c:spPr>
    </c:plotArea>
    <c:legend>
      <c:legendPos val="b"/>
      <c:layout>
        <c:manualLayout>
          <c:xMode val="edge"/>
          <c:yMode val="edge"/>
          <c:x val="9.8420955468091889E-2"/>
          <c:y val="0.89409667541557303"/>
          <c:w val="0.83385126869910209"/>
          <c:h val="7.8125546806649168E-2"/>
        </c:manualLayout>
      </c:layout>
      <c:overlay val="0"/>
      <c:spPr>
        <a:noFill/>
        <a:ln>
          <a:noFill/>
        </a:ln>
        <a:effectLst/>
      </c:spPr>
      <c:txPr>
        <a:bodyPr rot="0" spcFirstLastPara="1" vertOverflow="ellipsis" vert="horz" wrap="square" anchor="ctr" anchorCtr="1"/>
        <a:lstStyle/>
        <a:p>
          <a:pPr>
            <a:defRPr sz="1100" b="1"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r>
              <a:rPr lang="ar-EG" sz="1600" b="1" dirty="0">
                <a:solidFill>
                  <a:srgbClr val="002060"/>
                </a:solidFill>
              </a:rPr>
              <a:t>رأس المال السوقي لبورصة تداول السعودية</a:t>
            </a:r>
            <a:endParaRPr lang="en-US" sz="1600" b="1" dirty="0">
              <a:solidFill>
                <a:srgbClr val="002060"/>
              </a:solidFill>
            </a:endParaRPr>
          </a:p>
        </c:rich>
      </c:tx>
      <c:layout>
        <c:manualLayout>
          <c:xMode val="edge"/>
          <c:yMode val="edge"/>
          <c:x val="0.35559336104884698"/>
          <c:y val="1.764297400044725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9.5930092767791991E-2"/>
          <c:y val="0.17171296296296296"/>
          <c:w val="0.88320693588511712"/>
          <c:h val="0.64232247010790322"/>
        </c:manualLayout>
      </c:layout>
      <c:lineChart>
        <c:grouping val="standard"/>
        <c:varyColors val="0"/>
        <c:ser>
          <c:idx val="0"/>
          <c:order val="0"/>
          <c:spPr>
            <a:ln w="28575" cap="rnd">
              <a:solidFill>
                <a:srgbClr val="996633"/>
              </a:solidFill>
              <a:round/>
            </a:ln>
            <a:effectLst/>
          </c:spPr>
          <c:marker>
            <c:symbol val="none"/>
          </c:marker>
          <c:dLbls>
            <c:dLbl>
              <c:idx val="1"/>
              <c:layout>
                <c:manualLayout>
                  <c:x val="-4.8820174850406461E-2"/>
                  <c:y val="0.27294904840930745"/>
                </c:manualLayout>
              </c:layout>
              <c:tx>
                <c:rich>
                  <a:bodyPr/>
                  <a:lstStyle/>
                  <a:p>
                    <a:r>
                      <a:rPr lang="ar-EG" dirty="0"/>
                      <a:t> طرح 30% من شركة علم</a:t>
                    </a:r>
                    <a:r>
                      <a:rPr lang="ar-EG" baseline="0" dirty="0"/>
                      <a:t> الحكومية بقيمة سوقية 10.24 مليار ريال </a:t>
                    </a:r>
                    <a:r>
                      <a:rPr lang="ar-EG" dirty="0"/>
                      <a:t> سعودي</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2896272541594558"/>
                      <c:h val="0.24953774613789712"/>
                    </c:manualLayout>
                  </c15:layout>
                  <c15:showDataLabelsRange val="0"/>
                </c:ext>
                <c:ext xmlns:c16="http://schemas.microsoft.com/office/drawing/2014/chart" uri="{C3380CC4-5D6E-409C-BE32-E72D297353CC}">
                  <c16:uniqueId val="{00000000-15DB-4D7C-845D-78086E2F963A}"/>
                </c:ext>
              </c:extLst>
            </c:dLbl>
            <c:dLbl>
              <c:idx val="2"/>
              <c:layout>
                <c:manualLayout>
                  <c:x val="-9.2881902535905642E-2"/>
                  <c:y val="-0.20113178677777385"/>
                </c:manualLayout>
              </c:layout>
              <c:tx>
                <c:rich>
                  <a:bodyPr/>
                  <a:lstStyle/>
                  <a:p>
                    <a:r>
                      <a:rPr lang="ar-EG" dirty="0"/>
                      <a:t>طرح 30% من شركة النهدي الطبية بقيمة 17 مليار ريال سعودي</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8636280434749622"/>
                      <c:h val="0.18260285957406008"/>
                    </c:manualLayout>
                  </c15:layout>
                  <c15:showDataLabelsRange val="0"/>
                </c:ext>
                <c:ext xmlns:c16="http://schemas.microsoft.com/office/drawing/2014/chart" uri="{C3380CC4-5D6E-409C-BE32-E72D297353CC}">
                  <c16:uniqueId val="{00000001-15DB-4D7C-845D-78086E2F963A}"/>
                </c:ext>
              </c:extLst>
            </c:dLbl>
            <c:dLbl>
              <c:idx val="3"/>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rgbClr val="996633"/>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15DB-4D7C-845D-78086E2F963A}"/>
                </c:ext>
              </c:extLst>
            </c:dLbl>
            <c:dLbl>
              <c:idx val="10"/>
              <c:layout>
                <c:manualLayout>
                  <c:x val="-0.1562500213596377"/>
                  <c:y val="0.15994020926756353"/>
                </c:manualLayout>
              </c:layout>
              <c:tx>
                <c:rich>
                  <a:bodyPr/>
                  <a:lstStyle/>
                  <a:p>
                    <a:r>
                      <a:rPr lang="ar-EG"/>
                      <a:t>طرح 29% من شركة مرافق الكهرباء و المياة بالجبيل و ينبع</a:t>
                    </a:r>
                    <a:r>
                      <a:rPr lang="ar-EG" baseline="0"/>
                      <a:t> بقيمة سوقية 11.5 مليار ريال سعودي </a:t>
                    </a:r>
                    <a:r>
                      <a:rPr lang="ar-EG"/>
                      <a:t> </a:t>
                    </a:r>
                  </a:p>
                  <a:p>
                    <a:fld id="{C37E87FE-B092-461A-BCD1-0AFE4753BEEC}" type="CATEGORYNAME">
                      <a:rPr lang="en-US"/>
                      <a:pPr/>
                      <a:t>[CATEGORY NAME]</a:t>
                    </a:fld>
                    <a:endParaRPr lang="en-US" baseline="0"/>
                  </a:p>
                  <a:p>
                    <a:fld id="{F2D331AB-DC9F-472E-A0DB-79B59B9E4FF5}" type="VALUE">
                      <a:rPr lang="en-US"/>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6500863476167907"/>
                      <c:h val="0.2002542283111472"/>
                    </c:manualLayout>
                  </c15:layout>
                  <c15:dlblFieldTable/>
                  <c15:showDataLabelsRange val="0"/>
                </c:ext>
                <c:ext xmlns:c16="http://schemas.microsoft.com/office/drawing/2014/chart" uri="{C3380CC4-5D6E-409C-BE32-E72D297353CC}">
                  <c16:uniqueId val="{00000003-15DB-4D7C-845D-78086E2F963A}"/>
                </c:ext>
              </c:extLst>
            </c:dLbl>
            <c:dLbl>
              <c:idx val="11"/>
              <c:layout>
                <c:manualLayout>
                  <c:x val="-5.765273866314162E-2"/>
                  <c:y val="-0.29032637736426442"/>
                </c:manualLayout>
              </c:layout>
              <c:tx>
                <c:rich>
                  <a:bodyPr/>
                  <a:lstStyle/>
                  <a:p>
                    <a:r>
                      <a:rPr lang="ar-EG"/>
                      <a:t>طرح 30% من شركة </a:t>
                    </a:r>
                    <a:r>
                      <a:rPr lang="en-US"/>
                      <a:t>Arabian Drilling </a:t>
                    </a:r>
                  </a:p>
                  <a:p>
                    <a:r>
                      <a:rPr lang="ar-EG"/>
                      <a:t>بقيمة</a:t>
                    </a:r>
                    <a:r>
                      <a:rPr lang="ar-EG" baseline="0"/>
                      <a:t> سوقية 9 مليار رس</a:t>
                    </a:r>
                  </a:p>
                  <a:p>
                    <a:r>
                      <a:rPr lang="ar-EG" baseline="0"/>
                      <a:t>و 30% من شركة أمريكانا بقيمة سوقية 22.6 مليار رس </a:t>
                    </a:r>
                  </a:p>
                  <a:p>
                    <a:r>
                      <a:rPr lang="ar-EG" baseline="0"/>
                      <a:t>و 30% من شركة ارامكو السعودية لزيوت الأساس بقيمة سوقية 16.7 مليار رس</a:t>
                    </a:r>
                    <a:endParaRPr lang="ar-EG"/>
                  </a:p>
                  <a:p>
                    <a:fld id="{79B1C4BE-857D-4009-9BB2-D07804DCE329}" type="CATEGORYNAME">
                      <a:rPr lang="en-US"/>
                      <a:pPr/>
                      <a:t>[CATEGORY NAME]</a:t>
                    </a:fld>
                    <a:endParaRPr lang="en-US" baseline="0"/>
                  </a:p>
                  <a:p>
                    <a:fld id="{C5F84EC3-7CF3-4D63-95C4-0AA71E6EAB8B}" type="VALUE">
                      <a:rPr lang="en-US"/>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5951236022504486"/>
                      <c:h val="0.36910090274590118"/>
                    </c:manualLayout>
                  </c15:layout>
                  <c15:dlblFieldTable/>
                  <c15:showDataLabelsRange val="0"/>
                </c:ext>
                <c:ext xmlns:c16="http://schemas.microsoft.com/office/drawing/2014/chart" uri="{C3380CC4-5D6E-409C-BE32-E72D297353CC}">
                  <c16:uniqueId val="{00000004-15DB-4D7C-845D-78086E2F963A}"/>
                </c:ext>
              </c:extLst>
            </c:dLbl>
            <c:dLbl>
              <c:idx val="15"/>
              <c:layout>
                <c:manualLayout>
                  <c:x val="-1.7870073115589014E-2"/>
                  <c:y val="-3.734691915698987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996633"/>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DB-4D7C-845D-78086E2F963A}"/>
                </c:ext>
              </c:extLst>
            </c:dLbl>
            <c:dLbl>
              <c:idx val="21"/>
              <c:layout>
                <c:manualLayout>
                  <c:x val="-0.13922741409148673"/>
                  <c:y val="0.19691842331367762"/>
                </c:manualLayout>
              </c:layout>
              <c:tx>
                <c:rich>
                  <a:bodyPr/>
                  <a:lstStyle/>
                  <a:p>
                    <a:r>
                      <a:rPr lang="ar-EG" dirty="0"/>
                      <a:t>طرح 30% من شركة أديس القابضة</a:t>
                    </a:r>
                    <a:r>
                      <a:rPr lang="ar-EG" baseline="0" dirty="0"/>
                      <a:t> بقيمة سوقية 15.2 مليار ريال سعودي </a:t>
                    </a:r>
                    <a:endParaRPr lang="ar-EG" dirty="0"/>
                  </a:p>
                  <a:p>
                    <a:endParaRPr lang="ar-EG" baseline="0" dirty="0"/>
                  </a:p>
                </c:rich>
              </c:tx>
              <c:dLblPos val="r"/>
              <c:showLegendKey val="0"/>
              <c:showVal val="1"/>
              <c:showCatName val="1"/>
              <c:showSerName val="0"/>
              <c:showPercent val="0"/>
              <c:showBubbleSize val="0"/>
              <c:separator>
</c:separator>
              <c:extLst>
                <c:ext xmlns:c15="http://schemas.microsoft.com/office/drawing/2012/chart" uri="{CE6537A1-D6FC-4f65-9D91-7224C49458BB}">
                  <c15:layout>
                    <c:manualLayout>
                      <c:w val="0.13386430088914872"/>
                      <c:h val="0.27531443098760638"/>
                    </c:manualLayout>
                  </c15:layout>
                  <c15:showDataLabelsRange val="0"/>
                </c:ext>
                <c:ext xmlns:c16="http://schemas.microsoft.com/office/drawing/2014/chart" uri="{C3380CC4-5D6E-409C-BE32-E72D297353CC}">
                  <c16:uniqueId val="{00000006-15DB-4D7C-845D-78086E2F963A}"/>
                </c:ext>
              </c:extLst>
            </c:dLbl>
            <c:dLbl>
              <c:idx val="22"/>
              <c:layout>
                <c:manualLayout>
                  <c:x val="-4.1305439009904785E-2"/>
                  <c:y val="-0.18834080717488788"/>
                </c:manualLayout>
              </c:layout>
              <c:tx>
                <c:rich>
                  <a:bodyPr/>
                  <a:lstStyle/>
                  <a:p>
                    <a:r>
                      <a:rPr lang="ar-EG">
                        <a:solidFill>
                          <a:srgbClr val="002060"/>
                        </a:solidFill>
                      </a:rPr>
                      <a:t>طرح 30% من شركة سال السعودية بقيمة سوقية 8.5 مليار رس</a:t>
                    </a:r>
                  </a:p>
                  <a:p>
                    <a:fld id="{F2881FD2-9AA1-4F3E-8414-9DD4FBE1C1DD}" type="CATEGORYNAME">
                      <a:rPr lang="en-US">
                        <a:solidFill>
                          <a:srgbClr val="002060"/>
                        </a:solidFill>
                      </a:rPr>
                      <a:pPr/>
                      <a:t>[CATEGORY NAME]</a:t>
                    </a:fld>
                    <a:endParaRPr lang="en-US" baseline="0">
                      <a:solidFill>
                        <a:srgbClr val="002060"/>
                      </a:solidFill>
                    </a:endParaRPr>
                  </a:p>
                  <a:p>
                    <a:fld id="{A6E9FA04-1570-4430-A7CD-0088467EA08C}" type="VALUE">
                      <a:rPr lang="en-US">
                        <a:solidFill>
                          <a:srgbClr val="002060"/>
                        </a:solidFill>
                      </a:rPr>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5450326008519008"/>
                      <c:h val="0.23313913115120699"/>
                    </c:manualLayout>
                  </c15:layout>
                  <c15:dlblFieldTable/>
                  <c15:showDataLabelsRange val="0"/>
                </c:ext>
                <c:ext xmlns:c16="http://schemas.microsoft.com/office/drawing/2014/chart" uri="{C3380CC4-5D6E-409C-BE32-E72D297353CC}">
                  <c16:uniqueId val="{00000007-15DB-4D7C-845D-78086E2F963A}"/>
                </c:ext>
              </c:extLst>
            </c:dLbl>
            <c:dLbl>
              <c:idx val="23"/>
              <c:layout>
                <c:manualLayout>
                  <c:x val="-3.4604335231405034E-2"/>
                  <c:y val="5.198632927314084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rgbClr val="996633"/>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8-15DB-4D7C-845D-78086E2F963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00206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'Market Cap'!$A$2:$A$30</c:f>
              <c:numCache>
                <c:formatCode>mmm\-yy</c:formatCode>
                <c:ptCount val="29"/>
                <c:pt idx="0">
                  <c:v>45413</c:v>
                </c:pt>
                <c:pt idx="1">
                  <c:v>45383</c:v>
                </c:pt>
                <c:pt idx="2">
                  <c:v>45352</c:v>
                </c:pt>
                <c:pt idx="3">
                  <c:v>45323</c:v>
                </c:pt>
                <c:pt idx="4">
                  <c:v>45292</c:v>
                </c:pt>
                <c:pt idx="5">
                  <c:v>45261</c:v>
                </c:pt>
                <c:pt idx="6">
                  <c:v>45231</c:v>
                </c:pt>
                <c:pt idx="7">
                  <c:v>45200</c:v>
                </c:pt>
                <c:pt idx="8">
                  <c:v>45170</c:v>
                </c:pt>
                <c:pt idx="9">
                  <c:v>45139</c:v>
                </c:pt>
                <c:pt idx="10">
                  <c:v>45108</c:v>
                </c:pt>
                <c:pt idx="11">
                  <c:v>45078</c:v>
                </c:pt>
                <c:pt idx="12">
                  <c:v>45047</c:v>
                </c:pt>
                <c:pt idx="13">
                  <c:v>45017</c:v>
                </c:pt>
                <c:pt idx="14">
                  <c:v>44986</c:v>
                </c:pt>
                <c:pt idx="15">
                  <c:v>44958</c:v>
                </c:pt>
                <c:pt idx="16">
                  <c:v>44927</c:v>
                </c:pt>
                <c:pt idx="17">
                  <c:v>44896</c:v>
                </c:pt>
                <c:pt idx="18">
                  <c:v>44866</c:v>
                </c:pt>
                <c:pt idx="19">
                  <c:v>44835</c:v>
                </c:pt>
                <c:pt idx="20">
                  <c:v>44805</c:v>
                </c:pt>
                <c:pt idx="21">
                  <c:v>44774</c:v>
                </c:pt>
                <c:pt idx="22">
                  <c:v>44743</c:v>
                </c:pt>
                <c:pt idx="23">
                  <c:v>44713</c:v>
                </c:pt>
                <c:pt idx="24">
                  <c:v>44682</c:v>
                </c:pt>
                <c:pt idx="25">
                  <c:v>44652</c:v>
                </c:pt>
                <c:pt idx="26">
                  <c:v>44621</c:v>
                </c:pt>
                <c:pt idx="27">
                  <c:v>44593</c:v>
                </c:pt>
                <c:pt idx="28">
                  <c:v>44562</c:v>
                </c:pt>
              </c:numCache>
            </c:numRef>
          </c:cat>
          <c:val>
            <c:numRef>
              <c:f>'Market Cap'!$B$2:$B$30</c:f>
              <c:numCache>
                <c:formatCode>#,##0</c:formatCode>
                <c:ptCount val="29"/>
                <c:pt idx="0">
                  <c:v>10235600000000</c:v>
                </c:pt>
                <c:pt idx="1">
                  <c:v>10782814768190.801</c:v>
                </c:pt>
                <c:pt idx="2">
                  <c:v>10938626909611.699</c:v>
                </c:pt>
                <c:pt idx="3">
                  <c:v>11191145836517.4</c:v>
                </c:pt>
                <c:pt idx="4">
                  <c:v>10673984360000</c:v>
                </c:pt>
                <c:pt idx="5">
                  <c:v>11259318810000</c:v>
                </c:pt>
                <c:pt idx="6">
                  <c:v>11059909680000</c:v>
                </c:pt>
                <c:pt idx="7">
                  <c:v>10933805970940</c:v>
                </c:pt>
                <c:pt idx="8">
                  <c:v>11381729650000</c:v>
                </c:pt>
                <c:pt idx="9">
                  <c:v>11518708789932</c:v>
                </c:pt>
                <c:pt idx="10">
                  <c:v>11012989389330</c:v>
                </c:pt>
                <c:pt idx="11">
                  <c:v>10907501983077</c:v>
                </c:pt>
                <c:pt idx="12">
                  <c:v>10584141070000</c:v>
                </c:pt>
                <c:pt idx="13">
                  <c:v>11033174220000</c:v>
                </c:pt>
                <c:pt idx="14">
                  <c:v>9984465600000</c:v>
                </c:pt>
                <c:pt idx="15">
                  <c:v>9721060765474</c:v>
                </c:pt>
                <c:pt idx="16">
                  <c:v>10149153821181</c:v>
                </c:pt>
                <c:pt idx="17">
                  <c:v>9878101398976</c:v>
                </c:pt>
                <c:pt idx="18">
                  <c:v>10217794250000</c:v>
                </c:pt>
                <c:pt idx="19">
                  <c:v>10730930909477</c:v>
                </c:pt>
                <c:pt idx="20">
                  <c:v>10832852017685</c:v>
                </c:pt>
                <c:pt idx="21">
                  <c:v>11421173700000</c:v>
                </c:pt>
                <c:pt idx="22">
                  <c:v>11830139720000</c:v>
                </c:pt>
                <c:pt idx="23">
                  <c:v>11444525800000</c:v>
                </c:pt>
                <c:pt idx="24">
                  <c:v>12463608330000</c:v>
                </c:pt>
                <c:pt idx="25">
                  <c:v>12471326545250</c:v>
                </c:pt>
                <c:pt idx="26">
                  <c:v>11963415030000</c:v>
                </c:pt>
                <c:pt idx="27">
                  <c:v>11474831020000</c:v>
                </c:pt>
                <c:pt idx="28">
                  <c:v>10577021500000</c:v>
                </c:pt>
              </c:numCache>
            </c:numRef>
          </c:val>
          <c:smooth val="0"/>
          <c:extLst>
            <c:ext xmlns:c16="http://schemas.microsoft.com/office/drawing/2014/chart" uri="{C3380CC4-5D6E-409C-BE32-E72D297353CC}">
              <c16:uniqueId val="{00000009-15DB-4D7C-845D-78086E2F963A}"/>
            </c:ext>
          </c:extLst>
        </c:ser>
        <c:dLbls>
          <c:showLegendKey val="0"/>
          <c:showVal val="0"/>
          <c:showCatName val="0"/>
          <c:showSerName val="0"/>
          <c:showPercent val="0"/>
          <c:showBubbleSize val="0"/>
        </c:dLbls>
        <c:smooth val="0"/>
        <c:axId val="191284688"/>
        <c:axId val="191282728"/>
      </c:lineChart>
      <c:dateAx>
        <c:axId val="19128468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rgbClr val="002060"/>
                </a:solidFill>
                <a:latin typeface="+mn-lt"/>
                <a:ea typeface="+mn-ea"/>
                <a:cs typeface="+mn-cs"/>
              </a:defRPr>
            </a:pPr>
            <a:endParaRPr lang="en-US"/>
          </a:p>
        </c:txPr>
        <c:crossAx val="191282728"/>
        <c:crosses val="autoZero"/>
        <c:auto val="1"/>
        <c:lblOffset val="100"/>
        <c:baseTimeUnit val="months"/>
      </c:dateAx>
      <c:valAx>
        <c:axId val="191282728"/>
        <c:scaling>
          <c:orientation val="minMax"/>
          <c:min val="8000000000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91284688"/>
        <c:crosses val="autoZero"/>
        <c:crossBetween val="between"/>
        <c:dispUnits>
          <c:builtInUnit val="billions"/>
          <c:dispUnitsLbl>
            <c:layout>
              <c:manualLayout>
                <c:xMode val="edge"/>
                <c:yMode val="edge"/>
                <c:x val="6.3597524761959496E-3"/>
                <c:y val="0.30393771406376896"/>
              </c:manualLayout>
            </c:layout>
            <c:tx>
              <c:rich>
                <a:bodyPr rot="-5400000" spcFirstLastPara="1" vertOverflow="ellipsis" vert="horz" wrap="square" anchor="ctr" anchorCtr="1"/>
                <a:lstStyle/>
                <a:p>
                  <a:pPr>
                    <a:defRPr sz="1000" b="1" i="0" u="none" strike="noStrike" kern="1200" baseline="0">
                      <a:solidFill>
                        <a:srgbClr val="002060"/>
                      </a:solidFill>
                      <a:latin typeface="+mn-lt"/>
                      <a:ea typeface="+mn-ea"/>
                      <a:cs typeface="+mn-cs"/>
                    </a:defRPr>
                  </a:pPr>
                  <a:r>
                    <a:rPr lang="ar-EG" b="1">
                      <a:solidFill>
                        <a:srgbClr val="002060"/>
                      </a:solidFill>
                    </a:rPr>
                    <a:t>مليار</a:t>
                  </a:r>
                  <a:r>
                    <a:rPr lang="ar-EG" b="1" baseline="0">
                      <a:solidFill>
                        <a:srgbClr val="002060"/>
                      </a:solidFill>
                    </a:rPr>
                    <a:t> ريال سعودي</a:t>
                  </a:r>
                  <a:endParaRPr lang="en-US" b="1">
                    <a:solidFill>
                      <a:srgbClr val="002060"/>
                    </a:solidFill>
                  </a:endParaRPr>
                </a:p>
              </c:rich>
            </c:tx>
            <c:spPr>
              <a:noFill/>
              <a:ln>
                <a:noFill/>
              </a:ln>
              <a:effectLst/>
            </c:spPr>
            <c:txPr>
              <a:bodyPr rot="-5400000" spcFirstLastPara="1" vertOverflow="ellipsis" vert="horz" wrap="square" anchor="ctr" anchorCtr="1"/>
              <a:lstStyle/>
              <a:p>
                <a:pPr>
                  <a:defRPr sz="1000" b="1" i="0" u="none" strike="noStrike" kern="1200" baseline="0">
                    <a:solidFill>
                      <a:srgbClr val="002060"/>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ar-EG" sz="1600" b="1" dirty="0">
                <a:solidFill>
                  <a:srgbClr val="002060"/>
                </a:solidFill>
              </a:rPr>
              <a:t>رأس المال السوقي لسوق أبوظبي للأوراق المالية</a:t>
            </a:r>
            <a:endParaRPr lang="en-US" sz="1600" b="1" dirty="0">
              <a:solidFill>
                <a:srgbClr val="002060"/>
              </a:solidFill>
            </a:endParaRPr>
          </a:p>
        </c:rich>
      </c:tx>
      <c:layout>
        <c:manualLayout>
          <c:xMode val="edge"/>
          <c:yMode val="edge"/>
          <c:x val="0.30949986514485955"/>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930023675110998E-2"/>
          <c:y val="0.19908344301537087"/>
          <c:w val="0.88320693588511712"/>
          <c:h val="0.64232247010790322"/>
        </c:manualLayout>
      </c:layout>
      <c:lineChart>
        <c:grouping val="standard"/>
        <c:varyColors val="0"/>
        <c:ser>
          <c:idx val="0"/>
          <c:order val="0"/>
          <c:spPr>
            <a:ln w="28575" cap="rnd">
              <a:solidFill>
                <a:srgbClr val="996633"/>
              </a:solidFill>
              <a:round/>
            </a:ln>
            <a:effectLst/>
          </c:spPr>
          <c:marker>
            <c:symbol val="none"/>
          </c:marker>
          <c:dLbls>
            <c:dLbl>
              <c:idx val="4"/>
              <c:layout>
                <c:manualLayout>
                  <c:x val="-0.10901162742035655"/>
                  <c:y val="-0.26409618152569636"/>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rgbClr val="002060"/>
                        </a:solidFill>
                        <a:latin typeface="+mn-lt"/>
                        <a:ea typeface="+mn-ea"/>
                        <a:cs typeface="+mn-cs"/>
                      </a:defRPr>
                    </a:pPr>
                    <a:r>
                      <a:rPr lang="ar-EG">
                        <a:solidFill>
                          <a:srgbClr val="002060"/>
                        </a:solidFill>
                      </a:rPr>
                      <a:t>طرح 10% من شركة بروج الحكومية بقيمة سوقية 73.5 مليار درهم </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002060"/>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18379370024329128"/>
                      <c:h val="0.34483724725025205"/>
                    </c:manualLayout>
                  </c15:layout>
                  <c15:showDataLabelsRange val="0"/>
                </c:ext>
                <c:ext xmlns:c16="http://schemas.microsoft.com/office/drawing/2014/chart" uri="{C3380CC4-5D6E-409C-BE32-E72D297353CC}">
                  <c16:uniqueId val="{00000000-C554-4A18-A46F-913CBFE89A61}"/>
                </c:ext>
              </c:extLst>
            </c:dLbl>
            <c:dLbl>
              <c:idx val="10"/>
              <c:spPr>
                <a:noFill/>
                <a:ln>
                  <a:noFill/>
                </a:ln>
                <a:effectLst/>
              </c:spPr>
              <c:txPr>
                <a:bodyPr rot="0" spcFirstLastPara="1" vertOverflow="ellipsis" vert="horz" wrap="square" anchor="ctr" anchorCtr="1"/>
                <a:lstStyle/>
                <a:p>
                  <a:pPr>
                    <a:defRPr sz="1200" b="1" i="0" u="none" strike="noStrike" kern="1200" baseline="0">
                      <a:solidFill>
                        <a:srgbClr val="996633"/>
                      </a:solidFill>
                      <a:latin typeface="+mn-lt"/>
                      <a:ea typeface="+mn-ea"/>
                      <a:cs typeface="+mn-cs"/>
                    </a:defRPr>
                  </a:pPr>
                  <a:endParaRPr lang="en-US"/>
                </a:p>
              </c:txPr>
              <c:dLblPos val="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554-4A18-A46F-913CBFE89A61}"/>
                </c:ext>
              </c:extLst>
            </c:dLbl>
            <c:dLbl>
              <c:idx val="13"/>
              <c:layout>
                <c:manualLayout>
                  <c:x val="6.9771801303472126E-3"/>
                  <c:y val="0.15558254631660787"/>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rgbClr val="002060"/>
                        </a:solidFill>
                        <a:latin typeface="+mn-lt"/>
                        <a:ea typeface="+mn-ea"/>
                        <a:cs typeface="+mn-cs"/>
                      </a:defRPr>
                    </a:pPr>
                    <a:r>
                      <a:rPr lang="ar-EG">
                        <a:solidFill>
                          <a:srgbClr val="002060"/>
                        </a:solidFill>
                      </a:rPr>
                      <a:t>طرح 4% من شركة أدنوك للغاز الحكومية بقيمة سوقية 33.8 مليار درهم  </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002060"/>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18375970859548377"/>
                      <c:h val="0.33915102254446933"/>
                    </c:manualLayout>
                  </c15:layout>
                  <c15:showDataLabelsRange val="0"/>
                </c:ext>
                <c:ext xmlns:c16="http://schemas.microsoft.com/office/drawing/2014/chart" uri="{C3380CC4-5D6E-409C-BE32-E72D297353CC}">
                  <c16:uniqueId val="{00000002-C554-4A18-A46F-913CBFE89A61}"/>
                </c:ext>
              </c:extLst>
            </c:dLbl>
            <c:dLbl>
              <c:idx val="14"/>
              <c:delete val="1"/>
              <c:extLst>
                <c:ext xmlns:c15="http://schemas.microsoft.com/office/drawing/2012/chart" uri="{CE6537A1-D6FC-4f65-9D91-7224C49458BB}"/>
                <c:ext xmlns:c16="http://schemas.microsoft.com/office/drawing/2014/chart" uri="{C3380CC4-5D6E-409C-BE32-E72D297353CC}">
                  <c16:uniqueId val="{00000003-C554-4A18-A46F-913CBFE89A61}"/>
                </c:ext>
              </c:extLst>
            </c:dLbl>
            <c:dLbl>
              <c:idx val="15"/>
              <c:delete val="1"/>
              <c:extLst>
                <c:ext xmlns:c15="http://schemas.microsoft.com/office/drawing/2012/chart" uri="{CE6537A1-D6FC-4f65-9D91-7224C49458BB}"/>
                <c:ext xmlns:c16="http://schemas.microsoft.com/office/drawing/2014/chart" uri="{C3380CC4-5D6E-409C-BE32-E72D297353CC}">
                  <c16:uniqueId val="{00000004-C554-4A18-A46F-913CBFE89A61}"/>
                </c:ext>
              </c:extLst>
            </c:dLbl>
            <c:dLbl>
              <c:idx val="18"/>
              <c:spPr>
                <a:noFill/>
                <a:ln>
                  <a:noFill/>
                </a:ln>
                <a:effectLst/>
              </c:spPr>
              <c:txPr>
                <a:bodyPr rot="0" spcFirstLastPara="1" vertOverflow="ellipsis" vert="horz" wrap="square" anchor="ctr" anchorCtr="1"/>
                <a:lstStyle/>
                <a:p>
                  <a:pPr>
                    <a:defRPr sz="1200" b="1" i="0" u="none" strike="noStrike" kern="1200" baseline="0">
                      <a:solidFill>
                        <a:srgbClr val="996633"/>
                      </a:solidFill>
                      <a:latin typeface="+mn-lt"/>
                      <a:ea typeface="+mn-ea"/>
                      <a:cs typeface="+mn-cs"/>
                    </a:defRPr>
                  </a:pPr>
                  <a:endParaRPr lang="en-US"/>
                </a:p>
              </c:txPr>
              <c:dLblPos val="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C554-4A18-A46F-913CBFE89A61}"/>
                </c:ext>
              </c:extLst>
            </c:dLbl>
            <c:dLbl>
              <c:idx val="23"/>
              <c:spPr>
                <a:noFill/>
                <a:ln>
                  <a:noFill/>
                </a:ln>
                <a:effectLst/>
              </c:spPr>
              <c:txPr>
                <a:bodyPr rot="0" spcFirstLastPara="1" vertOverflow="ellipsis" vert="horz" wrap="square" anchor="ctr" anchorCtr="1"/>
                <a:lstStyle/>
                <a:p>
                  <a:pPr>
                    <a:defRPr sz="1200" b="1" i="0" u="none" strike="noStrike" kern="1200" baseline="0">
                      <a:solidFill>
                        <a:srgbClr val="996633"/>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54-4A18-A46F-913CBFE89A61}"/>
                </c:ext>
              </c:extLst>
            </c:dLbl>
            <c:dLbl>
              <c:idx val="24"/>
              <c:delete val="1"/>
              <c:extLst>
                <c:ext xmlns:c15="http://schemas.microsoft.com/office/drawing/2012/chart" uri="{CE6537A1-D6FC-4f65-9D91-7224C49458BB}"/>
                <c:ext xmlns:c16="http://schemas.microsoft.com/office/drawing/2014/chart" uri="{C3380CC4-5D6E-409C-BE32-E72D297353CC}">
                  <c16:uniqueId val="{00000007-C554-4A18-A46F-913CBFE89A61}"/>
                </c:ext>
              </c:extLst>
            </c:dLbl>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'[IPOs 2- Market Caps.xlsx]Market Cap'!$A$2:$A$30</c:f>
              <c:numCache>
                <c:formatCode>mmm\-yy</c:formatCode>
                <c:ptCount val="29"/>
                <c:pt idx="0">
                  <c:v>45413</c:v>
                </c:pt>
                <c:pt idx="1">
                  <c:v>45383</c:v>
                </c:pt>
                <c:pt idx="2">
                  <c:v>45352</c:v>
                </c:pt>
                <c:pt idx="3">
                  <c:v>45323</c:v>
                </c:pt>
                <c:pt idx="4">
                  <c:v>45292</c:v>
                </c:pt>
                <c:pt idx="5">
                  <c:v>45261</c:v>
                </c:pt>
                <c:pt idx="6">
                  <c:v>45231</c:v>
                </c:pt>
                <c:pt idx="7">
                  <c:v>45200</c:v>
                </c:pt>
                <c:pt idx="8">
                  <c:v>45170</c:v>
                </c:pt>
                <c:pt idx="9">
                  <c:v>45139</c:v>
                </c:pt>
                <c:pt idx="10">
                  <c:v>45108</c:v>
                </c:pt>
                <c:pt idx="11">
                  <c:v>45078</c:v>
                </c:pt>
                <c:pt idx="12">
                  <c:v>45047</c:v>
                </c:pt>
                <c:pt idx="13">
                  <c:v>45017</c:v>
                </c:pt>
                <c:pt idx="14">
                  <c:v>44986</c:v>
                </c:pt>
                <c:pt idx="15">
                  <c:v>44958</c:v>
                </c:pt>
                <c:pt idx="16">
                  <c:v>44927</c:v>
                </c:pt>
                <c:pt idx="17">
                  <c:v>44896</c:v>
                </c:pt>
                <c:pt idx="18">
                  <c:v>44866</c:v>
                </c:pt>
                <c:pt idx="19">
                  <c:v>44835</c:v>
                </c:pt>
                <c:pt idx="20">
                  <c:v>44805</c:v>
                </c:pt>
                <c:pt idx="21">
                  <c:v>44774</c:v>
                </c:pt>
                <c:pt idx="22">
                  <c:v>44743</c:v>
                </c:pt>
                <c:pt idx="23">
                  <c:v>44713</c:v>
                </c:pt>
                <c:pt idx="24">
                  <c:v>44682</c:v>
                </c:pt>
                <c:pt idx="25">
                  <c:v>44652</c:v>
                </c:pt>
                <c:pt idx="26">
                  <c:v>44621</c:v>
                </c:pt>
                <c:pt idx="27">
                  <c:v>44593</c:v>
                </c:pt>
                <c:pt idx="28">
                  <c:v>44562</c:v>
                </c:pt>
              </c:numCache>
            </c:numRef>
          </c:cat>
          <c:val>
            <c:numRef>
              <c:f>'[IPOs 2- Market Caps.xlsx]Market Cap'!$D$2:$D$30</c:f>
              <c:numCache>
                <c:formatCode>#,##0</c:formatCode>
                <c:ptCount val="29"/>
                <c:pt idx="0">
                  <c:v>2693714716510</c:v>
                </c:pt>
                <c:pt idx="1">
                  <c:v>2772113770441</c:v>
                </c:pt>
                <c:pt idx="2">
                  <c:v>2841489987095</c:v>
                </c:pt>
                <c:pt idx="3">
                  <c:v>2844400287672</c:v>
                </c:pt>
                <c:pt idx="4">
                  <c:v>2903695548204</c:v>
                </c:pt>
                <c:pt idx="5">
                  <c:v>2963776917227</c:v>
                </c:pt>
                <c:pt idx="6">
                  <c:v>2893582050294</c:v>
                </c:pt>
                <c:pt idx="7">
                  <c:v>2792036466611</c:v>
                </c:pt>
                <c:pt idx="8">
                  <c:v>2852242378418</c:v>
                </c:pt>
                <c:pt idx="9">
                  <c:v>2739573390547</c:v>
                </c:pt>
                <c:pt idx="10">
                  <c:v>2816271335306</c:v>
                </c:pt>
                <c:pt idx="11">
                  <c:v>2776031174140</c:v>
                </c:pt>
                <c:pt idx="12">
                  <c:v>2685891919079</c:v>
                </c:pt>
                <c:pt idx="13">
                  <c:v>2801381044622</c:v>
                </c:pt>
                <c:pt idx="14">
                  <c:v>2721267157325</c:v>
                </c:pt>
                <c:pt idx="15">
                  <c:v>2519126135981</c:v>
                </c:pt>
                <c:pt idx="16">
                  <c:v>2534509323079</c:v>
                </c:pt>
                <c:pt idx="17">
                  <c:v>2624754974569</c:v>
                </c:pt>
                <c:pt idx="18">
                  <c:v>2665162218666</c:v>
                </c:pt>
                <c:pt idx="19">
                  <c:v>2432448422709</c:v>
                </c:pt>
                <c:pt idx="20">
                  <c:v>2206138718635</c:v>
                </c:pt>
                <c:pt idx="21">
                  <c:v>2090346455723</c:v>
                </c:pt>
                <c:pt idx="22">
                  <c:v>2015954783758</c:v>
                </c:pt>
                <c:pt idx="23">
                  <c:v>1991902391900</c:v>
                </c:pt>
                <c:pt idx="24">
                  <c:v>1958319113251</c:v>
                </c:pt>
                <c:pt idx="25">
                  <c:v>1940079252270</c:v>
                </c:pt>
                <c:pt idx="26">
                  <c:v>1869163393512</c:v>
                </c:pt>
                <c:pt idx="27">
                  <c:v>1766566628939</c:v>
                </c:pt>
                <c:pt idx="28">
                  <c:v>1625113013339</c:v>
                </c:pt>
              </c:numCache>
            </c:numRef>
          </c:val>
          <c:smooth val="0"/>
          <c:extLst>
            <c:ext xmlns:c16="http://schemas.microsoft.com/office/drawing/2014/chart" uri="{C3380CC4-5D6E-409C-BE32-E72D297353CC}">
              <c16:uniqueId val="{00000008-C554-4A18-A46F-913CBFE89A61}"/>
            </c:ext>
          </c:extLst>
        </c:ser>
        <c:dLbls>
          <c:showLegendKey val="0"/>
          <c:showVal val="0"/>
          <c:showCatName val="0"/>
          <c:showSerName val="0"/>
          <c:showPercent val="0"/>
          <c:showBubbleSize val="0"/>
        </c:dLbls>
        <c:smooth val="0"/>
        <c:axId val="191283904"/>
        <c:axId val="191289392"/>
      </c:lineChart>
      <c:dateAx>
        <c:axId val="19128390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rgbClr val="002060"/>
                </a:solidFill>
                <a:latin typeface="+mn-lt"/>
                <a:ea typeface="+mn-ea"/>
                <a:cs typeface="+mn-cs"/>
              </a:defRPr>
            </a:pPr>
            <a:endParaRPr lang="en-US"/>
          </a:p>
        </c:txPr>
        <c:crossAx val="191289392"/>
        <c:crosses val="autoZero"/>
        <c:auto val="1"/>
        <c:lblOffset val="100"/>
        <c:baseTimeUnit val="months"/>
      </c:dateAx>
      <c:valAx>
        <c:axId val="191289392"/>
        <c:scaling>
          <c:orientation val="minMax"/>
          <c:min val="1000000000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91283904"/>
        <c:crosses val="autoZero"/>
        <c:crossBetween val="between"/>
        <c:dispUnits>
          <c:builtInUnit val="billions"/>
          <c:dispUnitsLbl>
            <c:layout>
              <c:manualLayout>
                <c:xMode val="edge"/>
                <c:yMode val="edge"/>
                <c:x val="1.4935617497656096E-3"/>
                <c:y val="0.24115740740740746"/>
              </c:manualLayout>
            </c:layout>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ar-EG" dirty="0">
                      <a:solidFill>
                        <a:srgbClr val="002060"/>
                      </a:solidFill>
                    </a:rPr>
                    <a:t>مليار درهم إماراتي</a:t>
                  </a:r>
                  <a:endParaRPr lang="en-US" dirty="0">
                    <a:solidFill>
                      <a:srgbClr val="002060"/>
                    </a:solidFill>
                  </a:endParaRPr>
                </a:p>
              </c:rich>
            </c:tx>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rgbClr val="002060"/>
                </a:solidFill>
                <a:latin typeface="+mn-lt"/>
                <a:ea typeface="+mn-ea"/>
                <a:cs typeface="+mn-cs"/>
              </a:defRPr>
            </a:pPr>
            <a:r>
              <a:rPr lang="ar-EG" sz="1600" b="1" dirty="0"/>
              <a:t>رأس المال السوقي لبورصة مسقط</a:t>
            </a:r>
            <a:endParaRPr lang="en-US" sz="1600" b="1" dirty="0"/>
          </a:p>
        </c:rich>
      </c:tx>
      <c:layout>
        <c:manualLayout>
          <c:xMode val="edge"/>
          <c:yMode val="edge"/>
          <c:x val="0.35881234287434705"/>
          <c:y val="0"/>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1943585636470794"/>
          <c:y val="0.17171296296296296"/>
          <c:w val="0.85970112513025332"/>
          <c:h val="0.64232247010790322"/>
        </c:manualLayout>
      </c:layout>
      <c:lineChart>
        <c:grouping val="standard"/>
        <c:varyColors val="0"/>
        <c:ser>
          <c:idx val="0"/>
          <c:order val="0"/>
          <c:spPr>
            <a:ln w="28575" cap="rnd">
              <a:solidFill>
                <a:srgbClr val="996633"/>
              </a:solidFill>
              <a:round/>
            </a:ln>
            <a:effectLst/>
          </c:spPr>
          <c:marker>
            <c:symbol val="none"/>
          </c:marker>
          <c:dLbls>
            <c:dLbl>
              <c:idx val="21"/>
              <c:layout>
                <c:manualLayout>
                  <c:x val="-1.6744827274097655E-2"/>
                  <c:y val="0.20361652161900806"/>
                </c:manualLayout>
              </c:layout>
              <c:tx>
                <c:rich>
                  <a:bodyPr/>
                  <a:lstStyle/>
                  <a:p>
                    <a:r>
                      <a:rPr lang="ar-EG"/>
                      <a:t>طرح 49% من شركة أوكيو الحكومية 334</a:t>
                    </a:r>
                    <a:r>
                      <a:rPr lang="ar-EG" baseline="0"/>
                      <a:t> مليون ريال عماني
</a:t>
                    </a:r>
                  </a:p>
                </c:rich>
              </c:tx>
              <c:dLblPos val="r"/>
              <c:showLegendKey val="0"/>
              <c:showVal val="1"/>
              <c:showCatName val="1"/>
              <c:showSerName val="0"/>
              <c:showPercent val="0"/>
              <c:showBubbleSize val="0"/>
              <c:separator>
</c:separator>
              <c:extLst>
                <c:ext xmlns:c15="http://schemas.microsoft.com/office/drawing/2012/chart" uri="{CE6537A1-D6FC-4f65-9D91-7224C49458BB}">
                  <c15:layout>
                    <c:manualLayout>
                      <c:w val="0.20252520933321841"/>
                      <c:h val="0.29372807017543862"/>
                    </c:manualLayout>
                  </c15:layout>
                  <c15:showDataLabelsRange val="0"/>
                </c:ext>
                <c:ext xmlns:c16="http://schemas.microsoft.com/office/drawing/2014/chart" uri="{C3380CC4-5D6E-409C-BE32-E72D297353CC}">
                  <c16:uniqueId val="{00000000-1380-4414-9C70-64782C7B3D7A}"/>
                </c:ext>
              </c:extLst>
            </c:dLbl>
            <c:dLbl>
              <c:idx val="22"/>
              <c:delete val="1"/>
              <c:extLst>
                <c:ext xmlns:c15="http://schemas.microsoft.com/office/drawing/2012/chart" uri="{CE6537A1-D6FC-4f65-9D91-7224C49458BB}"/>
                <c:ext xmlns:c16="http://schemas.microsoft.com/office/drawing/2014/chart" uri="{C3380CC4-5D6E-409C-BE32-E72D297353CC}">
                  <c16:uniqueId val="{00000001-1380-4414-9C70-64782C7B3D7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002060"/>
                    </a:solidFill>
                    <a:latin typeface="+mn-lt"/>
                    <a:ea typeface="+mn-ea"/>
                    <a:cs typeface="+mn-cs"/>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'Market Cap'!$A$2:$A$30</c:f>
              <c:numCache>
                <c:formatCode>mmm\-yy</c:formatCode>
                <c:ptCount val="29"/>
                <c:pt idx="0">
                  <c:v>45413</c:v>
                </c:pt>
                <c:pt idx="1">
                  <c:v>45383</c:v>
                </c:pt>
                <c:pt idx="2">
                  <c:v>45352</c:v>
                </c:pt>
                <c:pt idx="3">
                  <c:v>45323</c:v>
                </c:pt>
                <c:pt idx="4">
                  <c:v>45292</c:v>
                </c:pt>
                <c:pt idx="5">
                  <c:v>45261</c:v>
                </c:pt>
                <c:pt idx="6">
                  <c:v>45231</c:v>
                </c:pt>
                <c:pt idx="7">
                  <c:v>45200</c:v>
                </c:pt>
                <c:pt idx="8">
                  <c:v>45170</c:v>
                </c:pt>
                <c:pt idx="9">
                  <c:v>45139</c:v>
                </c:pt>
                <c:pt idx="10">
                  <c:v>45108</c:v>
                </c:pt>
                <c:pt idx="11">
                  <c:v>45078</c:v>
                </c:pt>
                <c:pt idx="12">
                  <c:v>45047</c:v>
                </c:pt>
                <c:pt idx="13">
                  <c:v>45017</c:v>
                </c:pt>
                <c:pt idx="14">
                  <c:v>44986</c:v>
                </c:pt>
                <c:pt idx="15">
                  <c:v>44958</c:v>
                </c:pt>
                <c:pt idx="16">
                  <c:v>44927</c:v>
                </c:pt>
                <c:pt idx="17">
                  <c:v>44896</c:v>
                </c:pt>
                <c:pt idx="18">
                  <c:v>44866</c:v>
                </c:pt>
                <c:pt idx="19">
                  <c:v>44835</c:v>
                </c:pt>
                <c:pt idx="20">
                  <c:v>44805</c:v>
                </c:pt>
                <c:pt idx="21">
                  <c:v>44774</c:v>
                </c:pt>
                <c:pt idx="22">
                  <c:v>44743</c:v>
                </c:pt>
                <c:pt idx="23">
                  <c:v>44713</c:v>
                </c:pt>
                <c:pt idx="24">
                  <c:v>44682</c:v>
                </c:pt>
                <c:pt idx="25">
                  <c:v>44652</c:v>
                </c:pt>
                <c:pt idx="26">
                  <c:v>44621</c:v>
                </c:pt>
                <c:pt idx="27">
                  <c:v>44593</c:v>
                </c:pt>
                <c:pt idx="28">
                  <c:v>44562</c:v>
                </c:pt>
              </c:numCache>
            </c:numRef>
          </c:cat>
          <c:val>
            <c:numRef>
              <c:f>'Market Cap'!$F$2:$F$30</c:f>
              <c:numCache>
                <c:formatCode>#,##0</c:formatCode>
                <c:ptCount val="29"/>
                <c:pt idx="0">
                  <c:v>24478550000</c:v>
                </c:pt>
                <c:pt idx="1">
                  <c:v>24313800000</c:v>
                </c:pt>
                <c:pt idx="2">
                  <c:v>23924190000</c:v>
                </c:pt>
                <c:pt idx="3">
                  <c:v>23778890000</c:v>
                </c:pt>
                <c:pt idx="4">
                  <c:v>23788830000</c:v>
                </c:pt>
                <c:pt idx="5">
                  <c:v>23802240000</c:v>
                </c:pt>
                <c:pt idx="6">
                  <c:v>23776290000</c:v>
                </c:pt>
                <c:pt idx="7">
                  <c:v>23718430000</c:v>
                </c:pt>
                <c:pt idx="8">
                  <c:v>23500240000</c:v>
                </c:pt>
                <c:pt idx="9">
                  <c:v>23846450000</c:v>
                </c:pt>
                <c:pt idx="10">
                  <c:v>23873510000</c:v>
                </c:pt>
                <c:pt idx="11">
                  <c:v>23943810000</c:v>
                </c:pt>
                <c:pt idx="12">
                  <c:v>23656500000</c:v>
                </c:pt>
                <c:pt idx="13">
                  <c:v>23745950000</c:v>
                </c:pt>
                <c:pt idx="14">
                  <c:v>23859330000</c:v>
                </c:pt>
                <c:pt idx="15">
                  <c:v>23669010000</c:v>
                </c:pt>
                <c:pt idx="16">
                  <c:v>23536010000</c:v>
                </c:pt>
                <c:pt idx="17">
                  <c:v>23736710000</c:v>
                </c:pt>
                <c:pt idx="18">
                  <c:v>23507570000</c:v>
                </c:pt>
                <c:pt idx="19">
                  <c:v>22883872813</c:v>
                </c:pt>
                <c:pt idx="20">
                  <c:v>23124171638</c:v>
                </c:pt>
                <c:pt idx="21">
                  <c:v>23246812495</c:v>
                </c:pt>
                <c:pt idx="22">
                  <c:v>23019130000</c:v>
                </c:pt>
                <c:pt idx="23">
                  <c:v>22202641160</c:v>
                </c:pt>
                <c:pt idx="24">
                  <c:v>22375600000</c:v>
                </c:pt>
                <c:pt idx="25">
                  <c:v>22243456222</c:v>
                </c:pt>
                <c:pt idx="26">
                  <c:v>22189750000</c:v>
                </c:pt>
                <c:pt idx="27">
                  <c:v>22004780000</c:v>
                </c:pt>
                <c:pt idx="28">
                  <c:v>22267120000</c:v>
                </c:pt>
              </c:numCache>
            </c:numRef>
          </c:val>
          <c:smooth val="0"/>
          <c:extLst>
            <c:ext xmlns:c16="http://schemas.microsoft.com/office/drawing/2014/chart" uri="{C3380CC4-5D6E-409C-BE32-E72D297353CC}">
              <c16:uniqueId val="{00000002-1380-4414-9C70-64782C7B3D7A}"/>
            </c:ext>
          </c:extLst>
        </c:ser>
        <c:dLbls>
          <c:showLegendKey val="0"/>
          <c:showVal val="0"/>
          <c:showCatName val="0"/>
          <c:showSerName val="0"/>
          <c:showPercent val="0"/>
          <c:showBubbleSize val="0"/>
        </c:dLbls>
        <c:smooth val="0"/>
        <c:axId val="191286256"/>
        <c:axId val="191283120"/>
      </c:lineChart>
      <c:dateAx>
        <c:axId val="19128625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rgbClr val="002060"/>
                </a:solidFill>
                <a:latin typeface="+mn-lt"/>
                <a:ea typeface="+mn-ea"/>
                <a:cs typeface="+mn-cs"/>
              </a:defRPr>
            </a:pPr>
            <a:endParaRPr lang="en-US"/>
          </a:p>
        </c:txPr>
        <c:crossAx val="191283120"/>
        <c:crosses val="autoZero"/>
        <c:auto val="1"/>
        <c:lblOffset val="100"/>
        <c:baseTimeUnit val="months"/>
      </c:dateAx>
      <c:valAx>
        <c:axId val="191283120"/>
        <c:scaling>
          <c:orientation val="minMax"/>
          <c:min val="20000000000"/>
        </c:scaling>
        <c:delete val="0"/>
        <c:axPos val="l"/>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91286256"/>
        <c:crosses val="autoZero"/>
        <c:crossBetween val="between"/>
        <c:dispUnits>
          <c:builtInUnit val="billions"/>
          <c:dispUnitsLbl>
            <c:layout>
              <c:manualLayout>
                <c:xMode val="edge"/>
                <c:yMode val="edge"/>
                <c:x val="1.4935617497656096E-3"/>
                <c:y val="0.24115740740740746"/>
              </c:manualLayout>
            </c:layout>
            <c:tx>
              <c:rich>
                <a:bodyPr rot="-5400000" spcFirstLastPara="1" vertOverflow="ellipsis" vert="horz" wrap="square" anchor="ctr" anchorCtr="1"/>
                <a:lstStyle/>
                <a:p>
                  <a:pPr>
                    <a:defRPr sz="1200" b="0" i="0" u="none" strike="noStrike" kern="1200" baseline="0">
                      <a:solidFill>
                        <a:srgbClr val="002060"/>
                      </a:solidFill>
                      <a:latin typeface="+mn-lt"/>
                      <a:ea typeface="+mn-ea"/>
                      <a:cs typeface="+mn-cs"/>
                    </a:defRPr>
                  </a:pPr>
                  <a:r>
                    <a:rPr lang="ar-EG"/>
                    <a:t>مليار ريال عماني</a:t>
                  </a:r>
                  <a:endParaRPr lang="en-US"/>
                </a:p>
              </c:rich>
            </c:tx>
            <c:spPr>
              <a:noFill/>
              <a:ln>
                <a:noFill/>
              </a:ln>
              <a:effectLst/>
            </c:spPr>
            <c:txPr>
              <a:bodyPr rot="-54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sz="1200">
          <a:solidFill>
            <a:srgbClr val="002060"/>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B48B2C"/>
              </a:solidFill>
              <a:ln w="19050">
                <a:solidFill>
                  <a:schemeClr val="lt1"/>
                </a:solidFill>
              </a:ln>
              <a:effectLst/>
            </c:spPr>
            <c:extLst>
              <c:ext xmlns:c16="http://schemas.microsoft.com/office/drawing/2014/chart" uri="{C3380CC4-5D6E-409C-BE32-E72D297353CC}">
                <c16:uniqueId val="{00000001-FB93-4783-AE83-D2616983EC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B93-4783-AE83-D2616983EC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B93-4783-AE83-D2616983EC9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B93-4783-AE83-D2616983EC9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B93-4783-AE83-D2616983EC9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B93-4783-AE83-D2616983EC9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B93-4783-AE83-D2616983EC9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B93-4783-AE83-D2616983EC9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B93-4783-AE83-D2616983EC9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B93-4783-AE83-D2616983EC9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B93-4783-AE83-D2616983EC9E}"/>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FB93-4783-AE83-D2616983EC9E}"/>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FB93-4783-AE83-D2616983EC9E}"/>
              </c:ext>
            </c:extLst>
          </c:dPt>
          <c:dPt>
            <c:idx val="13"/>
            <c:bubble3D val="0"/>
            <c:spPr>
              <a:solidFill>
                <a:srgbClr val="0F173E"/>
              </a:solidFill>
              <a:ln w="19050">
                <a:solidFill>
                  <a:schemeClr val="lt1"/>
                </a:solidFill>
              </a:ln>
              <a:effectLst/>
            </c:spPr>
            <c:extLst>
              <c:ext xmlns:c16="http://schemas.microsoft.com/office/drawing/2014/chart" uri="{C3380CC4-5D6E-409C-BE32-E72D297353CC}">
                <c16:uniqueId val="{0000001B-FB93-4783-AE83-D2616983EC9E}"/>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FB93-4783-AE83-D2616983EC9E}"/>
              </c:ext>
            </c:extLst>
          </c:dPt>
          <c:cat>
            <c:strRef>
              <c:f>Sheet1!$F$3:$F$17</c:f>
              <c:strCache>
                <c:ptCount val="15"/>
                <c:pt idx="0">
                  <c:v>ADX</c:v>
                </c:pt>
                <c:pt idx="1">
                  <c:v>ASE</c:v>
                </c:pt>
                <c:pt idx="2">
                  <c:v>BHB</c:v>
                </c:pt>
                <c:pt idx="3">
                  <c:v>BSE</c:v>
                </c:pt>
                <c:pt idx="4">
                  <c:v>CSE</c:v>
                </c:pt>
                <c:pt idx="5">
                  <c:v>DSE</c:v>
                </c:pt>
                <c:pt idx="6">
                  <c:v>DFM</c:v>
                </c:pt>
                <c:pt idx="7">
                  <c:v>EGX</c:v>
                </c:pt>
                <c:pt idx="8">
                  <c:v>ISX</c:v>
                </c:pt>
                <c:pt idx="9">
                  <c:v>BK</c:v>
                </c:pt>
                <c:pt idx="10">
                  <c:v>MSX</c:v>
                </c:pt>
                <c:pt idx="11">
                  <c:v>PEX</c:v>
                </c:pt>
                <c:pt idx="12">
                  <c:v>QSE</c:v>
                </c:pt>
                <c:pt idx="13">
                  <c:v>Tadawul</c:v>
                </c:pt>
                <c:pt idx="14">
                  <c:v>TSE</c:v>
                </c:pt>
              </c:strCache>
            </c:strRef>
          </c:cat>
          <c:val>
            <c:numRef>
              <c:f>Sheet1!$G$3:$G$17</c:f>
              <c:numCache>
                <c:formatCode>_-* #,##0_-;\-* #,##0_-;_-* "-"??_-;_-@_-</c:formatCode>
                <c:ptCount val="15"/>
                <c:pt idx="0">
                  <c:v>807019</c:v>
                </c:pt>
                <c:pt idx="1">
                  <c:v>23892</c:v>
                </c:pt>
                <c:pt idx="2">
                  <c:v>20606</c:v>
                </c:pt>
                <c:pt idx="3">
                  <c:v>20479</c:v>
                </c:pt>
                <c:pt idx="4">
                  <c:v>63473.4</c:v>
                </c:pt>
                <c:pt idx="5">
                  <c:v>859.4</c:v>
                </c:pt>
                <c:pt idx="6">
                  <c:v>187208.4</c:v>
                </c:pt>
                <c:pt idx="7">
                  <c:v>55601.4</c:v>
                </c:pt>
                <c:pt idx="8">
                  <c:v>14139</c:v>
                </c:pt>
                <c:pt idx="9">
                  <c:v>131051</c:v>
                </c:pt>
                <c:pt idx="10">
                  <c:v>61824</c:v>
                </c:pt>
                <c:pt idx="11">
                  <c:v>4625</c:v>
                </c:pt>
                <c:pt idx="12">
                  <c:v>171599</c:v>
                </c:pt>
                <c:pt idx="13">
                  <c:v>3002485</c:v>
                </c:pt>
                <c:pt idx="14">
                  <c:v>7983</c:v>
                </c:pt>
              </c:numCache>
            </c:numRef>
          </c:val>
          <c:extLst>
            <c:ext xmlns:c16="http://schemas.microsoft.com/office/drawing/2014/chart" uri="{C3380CC4-5D6E-409C-BE32-E72D297353CC}">
              <c16:uniqueId val="{00000000-B547-445C-A4D2-68BA3341D2C7}"/>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F-FB93-4783-AE83-D2616983EC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1-FB93-4783-AE83-D2616983EC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3-FB93-4783-AE83-D2616983EC9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5-FB93-4783-AE83-D2616983EC9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7-FB93-4783-AE83-D2616983EC9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9-FB93-4783-AE83-D2616983EC9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B-FB93-4783-AE83-D2616983EC9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D-FB93-4783-AE83-D2616983EC9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F-FB93-4783-AE83-D2616983EC9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31-FB93-4783-AE83-D2616983EC9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33-FB93-4783-AE83-D2616983EC9E}"/>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35-FB93-4783-AE83-D2616983EC9E}"/>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37-FB93-4783-AE83-D2616983EC9E}"/>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39-FB93-4783-AE83-D2616983EC9E}"/>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3B-FB93-4783-AE83-D2616983EC9E}"/>
              </c:ext>
            </c:extLst>
          </c:dPt>
          <c:cat>
            <c:strRef>
              <c:f>Sheet1!$F$3:$F$17</c:f>
              <c:strCache>
                <c:ptCount val="15"/>
                <c:pt idx="0">
                  <c:v>ADX</c:v>
                </c:pt>
                <c:pt idx="1">
                  <c:v>ASE</c:v>
                </c:pt>
                <c:pt idx="2">
                  <c:v>BHB</c:v>
                </c:pt>
                <c:pt idx="3">
                  <c:v>BSE</c:v>
                </c:pt>
                <c:pt idx="4">
                  <c:v>CSE</c:v>
                </c:pt>
                <c:pt idx="5">
                  <c:v>DSE</c:v>
                </c:pt>
                <c:pt idx="6">
                  <c:v>DFM</c:v>
                </c:pt>
                <c:pt idx="7">
                  <c:v>EGX</c:v>
                </c:pt>
                <c:pt idx="8">
                  <c:v>ISX</c:v>
                </c:pt>
                <c:pt idx="9">
                  <c:v>BK</c:v>
                </c:pt>
                <c:pt idx="10">
                  <c:v>MSX</c:v>
                </c:pt>
                <c:pt idx="11">
                  <c:v>PEX</c:v>
                </c:pt>
                <c:pt idx="12">
                  <c:v>QSE</c:v>
                </c:pt>
                <c:pt idx="13">
                  <c:v>Tadawul</c:v>
                </c:pt>
                <c:pt idx="14">
                  <c:v>TSE</c:v>
                </c:pt>
              </c:strCache>
            </c:strRef>
          </c:cat>
          <c:val>
            <c:numRef>
              <c:f>Sheet1!$H$3:$H$17</c:f>
              <c:numCache>
                <c:formatCode>0.0%</c:formatCode>
                <c:ptCount val="15"/>
                <c:pt idx="0">
                  <c:v>0.17648074023770677</c:v>
                </c:pt>
                <c:pt idx="1">
                  <c:v>5.224756598988735E-3</c:v>
                </c:pt>
                <c:pt idx="2">
                  <c:v>4.5061666867052515E-3</c:v>
                </c:pt>
                <c:pt idx="3">
                  <c:v>4.4783940394563159E-3</c:v>
                </c:pt>
                <c:pt idx="4">
                  <c:v>1.3880506676303849E-2</c:v>
                </c:pt>
                <c:pt idx="5">
                  <c:v>1.8793553579319098E-4</c:v>
                </c:pt>
                <c:pt idx="6">
                  <c:v>4.0939156340453822E-2</c:v>
                </c:pt>
                <c:pt idx="7">
                  <c:v>1.2159039911393449E-2</c:v>
                </c:pt>
                <c:pt idx="8">
                  <c:v>3.0919484996275626E-3</c:v>
                </c:pt>
                <c:pt idx="9">
                  <c:v>2.8658529091498103E-2</c:v>
                </c:pt>
                <c:pt idx="10">
                  <c:v>1.3519812153686571E-2</c:v>
                </c:pt>
                <c:pt idx="11">
                  <c:v>1.0114054608372216E-3</c:v>
                </c:pt>
                <c:pt idx="12">
                  <c:v>3.7525657443071653E-2</c:v>
                </c:pt>
                <c:pt idx="13">
                  <c:v>0.6565902108285071</c:v>
                </c:pt>
                <c:pt idx="14">
                  <c:v>1.7457404959704951E-3</c:v>
                </c:pt>
              </c:numCache>
            </c:numRef>
          </c:val>
          <c:extLst>
            <c:ext xmlns:c16="http://schemas.microsoft.com/office/drawing/2014/chart" uri="{C3380CC4-5D6E-409C-BE32-E72D297353CC}">
              <c16:uniqueId val="{00000001-B547-445C-A4D2-68BA3341D2C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002060"/>
                </a:solidFill>
                <a:latin typeface="+mn-lt"/>
                <a:ea typeface="+mn-ea"/>
                <a:cs typeface="+mn-cs"/>
              </a:defRPr>
            </a:pPr>
            <a:r>
              <a:rPr lang="ar-EG" sz="1200" b="1">
                <a:solidFill>
                  <a:srgbClr val="002060"/>
                </a:solidFill>
              </a:rPr>
              <a:t>تطور قيمة</a:t>
            </a:r>
            <a:r>
              <a:rPr lang="ar-EG" sz="1200" b="1" baseline="0">
                <a:solidFill>
                  <a:srgbClr val="002060"/>
                </a:solidFill>
              </a:rPr>
              <a:t> </a:t>
            </a:r>
            <a:r>
              <a:rPr lang="ar-EG" sz="1200" b="1">
                <a:solidFill>
                  <a:srgbClr val="002060"/>
                </a:solidFill>
              </a:rPr>
              <a:t>الطروحات الأولية عالمياً (بالمليار دولار) من عام 2020 و حتى عام 2023</a:t>
            </a:r>
            <a:endParaRPr lang="en-US" sz="1200" b="1">
              <a:solidFill>
                <a:srgbClr val="002060"/>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2116669132433605"/>
          <c:y val="0.21607598381306015"/>
          <c:w val="0.84821396281623462"/>
          <c:h val="0.57846856099509303"/>
        </c:manualLayout>
      </c:layout>
      <c:barChart>
        <c:barDir val="col"/>
        <c:grouping val="clustered"/>
        <c:varyColors val="0"/>
        <c:ser>
          <c:idx val="0"/>
          <c:order val="0"/>
          <c:tx>
            <c:strRef>
              <c:f>'Combined Data Global'!$E$38</c:f>
              <c:strCache>
                <c:ptCount val="1"/>
                <c:pt idx="0">
                  <c:v>2020</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Data Global'!$F$39:$F$41</c:f>
              <c:strCache>
                <c:ptCount val="3"/>
                <c:pt idx="0">
                  <c:v>Americas</c:v>
                </c:pt>
                <c:pt idx="1">
                  <c:v>Asia-Pacific</c:v>
                </c:pt>
                <c:pt idx="2">
                  <c:v>EMEIA</c:v>
                </c:pt>
              </c:strCache>
            </c:strRef>
          </c:cat>
          <c:val>
            <c:numRef>
              <c:f>'Combined Data Global'!$E$39:$E$41</c:f>
              <c:numCache>
                <c:formatCode>General</c:formatCode>
                <c:ptCount val="3"/>
                <c:pt idx="0">
                  <c:v>97.9</c:v>
                </c:pt>
                <c:pt idx="1">
                  <c:v>138.5</c:v>
                </c:pt>
                <c:pt idx="2">
                  <c:v>34.9</c:v>
                </c:pt>
              </c:numCache>
            </c:numRef>
          </c:val>
          <c:extLst>
            <c:ext xmlns:c16="http://schemas.microsoft.com/office/drawing/2014/chart" uri="{C3380CC4-5D6E-409C-BE32-E72D297353CC}">
              <c16:uniqueId val="{00000000-71B2-4268-9ECA-1A789C7C95B4}"/>
            </c:ext>
          </c:extLst>
        </c:ser>
        <c:ser>
          <c:idx val="1"/>
          <c:order val="1"/>
          <c:tx>
            <c:strRef>
              <c:f>'Combined Data Global'!$D$38</c:f>
              <c:strCache>
                <c:ptCount val="1"/>
                <c:pt idx="0">
                  <c:v>2021</c:v>
                </c:pt>
              </c:strCache>
            </c:strRef>
          </c:tx>
          <c:spPr>
            <a:solidFill>
              <a:srgbClr val="9966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99663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Data Global'!$F$39:$F$41</c:f>
              <c:strCache>
                <c:ptCount val="3"/>
                <c:pt idx="0">
                  <c:v>Americas</c:v>
                </c:pt>
                <c:pt idx="1">
                  <c:v>Asia-Pacific</c:v>
                </c:pt>
                <c:pt idx="2">
                  <c:v>EMEIA</c:v>
                </c:pt>
              </c:strCache>
            </c:strRef>
          </c:cat>
          <c:val>
            <c:numRef>
              <c:f>'Combined Data Global'!$D$39:$D$41</c:f>
              <c:numCache>
                <c:formatCode>General</c:formatCode>
                <c:ptCount val="3"/>
                <c:pt idx="0">
                  <c:v>174.5</c:v>
                </c:pt>
                <c:pt idx="1">
                  <c:v>175.4</c:v>
                </c:pt>
                <c:pt idx="2">
                  <c:v>110</c:v>
                </c:pt>
              </c:numCache>
            </c:numRef>
          </c:val>
          <c:extLst>
            <c:ext xmlns:c16="http://schemas.microsoft.com/office/drawing/2014/chart" uri="{C3380CC4-5D6E-409C-BE32-E72D297353CC}">
              <c16:uniqueId val="{00000001-71B2-4268-9ECA-1A789C7C95B4}"/>
            </c:ext>
          </c:extLst>
        </c:ser>
        <c:ser>
          <c:idx val="2"/>
          <c:order val="2"/>
          <c:tx>
            <c:strRef>
              <c:f>'Combined Data Global'!$C$38</c:f>
              <c:strCache>
                <c:ptCount val="1"/>
                <c:pt idx="0">
                  <c:v>2022</c:v>
                </c:pt>
              </c:strCache>
            </c:strRef>
          </c:tx>
          <c:spPr>
            <a:solidFill>
              <a:schemeClr val="bg1">
                <a:lumMod val="65000"/>
              </a:schemeClr>
            </a:solidFill>
            <a:ln>
              <a:noFill/>
            </a:ln>
            <a:effectLst/>
          </c:spPr>
          <c:invertIfNegative val="0"/>
          <c:dLbls>
            <c:dLbl>
              <c:idx val="1"/>
              <c:layout>
                <c:manualLayout>
                  <c:x val="8.35073068893528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B2-4268-9ECA-1A789C7C95B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6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Data Global'!$F$39:$F$41</c:f>
              <c:strCache>
                <c:ptCount val="3"/>
                <c:pt idx="0">
                  <c:v>Americas</c:v>
                </c:pt>
                <c:pt idx="1">
                  <c:v>Asia-Pacific</c:v>
                </c:pt>
                <c:pt idx="2">
                  <c:v>EMEIA</c:v>
                </c:pt>
              </c:strCache>
            </c:strRef>
          </c:cat>
          <c:val>
            <c:numRef>
              <c:f>'Combined Data Global'!$C$39:$C$41</c:f>
              <c:numCache>
                <c:formatCode>General</c:formatCode>
                <c:ptCount val="3"/>
                <c:pt idx="0">
                  <c:v>8.9</c:v>
                </c:pt>
                <c:pt idx="1">
                  <c:v>124.4</c:v>
                </c:pt>
                <c:pt idx="2">
                  <c:v>51</c:v>
                </c:pt>
              </c:numCache>
            </c:numRef>
          </c:val>
          <c:extLst>
            <c:ext xmlns:c16="http://schemas.microsoft.com/office/drawing/2014/chart" uri="{C3380CC4-5D6E-409C-BE32-E72D297353CC}">
              <c16:uniqueId val="{00000003-71B2-4268-9ECA-1A789C7C95B4}"/>
            </c:ext>
          </c:extLst>
        </c:ser>
        <c:ser>
          <c:idx val="3"/>
          <c:order val="3"/>
          <c:tx>
            <c:strRef>
              <c:f>'Combined Data Global'!$B$38</c:f>
              <c:strCache>
                <c:ptCount val="1"/>
                <c:pt idx="0">
                  <c:v>2023</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Data Global'!$F$39:$F$41</c:f>
              <c:strCache>
                <c:ptCount val="3"/>
                <c:pt idx="0">
                  <c:v>Americas</c:v>
                </c:pt>
                <c:pt idx="1">
                  <c:v>Asia-Pacific</c:v>
                </c:pt>
                <c:pt idx="2">
                  <c:v>EMEIA</c:v>
                </c:pt>
              </c:strCache>
            </c:strRef>
          </c:cat>
          <c:val>
            <c:numRef>
              <c:f>'Combined Data Global'!$B$39:$B$41</c:f>
              <c:numCache>
                <c:formatCode>General</c:formatCode>
                <c:ptCount val="3"/>
                <c:pt idx="0">
                  <c:v>22.7</c:v>
                </c:pt>
                <c:pt idx="1">
                  <c:v>69.400000000000006</c:v>
                </c:pt>
                <c:pt idx="2">
                  <c:v>31.1</c:v>
                </c:pt>
              </c:numCache>
            </c:numRef>
          </c:val>
          <c:extLst>
            <c:ext xmlns:c16="http://schemas.microsoft.com/office/drawing/2014/chart" uri="{C3380CC4-5D6E-409C-BE32-E72D297353CC}">
              <c16:uniqueId val="{00000004-71B2-4268-9ECA-1A789C7C95B4}"/>
            </c:ext>
          </c:extLst>
        </c:ser>
        <c:dLbls>
          <c:showLegendKey val="0"/>
          <c:showVal val="0"/>
          <c:showCatName val="0"/>
          <c:showSerName val="0"/>
          <c:showPercent val="0"/>
          <c:showBubbleSize val="0"/>
        </c:dLbls>
        <c:gapWidth val="219"/>
        <c:axId val="188657152"/>
        <c:axId val="188657544"/>
      </c:barChart>
      <c:catAx>
        <c:axId val="18865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88657544"/>
        <c:crosses val="autoZero"/>
        <c:auto val="1"/>
        <c:lblAlgn val="ctr"/>
        <c:lblOffset val="100"/>
        <c:noMultiLvlLbl val="0"/>
      </c:catAx>
      <c:valAx>
        <c:axId val="18865754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002060"/>
                </a:solidFill>
                <a:latin typeface="+mn-lt"/>
                <a:ea typeface="+mn-ea"/>
                <a:cs typeface="+mn-cs"/>
              </a:defRPr>
            </a:pPr>
            <a:endParaRPr lang="en-US"/>
          </a:p>
        </c:txPr>
        <c:crossAx val="188657152"/>
        <c:crosses val="autoZero"/>
        <c:crossBetween val="between"/>
      </c:valAx>
      <c:spPr>
        <a:noFill/>
        <a:ln>
          <a:noFill/>
        </a:ln>
        <a:effectLst/>
      </c:spPr>
    </c:plotArea>
    <c:legend>
      <c:legendPos val="b"/>
      <c:layout>
        <c:manualLayout>
          <c:xMode val="edge"/>
          <c:yMode val="edge"/>
          <c:x val="8.1123701000789541E-2"/>
          <c:y val="0.89145851430492895"/>
          <c:w val="0.89342146256108246"/>
          <c:h val="8.0071734805391315E-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rgbClr val="002060"/>
                </a:solidFill>
                <a:latin typeface="+mn-lt"/>
                <a:ea typeface="+mn-ea"/>
                <a:cs typeface="+mn-cs"/>
              </a:defRPr>
            </a:pPr>
            <a:r>
              <a:rPr lang="ar-EG" sz="1100" b="1">
                <a:solidFill>
                  <a:srgbClr val="002060"/>
                </a:solidFill>
                <a:cs typeface="+mn-cs"/>
              </a:rPr>
              <a:t>ترتيب البورصات العالمية من حيث قيمة الطروحات الأولية و النسبة من الإجمالي العالمي عام 2023</a:t>
            </a:r>
            <a:r>
              <a:rPr lang="en-US" sz="1100" b="1" baseline="0">
                <a:solidFill>
                  <a:srgbClr val="002060"/>
                </a:solidFill>
                <a:cs typeface="+mn-cs"/>
              </a:rPr>
              <a:t> </a:t>
            </a:r>
            <a:r>
              <a:rPr lang="ar-EG" sz="1100" b="1" baseline="0">
                <a:solidFill>
                  <a:srgbClr val="002060"/>
                </a:solidFill>
                <a:cs typeface="+mn-cs"/>
              </a:rPr>
              <a:t> (بالمليار دولار)</a:t>
            </a:r>
            <a:endParaRPr lang="en-US" sz="1100" b="1">
              <a:solidFill>
                <a:srgbClr val="002060"/>
              </a:solidFill>
              <a:cs typeface="+mn-cs"/>
            </a:endParaRPr>
          </a:p>
        </c:rich>
      </c:tx>
      <c:layout>
        <c:manualLayout>
          <c:xMode val="edge"/>
          <c:yMode val="edge"/>
          <c:x val="0.13477307645186259"/>
          <c:y val="1.9984836981885599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6786500221814996"/>
          <c:y val="0.13521855142772901"/>
          <c:w val="0.72213058398711816"/>
          <c:h val="0.80270578652215052"/>
        </c:manualLayout>
      </c:layout>
      <c:barChart>
        <c:barDir val="bar"/>
        <c:grouping val="clustered"/>
        <c:varyColors val="0"/>
        <c:ser>
          <c:idx val="0"/>
          <c:order val="0"/>
          <c:spPr>
            <a:solidFill>
              <a:srgbClr val="002060"/>
            </a:solidFill>
            <a:ln>
              <a:noFill/>
            </a:ln>
            <a:effectLst/>
          </c:spPr>
          <c:invertIfNegative val="0"/>
          <c:dLbls>
            <c:dLbl>
              <c:idx val="0"/>
              <c:tx>
                <c:rich>
                  <a:bodyPr/>
                  <a:lstStyle/>
                  <a:p>
                    <a:fld id="{BA7EB014-C9E9-460A-8BD8-B36451A6683E}" type="CELLRANGE">
                      <a:rPr lang="en-US"/>
                      <a:pPr/>
                      <a:t>[CELLRANGE]</a:t>
                    </a:fld>
                    <a:r>
                      <a:rPr lang="en-US" baseline="0"/>
                      <a:t>, </a:t>
                    </a:r>
                    <a:fld id="{08ED2DE2-1684-48F9-8002-540E454B7D39}"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720-463B-B555-9770FAE91B69}"/>
                </c:ext>
              </c:extLst>
            </c:dLbl>
            <c:dLbl>
              <c:idx val="1"/>
              <c:tx>
                <c:rich>
                  <a:bodyPr/>
                  <a:lstStyle/>
                  <a:p>
                    <a:fld id="{AADC8D3F-98EE-4451-8E41-3C56A13E226D}" type="CELLRANGE">
                      <a:rPr lang="en-US"/>
                      <a:pPr/>
                      <a:t>[CELLRANGE]</a:t>
                    </a:fld>
                    <a:r>
                      <a:rPr lang="en-US" baseline="0"/>
                      <a:t>, </a:t>
                    </a:r>
                    <a:fld id="{53368318-ACE7-4E32-9AEB-65D125825837}"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720-463B-B555-9770FAE91B69}"/>
                </c:ext>
              </c:extLst>
            </c:dLbl>
            <c:dLbl>
              <c:idx val="2"/>
              <c:tx>
                <c:rich>
                  <a:bodyPr/>
                  <a:lstStyle/>
                  <a:p>
                    <a:fld id="{F1726526-6FA2-4E99-BF2F-58E661DC397F}" type="CELLRANGE">
                      <a:rPr lang="en-US"/>
                      <a:pPr/>
                      <a:t>[CELLRANGE]</a:t>
                    </a:fld>
                    <a:r>
                      <a:rPr lang="en-US" baseline="0"/>
                      <a:t>, </a:t>
                    </a:r>
                    <a:fld id="{47757BBC-3182-451D-A84E-013DDBBFF1E2}"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720-463B-B555-9770FAE91B69}"/>
                </c:ext>
              </c:extLst>
            </c:dLbl>
            <c:dLbl>
              <c:idx val="3"/>
              <c:tx>
                <c:rich>
                  <a:bodyPr/>
                  <a:lstStyle/>
                  <a:p>
                    <a:fld id="{F8106EDB-CB3C-4E43-B08F-7A14A27C7C50}" type="CELLRANGE">
                      <a:rPr lang="en-US"/>
                      <a:pPr/>
                      <a:t>[CELLRANGE]</a:t>
                    </a:fld>
                    <a:r>
                      <a:rPr lang="en-US" baseline="0"/>
                      <a:t>, </a:t>
                    </a:r>
                    <a:fld id="{4C131CE7-AC84-435A-87A0-35966F979764}"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720-463B-B555-9770FAE91B69}"/>
                </c:ext>
              </c:extLst>
            </c:dLbl>
            <c:dLbl>
              <c:idx val="4"/>
              <c:tx>
                <c:rich>
                  <a:bodyPr/>
                  <a:lstStyle/>
                  <a:p>
                    <a:fld id="{B67755FE-3D43-4547-A1DA-5FCC77B1086F}" type="CELLRANGE">
                      <a:rPr lang="en-US"/>
                      <a:pPr/>
                      <a:t>[CELLRANGE]</a:t>
                    </a:fld>
                    <a:r>
                      <a:rPr lang="en-US" baseline="0"/>
                      <a:t>, </a:t>
                    </a:r>
                    <a:fld id="{A28BF471-4EB7-4A29-988A-74D4279A6B8A}"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720-463B-B555-9770FAE91B69}"/>
                </c:ext>
              </c:extLst>
            </c:dLbl>
            <c:dLbl>
              <c:idx val="5"/>
              <c:tx>
                <c:rich>
                  <a:bodyPr/>
                  <a:lstStyle/>
                  <a:p>
                    <a:fld id="{F9E58FDC-B4AF-4210-89BC-CA419733304C}" type="CELLRANGE">
                      <a:rPr lang="en-US"/>
                      <a:pPr/>
                      <a:t>[CELLRANGE]</a:t>
                    </a:fld>
                    <a:r>
                      <a:rPr lang="en-US" baseline="0"/>
                      <a:t>, </a:t>
                    </a:r>
                    <a:fld id="{0A5427F8-0C99-45A9-A57C-FE3F77EB4518}"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720-463B-B555-9770FAE91B69}"/>
                </c:ext>
              </c:extLst>
            </c:dLbl>
            <c:dLbl>
              <c:idx val="6"/>
              <c:tx>
                <c:rich>
                  <a:bodyPr/>
                  <a:lstStyle/>
                  <a:p>
                    <a:fld id="{08B7516B-03EB-4BD8-93E2-BF5E5272C13A}" type="CELLRANGE">
                      <a:rPr lang="en-US"/>
                      <a:pPr/>
                      <a:t>[CELLRANGE]</a:t>
                    </a:fld>
                    <a:r>
                      <a:rPr lang="en-US" baseline="0"/>
                      <a:t>, </a:t>
                    </a:r>
                    <a:fld id="{27C7771A-9C61-4383-8CC4-81F3F5C14C01}"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720-463B-B555-9770FAE91B69}"/>
                </c:ext>
              </c:extLst>
            </c:dLbl>
            <c:dLbl>
              <c:idx val="7"/>
              <c:tx>
                <c:rich>
                  <a:bodyPr/>
                  <a:lstStyle/>
                  <a:p>
                    <a:fld id="{45321206-C514-402F-BA54-1DCCC70B703E}" type="CELLRANGE">
                      <a:rPr lang="en-US"/>
                      <a:pPr/>
                      <a:t>[CELLRANGE]</a:t>
                    </a:fld>
                    <a:r>
                      <a:rPr lang="en-US" baseline="0"/>
                      <a:t>, </a:t>
                    </a:r>
                    <a:fld id="{1D3B53FD-E430-4888-988C-54C8717CA1EA}"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720-463B-B555-9770FAE91B69}"/>
                </c:ext>
              </c:extLst>
            </c:dLbl>
            <c:dLbl>
              <c:idx val="8"/>
              <c:tx>
                <c:rich>
                  <a:bodyPr/>
                  <a:lstStyle/>
                  <a:p>
                    <a:fld id="{6286615C-8894-4C93-8D14-4E4702264E01}" type="CELLRANGE">
                      <a:rPr lang="en-US"/>
                      <a:pPr/>
                      <a:t>[CELLRANGE]</a:t>
                    </a:fld>
                    <a:r>
                      <a:rPr lang="en-US" baseline="0"/>
                      <a:t>, </a:t>
                    </a:r>
                    <a:fld id="{93CB6C33-B7F0-4687-9E3F-D1F38BF31028}"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720-463B-B555-9770FAE91B69}"/>
                </c:ext>
              </c:extLst>
            </c:dLbl>
            <c:dLbl>
              <c:idx val="9"/>
              <c:tx>
                <c:rich>
                  <a:bodyPr/>
                  <a:lstStyle/>
                  <a:p>
                    <a:fld id="{CA6478AF-13AE-43F8-AE5B-A0A78E8F8024}" type="CELLRANGE">
                      <a:rPr lang="en-US"/>
                      <a:pPr/>
                      <a:t>[CELLRANGE]</a:t>
                    </a:fld>
                    <a:r>
                      <a:rPr lang="en-US" baseline="0"/>
                      <a:t>, </a:t>
                    </a:r>
                    <a:fld id="{540D29EB-C1F7-4FAA-A789-BEAC022CF972}"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720-463B-B555-9770FAE91B69}"/>
                </c:ext>
              </c:extLst>
            </c:dLbl>
            <c:dLbl>
              <c:idx val="10"/>
              <c:tx>
                <c:rich>
                  <a:bodyPr/>
                  <a:lstStyle/>
                  <a:p>
                    <a:fld id="{1073C3D8-C859-47F4-84A7-8CD8D544DD34}" type="CELLRANGE">
                      <a:rPr lang="en-US"/>
                      <a:pPr/>
                      <a:t>[CELLRANGE]</a:t>
                    </a:fld>
                    <a:r>
                      <a:rPr lang="en-US" baseline="0"/>
                      <a:t>, </a:t>
                    </a:r>
                    <a:fld id="{83A21AA9-2BC1-4445-9B75-BEE59638FDD9}"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720-463B-B555-9770FAE91B69}"/>
                </c:ext>
              </c:extLst>
            </c:dLbl>
            <c:dLbl>
              <c:idx val="11"/>
              <c:tx>
                <c:rich>
                  <a:bodyPr/>
                  <a:lstStyle/>
                  <a:p>
                    <a:fld id="{25A87B8A-EA1E-43D9-AE3B-226D29CE9D79}" type="CELLRANGE">
                      <a:rPr lang="en-US"/>
                      <a:pPr/>
                      <a:t>[CELLRANGE]</a:t>
                    </a:fld>
                    <a:r>
                      <a:rPr lang="en-US" baseline="0"/>
                      <a:t>, </a:t>
                    </a:r>
                    <a:fld id="{5545055D-22CB-47CF-8D9E-F0612DABA24C}" type="VALUE">
                      <a:rPr lang="en-US" baseline="0"/>
                      <a:pPr/>
                      <a:t>[VALUE]</a:t>
                    </a:fld>
                    <a:endParaRPr lang="en-US" baseline="0"/>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720-463B-B555-9770FAE91B69}"/>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oundRect">
                    <a:avLst/>
                  </a:prstGeom>
                  <a:noFill/>
                  <a:ln>
                    <a:noFill/>
                  </a:ln>
                </c15:spPr>
                <c15:showDataLabelsRange val="1"/>
                <c15:showLeaderLines val="1"/>
                <c15:leaderLines>
                  <c:spPr>
                    <a:ln w="9525" cap="flat" cmpd="sng" algn="ctr">
                      <a:solidFill>
                        <a:schemeClr val="tx1">
                          <a:lumMod val="35000"/>
                          <a:lumOff val="65000"/>
                        </a:schemeClr>
                      </a:solidFill>
                      <a:round/>
                    </a:ln>
                    <a:effectLst/>
                  </c:spPr>
                </c15:leaderLines>
              </c:ext>
            </c:extLst>
          </c:dLbls>
          <c:cat>
            <c:strRef>
              <c:f>'Combined Data Global'!$M$79:$M$90</c:f>
              <c:strCache>
                <c:ptCount val="12"/>
                <c:pt idx="0">
                  <c:v>South Korea</c:v>
                </c:pt>
                <c:pt idx="1">
                  <c:v>Turkey</c:v>
                </c:pt>
                <c:pt idx="2">
                  <c:v>Indonesia</c:v>
                </c:pt>
                <c:pt idx="3">
                  <c:v>Saudi (Tadawul)</c:v>
                </c:pt>
                <c:pt idx="4">
                  <c:v>Tokyo</c:v>
                </c:pt>
                <c:pt idx="5">
                  <c:v>Abu Dhabi</c:v>
                </c:pt>
                <c:pt idx="6">
                  <c:v>Hong Kong</c:v>
                </c:pt>
                <c:pt idx="7">
                  <c:v>India </c:v>
                </c:pt>
                <c:pt idx="8">
                  <c:v>US (NYSE)</c:v>
                </c:pt>
                <c:pt idx="9">
                  <c:v>US(NASDAQ)</c:v>
                </c:pt>
                <c:pt idx="10">
                  <c:v>Shenzhen</c:v>
                </c:pt>
                <c:pt idx="11">
                  <c:v>Shanghai</c:v>
                </c:pt>
              </c:strCache>
            </c:strRef>
          </c:cat>
          <c:val>
            <c:numRef>
              <c:f>'Combined Data Global'!$N$79:$N$90</c:f>
              <c:numCache>
                <c:formatCode>General</c:formatCode>
                <c:ptCount val="12"/>
                <c:pt idx="0">
                  <c:v>2.7</c:v>
                </c:pt>
                <c:pt idx="1">
                  <c:v>3</c:v>
                </c:pt>
                <c:pt idx="2">
                  <c:v>3.6</c:v>
                </c:pt>
                <c:pt idx="3">
                  <c:v>3.6</c:v>
                </c:pt>
                <c:pt idx="4">
                  <c:v>4.2</c:v>
                </c:pt>
                <c:pt idx="5">
                  <c:v>5.5</c:v>
                </c:pt>
                <c:pt idx="6">
                  <c:v>5.6</c:v>
                </c:pt>
                <c:pt idx="7">
                  <c:v>6.9</c:v>
                </c:pt>
                <c:pt idx="8">
                  <c:v>10.7</c:v>
                </c:pt>
                <c:pt idx="9">
                  <c:v>11.6</c:v>
                </c:pt>
                <c:pt idx="10">
                  <c:v>20.399999999999999</c:v>
                </c:pt>
                <c:pt idx="11">
                  <c:v>27.9</c:v>
                </c:pt>
              </c:numCache>
            </c:numRef>
          </c:val>
          <c:extLst>
            <c:ext xmlns:c15="http://schemas.microsoft.com/office/drawing/2012/chart" uri="{02D57815-91ED-43cb-92C2-25804820EDAC}">
              <c15:datalabelsRange>
                <c15:f>'Combined Data Global'!$O$79:$O$90</c15:f>
                <c15:dlblRangeCache>
                  <c:ptCount val="12"/>
                  <c:pt idx="0">
                    <c:v>2%</c:v>
                  </c:pt>
                  <c:pt idx="1">
                    <c:v>2%</c:v>
                  </c:pt>
                  <c:pt idx="2">
                    <c:v>3%</c:v>
                  </c:pt>
                  <c:pt idx="3">
                    <c:v>3%</c:v>
                  </c:pt>
                  <c:pt idx="4">
                    <c:v>3%</c:v>
                  </c:pt>
                  <c:pt idx="5">
                    <c:v>4%</c:v>
                  </c:pt>
                  <c:pt idx="6">
                    <c:v>5%</c:v>
                  </c:pt>
                  <c:pt idx="7">
                    <c:v>6%</c:v>
                  </c:pt>
                  <c:pt idx="8">
                    <c:v>9%</c:v>
                  </c:pt>
                  <c:pt idx="9">
                    <c:v>9%</c:v>
                  </c:pt>
                  <c:pt idx="10">
                    <c:v>17%</c:v>
                  </c:pt>
                  <c:pt idx="11">
                    <c:v>23%</c:v>
                  </c:pt>
                </c15:dlblRangeCache>
              </c15:datalabelsRange>
            </c:ext>
            <c:ext xmlns:c16="http://schemas.microsoft.com/office/drawing/2014/chart" uri="{C3380CC4-5D6E-409C-BE32-E72D297353CC}">
              <c16:uniqueId val="{0000000C-2720-463B-B555-9770FAE91B69}"/>
            </c:ext>
          </c:extLst>
        </c:ser>
        <c:dLbls>
          <c:showLegendKey val="0"/>
          <c:showVal val="0"/>
          <c:showCatName val="0"/>
          <c:showSerName val="0"/>
          <c:showPercent val="0"/>
          <c:showBubbleSize val="0"/>
        </c:dLbls>
        <c:gapWidth val="182"/>
        <c:axId val="188650880"/>
        <c:axId val="188651272"/>
      </c:barChart>
      <c:catAx>
        <c:axId val="188650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88651272"/>
        <c:crosses val="autoZero"/>
        <c:auto val="1"/>
        <c:lblAlgn val="ctr"/>
        <c:lblOffset val="100"/>
        <c:noMultiLvlLbl val="0"/>
      </c:catAx>
      <c:valAx>
        <c:axId val="188651272"/>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88650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002060"/>
                </a:solidFill>
                <a:latin typeface="+mn-lt"/>
                <a:ea typeface="+mn-ea"/>
                <a:cs typeface="+mj-cs"/>
              </a:defRPr>
            </a:pPr>
            <a:r>
              <a:rPr lang="ar-EG" sz="1100" b="1">
                <a:solidFill>
                  <a:srgbClr val="002060"/>
                </a:solidFill>
                <a:latin typeface="+mn-lt"/>
                <a:cs typeface="+mj-cs"/>
              </a:rPr>
              <a:t>قيمة</a:t>
            </a:r>
            <a:r>
              <a:rPr lang="ar-EG" sz="1100" b="1" baseline="0">
                <a:solidFill>
                  <a:srgbClr val="002060"/>
                </a:solidFill>
                <a:latin typeface="+mn-lt"/>
                <a:cs typeface="+mj-cs"/>
              </a:rPr>
              <a:t> </a:t>
            </a:r>
            <a:r>
              <a:rPr lang="ar-EG" sz="1100" b="1">
                <a:solidFill>
                  <a:srgbClr val="002060"/>
                </a:solidFill>
                <a:latin typeface="+mn-lt"/>
                <a:cs typeface="+mj-cs"/>
              </a:rPr>
              <a:t>الطروحات الأولية (بالمليار دولار) بحسب البورصة عامى </a:t>
            </a:r>
            <a:r>
              <a:rPr lang="en-US" sz="1100" b="1">
                <a:solidFill>
                  <a:srgbClr val="002060"/>
                </a:solidFill>
                <a:latin typeface="+mn-lt"/>
                <a:cs typeface="+mj-cs"/>
              </a:rPr>
              <a:t>2023 </a:t>
            </a:r>
            <a:r>
              <a:rPr lang="ar-EG" sz="1100" b="1">
                <a:solidFill>
                  <a:srgbClr val="002060"/>
                </a:solidFill>
                <a:latin typeface="+mn-lt"/>
                <a:cs typeface="+mj-cs"/>
              </a:rPr>
              <a:t> و</a:t>
            </a:r>
            <a:r>
              <a:rPr lang="ar-EG" sz="1100" b="1" baseline="0">
                <a:solidFill>
                  <a:srgbClr val="002060"/>
                </a:solidFill>
                <a:latin typeface="+mn-lt"/>
                <a:cs typeface="+mj-cs"/>
              </a:rPr>
              <a:t> </a:t>
            </a:r>
            <a:r>
              <a:rPr lang="ar-EG" sz="1100" b="1" i="0" u="none" strike="noStrike" kern="1200" spc="0" baseline="0">
                <a:solidFill>
                  <a:srgbClr val="002060"/>
                </a:solidFill>
                <a:latin typeface="+mn-lt"/>
                <a:ea typeface="+mn-ea"/>
                <a:cs typeface="+mj-cs"/>
              </a:rPr>
              <a:t>2022</a:t>
            </a:r>
            <a:endParaRPr lang="en-US" sz="1100" b="1" i="0" u="none" strike="noStrike" kern="1200" spc="0" baseline="0">
              <a:solidFill>
                <a:srgbClr val="002060"/>
              </a:solidFill>
              <a:latin typeface="+mn-lt"/>
              <a:ea typeface="+mn-ea"/>
              <a:cs typeface="+mj-cs"/>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002060"/>
              </a:solidFill>
              <a:latin typeface="+mn-lt"/>
              <a:ea typeface="+mn-ea"/>
              <a:cs typeface="+mj-cs"/>
            </a:defRPr>
          </a:pPr>
          <a:endParaRPr lang="en-US"/>
        </a:p>
      </c:txPr>
    </c:title>
    <c:autoTitleDeleted val="0"/>
    <c:plotArea>
      <c:layout>
        <c:manualLayout>
          <c:layoutTarget val="inner"/>
          <c:xMode val="edge"/>
          <c:yMode val="edge"/>
          <c:x val="0.12753839485962296"/>
          <c:y val="0.11731061395103388"/>
          <c:w val="0.80279304174946431"/>
          <c:h val="0.65959727256315182"/>
        </c:manualLayout>
      </c:layout>
      <c:barChart>
        <c:barDir val="col"/>
        <c:grouping val="clustered"/>
        <c:varyColors val="0"/>
        <c:ser>
          <c:idx val="2"/>
          <c:order val="0"/>
          <c:tx>
            <c:strRef>
              <c:f>'Combined Data Global'!$C$108</c:f>
              <c:strCache>
                <c:ptCount val="1"/>
                <c:pt idx="0">
                  <c:v>2022</c:v>
                </c:pt>
              </c:strCache>
            </c:strRef>
          </c:tx>
          <c:spPr>
            <a:solidFill>
              <a:srgbClr val="996633"/>
            </a:solidFill>
            <a:ln>
              <a:solidFill>
                <a:srgbClr val="996633"/>
              </a:solidFill>
            </a:ln>
            <a:effectLst/>
          </c:spPr>
          <c:invertIfNegative val="0"/>
          <c:dLbls>
            <c:dLbl>
              <c:idx val="0"/>
              <c:layout>
                <c:manualLayout>
                  <c:x val="-5.19480519480521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3E-4F9B-BA03-13FBAE815B08}"/>
                </c:ext>
              </c:extLst>
            </c:dLbl>
            <c:dLbl>
              <c:idx val="1"/>
              <c:layout>
                <c:manualLayout>
                  <c:x val="-5.5021304155162421E-3"/>
                  <c:y val="3.5273368606701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3E-4F9B-BA03-13FBAE815B08}"/>
                </c:ext>
              </c:extLst>
            </c:dLbl>
            <c:dLbl>
              <c:idx val="2"/>
              <c:layout>
                <c:manualLayout>
                  <c:x val="-6.9264069264069264E-3"/>
                  <c:y val="3.5273368606701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3E-4F9B-BA03-13FBAE815B08}"/>
                </c:ext>
              </c:extLst>
            </c:dLbl>
            <c:dLbl>
              <c:idx val="3"/>
              <c:layout>
                <c:manualLayout>
                  <c:x val="-5.1948051948051948E-3"/>
                  <c:y val="1.0582010582010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3E-4F9B-BA03-13FBAE815B08}"/>
                </c:ext>
              </c:extLst>
            </c:dLbl>
            <c:dLbl>
              <c:idx val="5"/>
              <c:layout>
                <c:manualLayout>
                  <c:x val="-5.194805194805258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3E-4F9B-BA03-13FBAE815B08}"/>
                </c:ext>
              </c:extLst>
            </c:dLbl>
            <c:dLbl>
              <c:idx val="10"/>
              <c:layout>
                <c:manualLayout>
                  <c:x val="-3.4632034632035903E-3"/>
                  <c:y val="3.5273368606701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3E-4F9B-BA03-13FBAE815B08}"/>
                </c:ext>
              </c:extLst>
            </c:dLbl>
            <c:dLbl>
              <c:idx val="11"/>
              <c:layout>
                <c:manualLayout>
                  <c:x val="-3.46320346320346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3E-4F9B-BA03-13FBAE815B0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9663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Data Global'!$D$109:$D$120</c:f>
              <c:strCache>
                <c:ptCount val="12"/>
                <c:pt idx="0">
                  <c:v>الولايات المتحدة الأمريكية</c:v>
                </c:pt>
                <c:pt idx="1">
                  <c:v>كندا</c:v>
                </c:pt>
                <c:pt idx="2">
                  <c:v>المكسيك</c:v>
                </c:pt>
                <c:pt idx="3">
                  <c:v>أندونسيا</c:v>
                </c:pt>
                <c:pt idx="4">
                  <c:v>تايلاند</c:v>
                </c:pt>
                <c:pt idx="5">
                  <c:v>ماليزيا</c:v>
                </c:pt>
                <c:pt idx="6">
                  <c:v>السعودية</c:v>
                </c:pt>
                <c:pt idx="7">
                  <c:v>أبو ظبي</c:v>
                </c:pt>
                <c:pt idx="8">
                  <c:v>دبي</c:v>
                </c:pt>
                <c:pt idx="9">
                  <c:v>مسقط</c:v>
                </c:pt>
                <c:pt idx="10">
                  <c:v>المغرب</c:v>
                </c:pt>
                <c:pt idx="11">
                  <c:v>مصر</c:v>
                </c:pt>
              </c:strCache>
            </c:strRef>
          </c:cat>
          <c:val>
            <c:numRef>
              <c:f>'Combined Data Global'!$C$109:$C$120</c:f>
              <c:numCache>
                <c:formatCode>General</c:formatCode>
                <c:ptCount val="12"/>
                <c:pt idx="0">
                  <c:v>8.6</c:v>
                </c:pt>
                <c:pt idx="1">
                  <c:v>0.2</c:v>
                </c:pt>
                <c:pt idx="2">
                  <c:v>0.1</c:v>
                </c:pt>
                <c:pt idx="3">
                  <c:v>2.2000000000000002</c:v>
                </c:pt>
                <c:pt idx="4">
                  <c:v>3.4</c:v>
                </c:pt>
                <c:pt idx="5">
                  <c:v>0.9</c:v>
                </c:pt>
                <c:pt idx="6">
                  <c:v>9.9</c:v>
                </c:pt>
                <c:pt idx="7">
                  <c:v>4.4000000000000004</c:v>
                </c:pt>
                <c:pt idx="8">
                  <c:v>8.5</c:v>
                </c:pt>
                <c:pt idx="9" formatCode="0.0">
                  <c:v>7.1999999999999995E-2</c:v>
                </c:pt>
                <c:pt idx="10" formatCode="0.0">
                  <c:v>0.13200000000000001</c:v>
                </c:pt>
                <c:pt idx="11">
                  <c:v>8.2000000000000003E-2</c:v>
                </c:pt>
              </c:numCache>
            </c:numRef>
          </c:val>
          <c:extLst>
            <c:ext xmlns:c16="http://schemas.microsoft.com/office/drawing/2014/chart" uri="{C3380CC4-5D6E-409C-BE32-E72D297353CC}">
              <c16:uniqueId val="{00000007-493E-4F9B-BA03-13FBAE815B08}"/>
            </c:ext>
          </c:extLst>
        </c:ser>
        <c:ser>
          <c:idx val="3"/>
          <c:order val="1"/>
          <c:tx>
            <c:strRef>
              <c:f>'Combined Data Global'!$B$108</c:f>
              <c:strCache>
                <c:ptCount val="1"/>
                <c:pt idx="0">
                  <c:v>2023</c:v>
                </c:pt>
              </c:strCache>
            </c:strRef>
          </c:tx>
          <c:spPr>
            <a:solidFill>
              <a:srgbClr val="002060"/>
            </a:solidFill>
            <a:ln>
              <a:noFill/>
            </a:ln>
            <a:effectLst/>
          </c:spPr>
          <c:invertIfNegative val="0"/>
          <c:dLbls>
            <c:dLbl>
              <c:idx val="1"/>
              <c:layout>
                <c:manualLayout>
                  <c:x val="5.194805194805194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93E-4F9B-BA03-13FBAE815B08}"/>
                </c:ext>
              </c:extLst>
            </c:dLbl>
            <c:dLbl>
              <c:idx val="3"/>
              <c:layout>
                <c:manualLayout>
                  <c:x val="5.1948051948051948E-3"/>
                  <c:y val="7.05467372134038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3E-4F9B-BA03-13FBAE815B08}"/>
                </c:ext>
              </c:extLst>
            </c:dLbl>
            <c:dLbl>
              <c:idx val="4"/>
              <c:layout>
                <c:manualLayout>
                  <c:x val="3.463203463203399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93E-4F9B-BA03-13FBAE815B08}"/>
                </c:ext>
              </c:extLst>
            </c:dLbl>
            <c:dLbl>
              <c:idx val="10"/>
              <c:layout>
                <c:manualLayout>
                  <c:x val="5.194805194805194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3E-4F9B-BA03-13FBAE815B08}"/>
                </c:ext>
              </c:extLst>
            </c:dLbl>
            <c:dLbl>
              <c:idx val="11"/>
              <c:layout>
                <c:manualLayout>
                  <c:x val="3.9112302610485539E-2"/>
                  <c:y val="-3.52731770597640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93E-4F9B-BA03-13FBAE815B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Data Global'!$D$109:$D$120</c:f>
              <c:strCache>
                <c:ptCount val="12"/>
                <c:pt idx="0">
                  <c:v>الولايات المتحدة الأمريكية</c:v>
                </c:pt>
                <c:pt idx="1">
                  <c:v>كندا</c:v>
                </c:pt>
                <c:pt idx="2">
                  <c:v>المكسيك</c:v>
                </c:pt>
                <c:pt idx="3">
                  <c:v>أندونسيا</c:v>
                </c:pt>
                <c:pt idx="4">
                  <c:v>تايلاند</c:v>
                </c:pt>
                <c:pt idx="5">
                  <c:v>ماليزيا</c:v>
                </c:pt>
                <c:pt idx="6">
                  <c:v>السعودية</c:v>
                </c:pt>
                <c:pt idx="7">
                  <c:v>أبو ظبي</c:v>
                </c:pt>
                <c:pt idx="8">
                  <c:v>دبي</c:v>
                </c:pt>
                <c:pt idx="9">
                  <c:v>مسقط</c:v>
                </c:pt>
                <c:pt idx="10">
                  <c:v>المغرب</c:v>
                </c:pt>
                <c:pt idx="11">
                  <c:v>مصر</c:v>
                </c:pt>
              </c:strCache>
            </c:strRef>
          </c:cat>
          <c:val>
            <c:numRef>
              <c:f>'Combined Data Global'!$B$109:$B$120</c:f>
              <c:numCache>
                <c:formatCode>General</c:formatCode>
                <c:ptCount val="12"/>
                <c:pt idx="0">
                  <c:v>22.2</c:v>
                </c:pt>
                <c:pt idx="1">
                  <c:v>0.1</c:v>
                </c:pt>
                <c:pt idx="2">
                  <c:v>0.4</c:v>
                </c:pt>
                <c:pt idx="3">
                  <c:v>3.6</c:v>
                </c:pt>
                <c:pt idx="4">
                  <c:v>1.1000000000000001</c:v>
                </c:pt>
                <c:pt idx="5">
                  <c:v>0.8</c:v>
                </c:pt>
                <c:pt idx="6">
                  <c:v>3.2</c:v>
                </c:pt>
                <c:pt idx="7">
                  <c:v>5.6</c:v>
                </c:pt>
                <c:pt idx="8">
                  <c:v>0.5</c:v>
                </c:pt>
                <c:pt idx="9" formatCode="0.0">
                  <c:v>0.99</c:v>
                </c:pt>
                <c:pt idx="10" formatCode="0.0">
                  <c:v>5.8999999999999997E-2</c:v>
                </c:pt>
                <c:pt idx="11">
                  <c:v>1E-3</c:v>
                </c:pt>
              </c:numCache>
            </c:numRef>
          </c:val>
          <c:extLst>
            <c:ext xmlns:c16="http://schemas.microsoft.com/office/drawing/2014/chart" uri="{C3380CC4-5D6E-409C-BE32-E72D297353CC}">
              <c16:uniqueId val="{0000000D-493E-4F9B-BA03-13FBAE815B08}"/>
            </c:ext>
          </c:extLst>
        </c:ser>
        <c:dLbls>
          <c:showLegendKey val="0"/>
          <c:showVal val="0"/>
          <c:showCatName val="0"/>
          <c:showSerName val="0"/>
          <c:showPercent val="0"/>
          <c:showBubbleSize val="0"/>
        </c:dLbls>
        <c:gapWidth val="219"/>
        <c:axId val="188654408"/>
        <c:axId val="188655584"/>
      </c:barChart>
      <c:catAx>
        <c:axId val="18865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rgbClr val="002060"/>
                </a:solidFill>
                <a:latin typeface="+mn-lt"/>
                <a:ea typeface="+mn-ea"/>
                <a:cs typeface="+mn-cs"/>
              </a:defRPr>
            </a:pPr>
            <a:endParaRPr lang="en-US"/>
          </a:p>
        </c:txPr>
        <c:crossAx val="188655584"/>
        <c:crosses val="autoZero"/>
        <c:auto val="1"/>
        <c:lblAlgn val="ctr"/>
        <c:lblOffset val="100"/>
        <c:noMultiLvlLbl val="0"/>
      </c:catAx>
      <c:valAx>
        <c:axId val="18865558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002060"/>
                </a:solidFill>
                <a:latin typeface="+mn-lt"/>
                <a:ea typeface="+mn-ea"/>
                <a:cs typeface="+mn-cs"/>
              </a:defRPr>
            </a:pPr>
            <a:endParaRPr lang="en-US"/>
          </a:p>
        </c:txPr>
        <c:crossAx val="188654408"/>
        <c:crosses val="autoZero"/>
        <c:crossBetween val="between"/>
      </c:valAx>
      <c:spPr>
        <a:noFill/>
        <a:ln>
          <a:noFill/>
        </a:ln>
        <a:effectLst/>
      </c:spPr>
    </c:plotArea>
    <c:legend>
      <c:legendPos val="b"/>
      <c:layout>
        <c:manualLayout>
          <c:xMode val="edge"/>
          <c:yMode val="edge"/>
          <c:x val="8.1123701000789541E-2"/>
          <c:y val="0.89145851430492895"/>
          <c:w val="0.89342146256108246"/>
          <c:h val="8.0071734805391315E-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002060"/>
                </a:solidFill>
                <a:latin typeface="+mn-lt"/>
                <a:ea typeface="+mn-ea"/>
                <a:cs typeface="+mj-cs"/>
              </a:defRPr>
            </a:pPr>
            <a:r>
              <a:rPr lang="ar-EG" sz="1100" b="1">
                <a:solidFill>
                  <a:srgbClr val="002060"/>
                </a:solidFill>
                <a:latin typeface="+mn-lt"/>
                <a:cs typeface="+mj-cs"/>
              </a:rPr>
              <a:t>قيمة</a:t>
            </a:r>
            <a:r>
              <a:rPr lang="ar-EG" sz="1100" b="1" baseline="0">
                <a:solidFill>
                  <a:srgbClr val="002060"/>
                </a:solidFill>
                <a:latin typeface="+mn-lt"/>
                <a:cs typeface="+mj-cs"/>
              </a:rPr>
              <a:t> </a:t>
            </a:r>
            <a:r>
              <a:rPr lang="ar-EG" sz="1100" b="1">
                <a:solidFill>
                  <a:srgbClr val="002060"/>
                </a:solidFill>
                <a:latin typeface="+mn-lt"/>
                <a:cs typeface="+mj-cs"/>
              </a:rPr>
              <a:t>الطروحات الأولية (بالمليون دولار) بحسب البورصة عامى </a:t>
            </a:r>
            <a:r>
              <a:rPr lang="en-US" sz="1100" b="1">
                <a:solidFill>
                  <a:srgbClr val="002060"/>
                </a:solidFill>
                <a:latin typeface="+mn-lt"/>
                <a:cs typeface="+mj-cs"/>
              </a:rPr>
              <a:t>2023 </a:t>
            </a:r>
            <a:r>
              <a:rPr lang="ar-EG" sz="1100" b="1">
                <a:solidFill>
                  <a:srgbClr val="002060"/>
                </a:solidFill>
                <a:latin typeface="+mn-lt"/>
                <a:cs typeface="+mj-cs"/>
              </a:rPr>
              <a:t> و</a:t>
            </a:r>
            <a:r>
              <a:rPr lang="ar-EG" sz="1100" b="1" baseline="0">
                <a:solidFill>
                  <a:srgbClr val="002060"/>
                </a:solidFill>
                <a:latin typeface="+mn-lt"/>
                <a:cs typeface="+mj-cs"/>
              </a:rPr>
              <a:t> </a:t>
            </a:r>
            <a:r>
              <a:rPr lang="ar-EG" sz="1100" b="1" i="0" u="none" strike="noStrike" kern="1200" spc="0" baseline="0">
                <a:solidFill>
                  <a:srgbClr val="002060"/>
                </a:solidFill>
                <a:latin typeface="+mn-lt"/>
                <a:ea typeface="+mn-ea"/>
                <a:cs typeface="+mj-cs"/>
              </a:rPr>
              <a:t>2022</a:t>
            </a:r>
            <a:endParaRPr lang="en-US" sz="1100" b="1" i="0" u="none" strike="noStrike" kern="1200" spc="0" baseline="0">
              <a:solidFill>
                <a:srgbClr val="002060"/>
              </a:solidFill>
              <a:latin typeface="+mn-lt"/>
              <a:ea typeface="+mn-ea"/>
              <a:cs typeface="+mj-cs"/>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002060"/>
              </a:solidFill>
              <a:latin typeface="+mn-lt"/>
              <a:ea typeface="+mn-ea"/>
              <a:cs typeface="+mj-cs"/>
            </a:defRPr>
          </a:pPr>
          <a:endParaRPr lang="en-US"/>
        </a:p>
      </c:txPr>
    </c:title>
    <c:autoTitleDeleted val="0"/>
    <c:plotArea>
      <c:layout>
        <c:manualLayout>
          <c:layoutTarget val="inner"/>
          <c:xMode val="edge"/>
          <c:yMode val="edge"/>
          <c:x val="0.14052457305329086"/>
          <c:y val="0.1314198133992375"/>
          <c:w val="0.81295616773984769"/>
          <c:h val="0.60877255927894725"/>
        </c:manualLayout>
      </c:layout>
      <c:barChart>
        <c:barDir val="col"/>
        <c:grouping val="clustered"/>
        <c:varyColors val="0"/>
        <c:ser>
          <c:idx val="0"/>
          <c:order val="0"/>
          <c:tx>
            <c:strRef>
              <c:f>'Combined Data Global'!$G$128</c:f>
              <c:strCache>
                <c:ptCount val="1"/>
                <c:pt idx="0">
                  <c:v>2021</c:v>
                </c:pt>
              </c:strCache>
            </c:strRef>
          </c:tx>
          <c:spPr>
            <a:solidFill>
              <a:srgbClr val="996633"/>
            </a:solidFill>
            <a:ln>
              <a:noFill/>
            </a:ln>
            <a:effectLst/>
          </c:spPr>
          <c:invertIfNegative val="0"/>
          <c:dLbls>
            <c:dLbl>
              <c:idx val="0"/>
              <c:layout>
                <c:manualLayout>
                  <c:x val="-1.66369546999490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45-4FF3-9FD2-B9DFC1FFF3C6}"/>
                </c:ext>
              </c:extLst>
            </c:dLbl>
            <c:dLbl>
              <c:idx val="1"/>
              <c:layout>
                <c:manualLayout>
                  <c:x val="-1.9013662514227498E-2"/>
                  <c:y val="4.37158469945355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45-4FF3-9FD2-B9DFC1FFF3C6}"/>
                </c:ext>
              </c:extLst>
            </c:dLbl>
            <c:dLbl>
              <c:idx val="2"/>
              <c:delete val="1"/>
              <c:extLst>
                <c:ext xmlns:c15="http://schemas.microsoft.com/office/drawing/2012/chart" uri="{CE6537A1-D6FC-4f65-9D91-7224C49458BB}"/>
                <c:ext xmlns:c16="http://schemas.microsoft.com/office/drawing/2014/chart" uri="{C3380CC4-5D6E-409C-BE32-E72D297353CC}">
                  <c16:uniqueId val="{00000002-8C45-4FF3-9FD2-B9DFC1FFF3C6}"/>
                </c:ext>
              </c:extLst>
            </c:dLbl>
            <c:dLbl>
              <c:idx val="3"/>
              <c:layout>
                <c:manualLayout>
                  <c:x val="-1.426024688567062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45-4FF3-9FD2-B9DFC1FFF3C6}"/>
                </c:ext>
              </c:extLst>
            </c:dLbl>
            <c:dLbl>
              <c:idx val="4"/>
              <c:layout>
                <c:manualLayout>
                  <c:x val="2.37670781427835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45-4FF3-9FD2-B9DFC1FFF3C6}"/>
                </c:ext>
              </c:extLst>
            </c:dLbl>
            <c:dLbl>
              <c:idx val="5"/>
              <c:layout>
                <c:manualLayout>
                  <c:x val="-1.6636954699949059E-2"/>
                  <c:y val="4.37158469945347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45-4FF3-9FD2-B9DFC1FFF3C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99663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Data Global'!$H$129:$H$134</c:f>
              <c:strCache>
                <c:ptCount val="6"/>
                <c:pt idx="0">
                  <c:v>بورصة تداول (السعودية)</c:v>
                </c:pt>
                <c:pt idx="1">
                  <c:v>بورصة أبو ظبي</c:v>
                </c:pt>
                <c:pt idx="2">
                  <c:v>بورصة دبي</c:v>
                </c:pt>
                <c:pt idx="3">
                  <c:v>بورصة مسقط</c:v>
                </c:pt>
                <c:pt idx="4">
                  <c:v>بورصة الدار البيضاء (المغرب)</c:v>
                </c:pt>
                <c:pt idx="5">
                  <c:v>البورصة المصرية</c:v>
                </c:pt>
              </c:strCache>
            </c:strRef>
          </c:cat>
          <c:val>
            <c:numRef>
              <c:f>'Combined Data Global'!$G$129:$G$134</c:f>
              <c:numCache>
                <c:formatCode>General</c:formatCode>
                <c:ptCount val="6"/>
                <c:pt idx="0">
                  <c:v>4581.1000000000004</c:v>
                </c:pt>
                <c:pt idx="1">
                  <c:v>2627.8</c:v>
                </c:pt>
                <c:pt idx="2">
                  <c:v>0</c:v>
                </c:pt>
                <c:pt idx="3">
                  <c:v>98</c:v>
                </c:pt>
                <c:pt idx="4">
                  <c:v>63.6</c:v>
                </c:pt>
                <c:pt idx="5">
                  <c:v>506.4</c:v>
                </c:pt>
              </c:numCache>
            </c:numRef>
          </c:val>
          <c:extLst>
            <c:ext xmlns:c16="http://schemas.microsoft.com/office/drawing/2014/chart" uri="{C3380CC4-5D6E-409C-BE32-E72D297353CC}">
              <c16:uniqueId val="{00000006-8C45-4FF3-9FD2-B9DFC1FFF3C6}"/>
            </c:ext>
          </c:extLst>
        </c:ser>
        <c:ser>
          <c:idx val="2"/>
          <c:order val="1"/>
          <c:tx>
            <c:strRef>
              <c:f>'Combined Data Global'!$F$128</c:f>
              <c:strCache>
                <c:ptCount val="1"/>
                <c:pt idx="0">
                  <c:v>2022</c:v>
                </c:pt>
              </c:strCache>
            </c:strRef>
          </c:tx>
          <c:spPr>
            <a:solidFill>
              <a:schemeClr val="bg1">
                <a:lumMod val="65000"/>
              </a:schemeClr>
            </a:solidFill>
            <a:ln>
              <a:noFill/>
            </a:ln>
            <a:effectLst/>
          </c:spPr>
          <c:invertIfNegative val="0"/>
          <c:dLbls>
            <c:dLbl>
              <c:idx val="0"/>
              <c:layout>
                <c:manualLayout>
                  <c:x val="-5.1948818897637793E-3"/>
                  <c:y val="1.459854014598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45-4FF3-9FD2-B9DFC1FFF3C6}"/>
                </c:ext>
              </c:extLst>
            </c:dLbl>
            <c:dLbl>
              <c:idx val="1"/>
              <c:layout>
                <c:manualLayout>
                  <c:x val="-2.067230514083776E-2"/>
                  <c:y val="7.89914375457166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C45-4FF3-9FD2-B9DFC1FFF3C6}"/>
                </c:ext>
              </c:extLst>
            </c:dLbl>
            <c:dLbl>
              <c:idx val="2"/>
              <c:layout>
                <c:manualLayout>
                  <c:x val="-6.9264069264069264E-3"/>
                  <c:y val="3.5273368606701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45-4FF3-9FD2-B9DFC1FFF3C6}"/>
                </c:ext>
              </c:extLst>
            </c:dLbl>
            <c:dLbl>
              <c:idx val="3"/>
              <c:layout>
                <c:manualLayout>
                  <c:x val="-9.9483000550572784E-3"/>
                  <c:y val="1.0581988726818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C45-4FF3-9FD2-B9DFC1FFF3C6}"/>
                </c:ext>
              </c:extLst>
            </c:dLbl>
            <c:dLbl>
              <c:idx val="4"/>
              <c:layout>
                <c:manualLayout>
                  <c:x val="9.5068312571135738E-3"/>
                  <c:y val="-4.37158469945356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C45-4FF3-9FD2-B9DFC1FFF3C6}"/>
                </c:ext>
              </c:extLst>
            </c:dLbl>
            <c:dLbl>
              <c:idx val="5"/>
              <c:layout>
                <c:manualLayout>
                  <c:x val="9.0653624591702179E-3"/>
                  <c:y val="-1.3114754098360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C45-4FF3-9FD2-B9DFC1FFF3C6}"/>
                </c:ext>
              </c:extLst>
            </c:dLbl>
            <c:dLbl>
              <c:idx val="10"/>
              <c:layout>
                <c:manualLayout>
                  <c:x val="-3.4632034632035903E-3"/>
                  <c:y val="3.5273368606701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C45-4FF3-9FD2-B9DFC1FFF3C6}"/>
                </c:ext>
              </c:extLst>
            </c:dLbl>
            <c:dLbl>
              <c:idx val="11"/>
              <c:layout>
                <c:manualLayout>
                  <c:x val="-3.46320346320346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C45-4FF3-9FD2-B9DFC1FFF3C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6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'Combined Data Global'!$H$129:$H$134</c:f>
              <c:strCache>
                <c:ptCount val="6"/>
                <c:pt idx="0">
                  <c:v>بورصة تداول (السعودية)</c:v>
                </c:pt>
                <c:pt idx="1">
                  <c:v>بورصة أبو ظبي</c:v>
                </c:pt>
                <c:pt idx="2">
                  <c:v>بورصة دبي</c:v>
                </c:pt>
                <c:pt idx="3">
                  <c:v>بورصة مسقط</c:v>
                </c:pt>
                <c:pt idx="4">
                  <c:v>بورصة الدار البيضاء (المغرب)</c:v>
                </c:pt>
                <c:pt idx="5">
                  <c:v>البورصة المصرية</c:v>
                </c:pt>
              </c:strCache>
            </c:strRef>
          </c:cat>
          <c:val>
            <c:numRef>
              <c:f>'Combined Data Global'!$F$129:$F$134</c:f>
              <c:numCache>
                <c:formatCode>General</c:formatCode>
                <c:ptCount val="6"/>
                <c:pt idx="0">
                  <c:v>9919.9000000000015</c:v>
                </c:pt>
                <c:pt idx="1">
                  <c:v>4382.2</c:v>
                </c:pt>
                <c:pt idx="2">
                  <c:v>8485.4</c:v>
                </c:pt>
                <c:pt idx="3" formatCode="#,##0.0_);\(#,##0.0\)">
                  <c:v>72</c:v>
                </c:pt>
                <c:pt idx="4" formatCode="0.0">
                  <c:v>131.80000000000001</c:v>
                </c:pt>
                <c:pt idx="5">
                  <c:v>82.7</c:v>
                </c:pt>
              </c:numCache>
            </c:numRef>
          </c:val>
          <c:extLst>
            <c:ext xmlns:c16="http://schemas.microsoft.com/office/drawing/2014/chart" uri="{C3380CC4-5D6E-409C-BE32-E72D297353CC}">
              <c16:uniqueId val="{0000000F-8C45-4FF3-9FD2-B9DFC1FFF3C6}"/>
            </c:ext>
          </c:extLst>
        </c:ser>
        <c:ser>
          <c:idx val="3"/>
          <c:order val="2"/>
          <c:tx>
            <c:strRef>
              <c:f>'Combined Data Global'!$E$128</c:f>
              <c:strCache>
                <c:ptCount val="1"/>
                <c:pt idx="0">
                  <c:v>2023</c:v>
                </c:pt>
              </c:strCache>
            </c:strRef>
          </c:tx>
          <c:spPr>
            <a:solidFill>
              <a:srgbClr val="002060"/>
            </a:solidFill>
            <a:ln>
              <a:noFill/>
            </a:ln>
            <a:effectLst/>
          </c:spPr>
          <c:invertIfNegative val="0"/>
          <c:dLbls>
            <c:dLbl>
              <c:idx val="0"/>
              <c:layout>
                <c:manualLayout>
                  <c:x val="2.3209955374035796E-2"/>
                  <c:y val="-4.86622778710046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C45-4FF3-9FD2-B9DFC1FFF3C6}"/>
                </c:ext>
              </c:extLst>
            </c:dLbl>
            <c:dLbl>
              <c:idx val="1"/>
              <c:layout>
                <c:manualLayout>
                  <c:x val="5.194805194805194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C45-4FF3-9FD2-B9DFC1FFF3C6}"/>
                </c:ext>
              </c:extLst>
            </c:dLbl>
            <c:dLbl>
              <c:idx val="2"/>
              <c:layout>
                <c:manualLayout>
                  <c:x val="1.5463385038268739E-2"/>
                  <c:y val="-4.37158469945363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C45-4FF3-9FD2-B9DFC1FFF3C6}"/>
                </c:ext>
              </c:extLst>
            </c:dLbl>
            <c:dLbl>
              <c:idx val="3"/>
              <c:layout>
                <c:manualLayout>
                  <c:x val="1.470171568361424E-2"/>
                  <c:y val="2.68318919151499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C45-4FF3-9FD2-B9DFC1FFF3C6}"/>
                </c:ext>
              </c:extLst>
            </c:dLbl>
            <c:dLbl>
              <c:idx val="4"/>
              <c:layout>
                <c:manualLayout>
                  <c:x val="1.4466664895052356E-2"/>
                  <c:y val="-4.37158469945355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C45-4FF3-9FD2-B9DFC1FFF3C6}"/>
                </c:ext>
              </c:extLst>
            </c:dLbl>
            <c:dLbl>
              <c:idx val="5"/>
              <c:layout>
                <c:manualLayout>
                  <c:x val="1.4260246885670623E-2"/>
                  <c:y val="-1.602895873009730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C45-4FF3-9FD2-B9DFC1FFF3C6}"/>
                </c:ext>
              </c:extLst>
            </c:dLbl>
            <c:dLbl>
              <c:idx val="10"/>
              <c:layout>
                <c:manualLayout>
                  <c:x val="5.194805194805194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C45-4FF3-9FD2-B9DFC1FFF3C6}"/>
                </c:ext>
              </c:extLst>
            </c:dLbl>
            <c:dLbl>
              <c:idx val="11"/>
              <c:layout>
                <c:manualLayout>
                  <c:x val="2.4242424242424242E-2"/>
                  <c:y val="-3.5273368606701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C45-4FF3-9FD2-B9DFC1FFF3C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'Combined Data Global'!$H$129:$H$134</c:f>
              <c:strCache>
                <c:ptCount val="6"/>
                <c:pt idx="0">
                  <c:v>بورصة تداول (السعودية)</c:v>
                </c:pt>
                <c:pt idx="1">
                  <c:v>بورصة أبو ظبي</c:v>
                </c:pt>
                <c:pt idx="2">
                  <c:v>بورصة دبي</c:v>
                </c:pt>
                <c:pt idx="3">
                  <c:v>بورصة مسقط</c:v>
                </c:pt>
                <c:pt idx="4">
                  <c:v>بورصة الدار البيضاء (المغرب)</c:v>
                </c:pt>
                <c:pt idx="5">
                  <c:v>البورصة المصرية</c:v>
                </c:pt>
              </c:strCache>
            </c:strRef>
          </c:cat>
          <c:val>
            <c:numRef>
              <c:f>'Combined Data Global'!$E$129:$E$134</c:f>
              <c:numCache>
                <c:formatCode>General</c:formatCode>
                <c:ptCount val="6"/>
                <c:pt idx="0">
                  <c:v>3172.6</c:v>
                </c:pt>
                <c:pt idx="1">
                  <c:v>5574.0000000000009</c:v>
                </c:pt>
                <c:pt idx="2">
                  <c:v>525.4</c:v>
                </c:pt>
                <c:pt idx="3" formatCode="#,##0.0_);\(#,##0.0\)">
                  <c:v>992.9</c:v>
                </c:pt>
                <c:pt idx="4" formatCode="0.0">
                  <c:v>59.2</c:v>
                </c:pt>
                <c:pt idx="5">
                  <c:v>1.2</c:v>
                </c:pt>
              </c:numCache>
            </c:numRef>
          </c:val>
          <c:extLst>
            <c:ext xmlns:c16="http://schemas.microsoft.com/office/drawing/2014/chart" uri="{C3380CC4-5D6E-409C-BE32-E72D297353CC}">
              <c16:uniqueId val="{00000018-8C45-4FF3-9FD2-B9DFC1FFF3C6}"/>
            </c:ext>
          </c:extLst>
        </c:ser>
        <c:dLbls>
          <c:showLegendKey val="0"/>
          <c:showVal val="0"/>
          <c:showCatName val="0"/>
          <c:showSerName val="0"/>
          <c:showPercent val="0"/>
          <c:showBubbleSize val="0"/>
        </c:dLbls>
        <c:gapWidth val="219"/>
        <c:axId val="144843296"/>
        <c:axId val="144843688"/>
      </c:barChart>
      <c:catAx>
        <c:axId val="14484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44843688"/>
        <c:crosses val="autoZero"/>
        <c:auto val="1"/>
        <c:lblAlgn val="ctr"/>
        <c:lblOffset val="100"/>
        <c:noMultiLvlLbl val="0"/>
      </c:catAx>
      <c:valAx>
        <c:axId val="14484368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44843296"/>
        <c:crosses val="autoZero"/>
        <c:crossBetween val="between"/>
      </c:valAx>
      <c:spPr>
        <a:noFill/>
        <a:ln>
          <a:noFill/>
        </a:ln>
        <a:effectLst/>
      </c:spPr>
    </c:plotArea>
    <c:legend>
      <c:legendPos val="b"/>
      <c:layout>
        <c:manualLayout>
          <c:xMode val="edge"/>
          <c:yMode val="edge"/>
          <c:x val="7.5423064304461926E-2"/>
          <c:y val="0.90623177577255398"/>
          <c:w val="0.84671525880102394"/>
          <c:h val="7.377100813218021E-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2060"/>
                </a:solidFill>
                <a:latin typeface="+mn-lt"/>
                <a:ea typeface="+mn-ea"/>
                <a:cs typeface="+mn-cs"/>
              </a:defRPr>
            </a:pPr>
            <a:r>
              <a:rPr lang="ar-EG" sz="1200" b="1" dirty="0">
                <a:solidFill>
                  <a:srgbClr val="002060"/>
                </a:solidFill>
              </a:rPr>
              <a:t>عدد وقيم</a:t>
            </a:r>
            <a:r>
              <a:rPr lang="en-US" sz="1200" b="1" baseline="0" dirty="0">
                <a:solidFill>
                  <a:srgbClr val="002060"/>
                </a:solidFill>
              </a:rPr>
              <a:t> </a:t>
            </a:r>
            <a:r>
              <a:rPr lang="ar-EG" sz="1200" b="1" dirty="0">
                <a:solidFill>
                  <a:srgbClr val="002060"/>
                </a:solidFill>
              </a:rPr>
              <a:t>الطروحات الأولية في سوق</a:t>
            </a:r>
            <a:r>
              <a:rPr lang="en-US" sz="1200" b="1" dirty="0">
                <a:solidFill>
                  <a:srgbClr val="002060"/>
                </a:solidFill>
              </a:rPr>
              <a:t> </a:t>
            </a:r>
            <a:r>
              <a:rPr lang="ar-EG" sz="1200" b="1" dirty="0">
                <a:solidFill>
                  <a:srgbClr val="002060"/>
                </a:solidFill>
              </a:rPr>
              <a:t>تداول</a:t>
            </a:r>
            <a:r>
              <a:rPr lang="ar-EG" sz="1200" b="1" baseline="0" dirty="0">
                <a:solidFill>
                  <a:srgbClr val="002060"/>
                </a:solidFill>
              </a:rPr>
              <a:t> السعودية</a:t>
            </a:r>
            <a:endParaRPr lang="en-US" sz="1200" b="1" dirty="0">
              <a:solidFill>
                <a:srgbClr val="002060"/>
              </a:solidFill>
            </a:endParaRPr>
          </a:p>
        </c:rich>
      </c:tx>
      <c:layout>
        <c:manualLayout>
          <c:xMode val="edge"/>
          <c:yMode val="edge"/>
          <c:x val="0.13837080438882293"/>
          <c:y val="9.6153846153846159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8031933508311462"/>
          <c:y val="0.15283834712968572"/>
          <c:w val="0.7229558437548248"/>
          <c:h val="0.63813247302420539"/>
        </c:manualLayout>
      </c:layout>
      <c:barChart>
        <c:barDir val="col"/>
        <c:grouping val="clustered"/>
        <c:varyColors val="0"/>
        <c:ser>
          <c:idx val="0"/>
          <c:order val="0"/>
          <c:tx>
            <c:strRef>
              <c:f>' سوق السعودية'!$C$52</c:f>
              <c:strCache>
                <c:ptCount val="1"/>
                <c:pt idx="0">
                  <c:v>قيمة الطروحات (بالمليون دولار)</c:v>
                </c:pt>
              </c:strCache>
            </c:strRef>
          </c:tx>
          <c:spPr>
            <a:solidFill>
              <a:srgbClr val="002060"/>
            </a:solidFill>
            <a:ln>
              <a:noFill/>
            </a:ln>
            <a:effectLst/>
          </c:spPr>
          <c:invertIfNegative val="0"/>
          <c:dLbls>
            <c:dLbl>
              <c:idx val="0"/>
              <c:layout>
                <c:manualLayout>
                  <c:x val="2.6666666666666423E-3"/>
                  <c:y val="1.5802471593657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60-4D98-86AF-06237AB90000}"/>
                </c:ext>
              </c:extLst>
            </c:dLbl>
            <c:dLbl>
              <c:idx val="1"/>
              <c:layout>
                <c:manualLayout>
                  <c:x val="2.666666666666569E-3"/>
                  <c:y val="1.1851853695243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60-4D98-86AF-06237AB90000}"/>
                </c:ext>
              </c:extLst>
            </c:dLbl>
            <c:dLbl>
              <c:idx val="2"/>
              <c:layout>
                <c:manualLayout>
                  <c:x val="2.6666666666666666E-3"/>
                  <c:y val="2.3703707390486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60-4D98-86AF-06237AB90000}"/>
                </c:ext>
              </c:extLst>
            </c:dLbl>
            <c:dLbl>
              <c:idx val="3"/>
              <c:layout>
                <c:manualLayout>
                  <c:x val="9.7776648253593543E-17"/>
                  <c:y val="7.90123579682874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60-4D98-86AF-06237AB9000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سوق السعودية'!$D$51:$G$51</c:f>
              <c:numCache>
                <c:formatCode>General</c:formatCode>
                <c:ptCount val="4"/>
                <c:pt idx="0">
                  <c:v>2020</c:v>
                </c:pt>
                <c:pt idx="1">
                  <c:v>2021</c:v>
                </c:pt>
                <c:pt idx="2">
                  <c:v>2022</c:v>
                </c:pt>
                <c:pt idx="3">
                  <c:v>2023</c:v>
                </c:pt>
              </c:numCache>
            </c:numRef>
          </c:cat>
          <c:val>
            <c:numRef>
              <c:f>' سوق السعودية'!$D$52:$G$52</c:f>
              <c:numCache>
                <c:formatCode>_(* #,##0_);_(* \(#,##0\);_(* "-"??_);_(@_)</c:formatCode>
                <c:ptCount val="4"/>
                <c:pt idx="0" formatCode="General">
                  <c:v>1401.18</c:v>
                </c:pt>
                <c:pt idx="1">
                  <c:v>4581.1000000000004</c:v>
                </c:pt>
                <c:pt idx="2">
                  <c:v>9919.9000000000015</c:v>
                </c:pt>
                <c:pt idx="3">
                  <c:v>3172.6</c:v>
                </c:pt>
              </c:numCache>
            </c:numRef>
          </c:val>
          <c:extLst>
            <c:ext xmlns:c16="http://schemas.microsoft.com/office/drawing/2014/chart" uri="{C3380CC4-5D6E-409C-BE32-E72D297353CC}">
              <c16:uniqueId val="{00000004-3660-4D98-86AF-06237AB90000}"/>
            </c:ext>
          </c:extLst>
        </c:ser>
        <c:dLbls>
          <c:showLegendKey val="0"/>
          <c:showVal val="1"/>
          <c:showCatName val="0"/>
          <c:showSerName val="0"/>
          <c:showPercent val="0"/>
          <c:showBubbleSize val="0"/>
        </c:dLbls>
        <c:gapWidth val="219"/>
        <c:overlap val="-27"/>
        <c:axId val="142330608"/>
        <c:axId val="142331784"/>
      </c:barChart>
      <c:lineChart>
        <c:grouping val="standard"/>
        <c:varyColors val="0"/>
        <c:ser>
          <c:idx val="1"/>
          <c:order val="1"/>
          <c:tx>
            <c:strRef>
              <c:f>' سوق السعودية'!$C$53</c:f>
              <c:strCache>
                <c:ptCount val="1"/>
                <c:pt idx="0">
                  <c:v>عدد الطروحات </c:v>
                </c:pt>
              </c:strCache>
            </c:strRef>
          </c:tx>
          <c:spPr>
            <a:ln w="28575" cap="rnd">
              <a:solidFill>
                <a:srgbClr val="996633"/>
              </a:solidFill>
              <a:round/>
            </a:ln>
            <a:effectLst/>
          </c:spPr>
          <c:marker>
            <c:symbol val="none"/>
          </c:marker>
          <c:dPt>
            <c:idx val="1"/>
            <c:marker>
              <c:symbol val="none"/>
            </c:marker>
            <c:bubble3D val="0"/>
            <c:extLst>
              <c:ext xmlns:c16="http://schemas.microsoft.com/office/drawing/2014/chart" uri="{C3380CC4-5D6E-409C-BE32-E72D297353CC}">
                <c16:uniqueId val="{00000005-3660-4D98-86AF-06237AB90000}"/>
              </c:ext>
            </c:extLst>
          </c:dPt>
          <c:dPt>
            <c:idx val="2"/>
            <c:marker>
              <c:symbol val="none"/>
            </c:marker>
            <c:bubble3D val="0"/>
            <c:extLst>
              <c:ext xmlns:c16="http://schemas.microsoft.com/office/drawing/2014/chart" uri="{C3380CC4-5D6E-409C-BE32-E72D297353CC}">
                <c16:uniqueId val="{00000006-3660-4D98-86AF-06237AB90000}"/>
              </c:ext>
            </c:extLst>
          </c:dPt>
          <c:dPt>
            <c:idx val="3"/>
            <c:marker>
              <c:symbol val="none"/>
            </c:marker>
            <c:bubble3D val="0"/>
            <c:extLst>
              <c:ext xmlns:c16="http://schemas.microsoft.com/office/drawing/2014/chart" uri="{C3380CC4-5D6E-409C-BE32-E72D297353CC}">
                <c16:uniqueId val="{00000007-3660-4D98-86AF-06237AB90000}"/>
              </c:ext>
            </c:extLst>
          </c:dPt>
          <c:dLbls>
            <c:dLbl>
              <c:idx val="0"/>
              <c:layout>
                <c:manualLayout>
                  <c:x val="-2.1333333333333333E-2"/>
                  <c:y val="-6.3209886374630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660-4D98-86AF-06237AB90000}"/>
                </c:ext>
              </c:extLst>
            </c:dLbl>
            <c:dLbl>
              <c:idx val="1"/>
              <c:layout>
                <c:manualLayout>
                  <c:x val="-3.2000000000000001E-2"/>
                  <c:y val="-4.7407414780972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60-4D98-86AF-06237AB90000}"/>
                </c:ext>
              </c:extLst>
            </c:dLbl>
            <c:dLbl>
              <c:idx val="2"/>
              <c:layout>
                <c:manualLayout>
                  <c:x val="-3.7333333333333336E-2"/>
                  <c:y val="-2.7654325288900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660-4D98-86AF-06237AB90000}"/>
                </c:ext>
              </c:extLst>
            </c:dLbl>
            <c:dLbl>
              <c:idx val="3"/>
              <c:layout>
                <c:manualLayout>
                  <c:x val="-1.8666666666666668E-2"/>
                  <c:y val="-3.1604943187314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660-4D98-86AF-06237AB9000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99663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سوق السعودية'!$D$51:$G$51</c:f>
              <c:numCache>
                <c:formatCode>General</c:formatCode>
                <c:ptCount val="4"/>
                <c:pt idx="0">
                  <c:v>2020</c:v>
                </c:pt>
                <c:pt idx="1">
                  <c:v>2021</c:v>
                </c:pt>
                <c:pt idx="2">
                  <c:v>2022</c:v>
                </c:pt>
                <c:pt idx="3">
                  <c:v>2023</c:v>
                </c:pt>
              </c:numCache>
            </c:numRef>
          </c:cat>
          <c:val>
            <c:numRef>
              <c:f>' سوق السعودية'!$D$53:$G$53</c:f>
              <c:numCache>
                <c:formatCode>General</c:formatCode>
                <c:ptCount val="4"/>
                <c:pt idx="0">
                  <c:v>3</c:v>
                </c:pt>
                <c:pt idx="1">
                  <c:v>9</c:v>
                </c:pt>
                <c:pt idx="2">
                  <c:v>17</c:v>
                </c:pt>
                <c:pt idx="3">
                  <c:v>8</c:v>
                </c:pt>
              </c:numCache>
            </c:numRef>
          </c:val>
          <c:smooth val="0"/>
          <c:extLst>
            <c:ext xmlns:c16="http://schemas.microsoft.com/office/drawing/2014/chart" uri="{C3380CC4-5D6E-409C-BE32-E72D297353CC}">
              <c16:uniqueId val="{00000009-3660-4D98-86AF-06237AB90000}"/>
            </c:ext>
          </c:extLst>
        </c:ser>
        <c:dLbls>
          <c:showLegendKey val="0"/>
          <c:showVal val="1"/>
          <c:showCatName val="0"/>
          <c:showSerName val="0"/>
          <c:showPercent val="0"/>
          <c:showBubbleSize val="0"/>
        </c:dLbls>
        <c:marker val="1"/>
        <c:smooth val="0"/>
        <c:axId val="142335312"/>
        <c:axId val="142334528"/>
      </c:lineChart>
      <c:catAx>
        <c:axId val="14233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42331784"/>
        <c:crosses val="autoZero"/>
        <c:auto val="1"/>
        <c:lblAlgn val="ctr"/>
        <c:lblOffset val="100"/>
        <c:noMultiLvlLbl val="0"/>
      </c:catAx>
      <c:valAx>
        <c:axId val="14233178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42330608"/>
        <c:crosses val="autoZero"/>
        <c:crossBetween val="between"/>
      </c:valAx>
      <c:valAx>
        <c:axId val="14233452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42335312"/>
        <c:crosses val="max"/>
        <c:crossBetween val="between"/>
      </c:valAx>
      <c:catAx>
        <c:axId val="142335312"/>
        <c:scaling>
          <c:orientation val="minMax"/>
        </c:scaling>
        <c:delete val="1"/>
        <c:axPos val="b"/>
        <c:numFmt formatCode="General" sourceLinked="1"/>
        <c:majorTickMark val="out"/>
        <c:minorTickMark val="none"/>
        <c:tickLblPos val="nextTo"/>
        <c:crossAx val="142334528"/>
        <c:crosses val="autoZero"/>
        <c:auto val="1"/>
        <c:lblAlgn val="ctr"/>
        <c:lblOffset val="100"/>
        <c:noMultiLvlLbl val="0"/>
      </c:catAx>
      <c:spPr>
        <a:noFill/>
        <a:ln>
          <a:noFill/>
        </a:ln>
        <a:effectLst/>
      </c:spPr>
    </c:plotArea>
    <c:legend>
      <c:legendPos val="b"/>
      <c:layout>
        <c:manualLayout>
          <c:xMode val="edge"/>
          <c:yMode val="edge"/>
          <c:x val="9.8420955468091889E-2"/>
          <c:y val="0.89409667541557303"/>
          <c:w val="0.83385126869910209"/>
          <c:h val="7.8125546806649168E-2"/>
        </c:manualLayout>
      </c:layout>
      <c:overlay val="0"/>
      <c:spPr>
        <a:noFill/>
        <a:ln>
          <a:noFill/>
        </a:ln>
        <a:effectLst/>
      </c:spPr>
      <c:txPr>
        <a:bodyPr rot="0" spcFirstLastPara="1" vertOverflow="ellipsis" vert="horz" wrap="square" anchor="ctr" anchorCtr="1"/>
        <a:lstStyle/>
        <a:p>
          <a:pPr>
            <a:defRPr sz="1100" b="1"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rgbClr val="002060"/>
                </a:solidFill>
                <a:latin typeface="+mn-lt"/>
                <a:ea typeface="+mn-ea"/>
                <a:cs typeface="+mn-cs"/>
              </a:defRPr>
            </a:pPr>
            <a:r>
              <a:rPr lang="ar-EG" sz="1200" b="1" dirty="0">
                <a:solidFill>
                  <a:srgbClr val="002060"/>
                </a:solidFill>
              </a:rPr>
              <a:t>عدد وقيم الطروحات الاولية في سوق أبوظبي</a:t>
            </a:r>
            <a:r>
              <a:rPr lang="ar-EG" sz="1200" b="1" baseline="0" dirty="0">
                <a:solidFill>
                  <a:srgbClr val="002060"/>
                </a:solidFill>
              </a:rPr>
              <a:t> للأوراق المالية</a:t>
            </a:r>
            <a:endParaRPr lang="en-US" sz="1200" b="1" dirty="0">
              <a:solidFill>
                <a:srgbClr val="002060"/>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989513242662849"/>
          <c:y val="0.16041666666666668"/>
          <c:w val="0.74713451902428285"/>
          <c:h val="0.61507436570428697"/>
        </c:manualLayout>
      </c:layout>
      <c:barChart>
        <c:barDir val="col"/>
        <c:grouping val="clustered"/>
        <c:varyColors val="0"/>
        <c:ser>
          <c:idx val="0"/>
          <c:order val="0"/>
          <c:tx>
            <c:strRef>
              <c:f>'ابو ظبى'!$B$27</c:f>
              <c:strCache>
                <c:ptCount val="1"/>
                <c:pt idx="0">
                  <c:v>قيمة الطروحات (مليون دولار)</c:v>
                </c:pt>
              </c:strCache>
            </c:strRef>
          </c:tx>
          <c:spPr>
            <a:solidFill>
              <a:srgbClr val="00206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'ابو ظبى'!$C$26:$F$26</c:f>
              <c:numCache>
                <c:formatCode>General</c:formatCode>
                <c:ptCount val="4"/>
                <c:pt idx="0">
                  <c:v>2020</c:v>
                </c:pt>
                <c:pt idx="1">
                  <c:v>2021</c:v>
                </c:pt>
                <c:pt idx="2">
                  <c:v>2022</c:v>
                </c:pt>
                <c:pt idx="3">
                  <c:v>2023</c:v>
                </c:pt>
              </c:numCache>
            </c:numRef>
          </c:cat>
          <c:val>
            <c:numRef>
              <c:f>'ابو ظبى'!$C$27:$F$27</c:f>
              <c:numCache>
                <c:formatCode>General</c:formatCode>
                <c:ptCount val="4"/>
                <c:pt idx="0">
                  <c:v>0</c:v>
                </c:pt>
                <c:pt idx="1">
                  <c:v>2627.8</c:v>
                </c:pt>
                <c:pt idx="2">
                  <c:v>4382.2</c:v>
                </c:pt>
                <c:pt idx="3">
                  <c:v>5574.0000000000009</c:v>
                </c:pt>
              </c:numCache>
            </c:numRef>
          </c:val>
          <c:extLst>
            <c:ext xmlns:c16="http://schemas.microsoft.com/office/drawing/2014/chart" uri="{C3380CC4-5D6E-409C-BE32-E72D297353CC}">
              <c16:uniqueId val="{00000000-5AA7-42C4-9FAC-995060CEFBD2}"/>
            </c:ext>
          </c:extLst>
        </c:ser>
        <c:dLbls>
          <c:showLegendKey val="0"/>
          <c:showVal val="0"/>
          <c:showCatName val="0"/>
          <c:showSerName val="0"/>
          <c:showPercent val="0"/>
          <c:showBubbleSize val="0"/>
        </c:dLbls>
        <c:gapWidth val="219"/>
        <c:overlap val="-27"/>
        <c:axId val="142333352"/>
        <c:axId val="142334920"/>
      </c:barChart>
      <c:lineChart>
        <c:grouping val="standard"/>
        <c:varyColors val="0"/>
        <c:ser>
          <c:idx val="1"/>
          <c:order val="1"/>
          <c:tx>
            <c:strRef>
              <c:f>'ابو ظبى'!$B$28</c:f>
              <c:strCache>
                <c:ptCount val="1"/>
                <c:pt idx="0">
                  <c:v>عدد الطروحات </c:v>
                </c:pt>
              </c:strCache>
            </c:strRef>
          </c:tx>
          <c:spPr>
            <a:ln w="28575" cap="rnd">
              <a:solidFill>
                <a:srgbClr val="996633"/>
              </a:solidFill>
              <a:round/>
            </a:ln>
            <a:effectLst/>
          </c:spPr>
          <c:marker>
            <c:symbol val="none"/>
          </c:marker>
          <c:dLbls>
            <c:dLbl>
              <c:idx val="1"/>
              <c:layout>
                <c:manualLayout>
                  <c:x val="-2.7777777777777776E-2"/>
                  <c:y val="6.9444444444444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A7-42C4-9FAC-995060CEFBD2}"/>
                </c:ext>
              </c:extLst>
            </c:dLbl>
            <c:dLbl>
              <c:idx val="2"/>
              <c:layout>
                <c:manualLayout>
                  <c:x val="-1.6666666666666666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A7-42C4-9FAC-995060CEFBD2}"/>
                </c:ext>
              </c:extLst>
            </c:dLbl>
            <c:dLbl>
              <c:idx val="3"/>
              <c:layout>
                <c:manualLayout>
                  <c:x val="-1.3888888888888788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A7-42C4-9FAC-995060CEFB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99663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'ابو ظبى'!$C$26:$F$26</c:f>
              <c:numCache>
                <c:formatCode>General</c:formatCode>
                <c:ptCount val="4"/>
                <c:pt idx="0">
                  <c:v>2020</c:v>
                </c:pt>
                <c:pt idx="1">
                  <c:v>2021</c:v>
                </c:pt>
                <c:pt idx="2">
                  <c:v>2022</c:v>
                </c:pt>
                <c:pt idx="3">
                  <c:v>2023</c:v>
                </c:pt>
              </c:numCache>
            </c:numRef>
          </c:cat>
          <c:val>
            <c:numRef>
              <c:f>'ابو ظبى'!$C$28:$F$28</c:f>
              <c:numCache>
                <c:formatCode>General</c:formatCode>
                <c:ptCount val="4"/>
                <c:pt idx="0">
                  <c:v>0</c:v>
                </c:pt>
                <c:pt idx="1">
                  <c:v>3</c:v>
                </c:pt>
                <c:pt idx="2">
                  <c:v>5</c:v>
                </c:pt>
                <c:pt idx="3">
                  <c:v>6</c:v>
                </c:pt>
              </c:numCache>
            </c:numRef>
          </c:val>
          <c:smooth val="0"/>
          <c:extLst>
            <c:ext xmlns:c16="http://schemas.microsoft.com/office/drawing/2014/chart" uri="{C3380CC4-5D6E-409C-BE32-E72D297353CC}">
              <c16:uniqueId val="{00000004-5AA7-42C4-9FAC-995060CEFBD2}"/>
            </c:ext>
          </c:extLst>
        </c:ser>
        <c:dLbls>
          <c:showLegendKey val="0"/>
          <c:showVal val="0"/>
          <c:showCatName val="0"/>
          <c:showSerName val="0"/>
          <c:showPercent val="0"/>
          <c:showBubbleSize val="0"/>
        </c:dLbls>
        <c:marker val="1"/>
        <c:smooth val="0"/>
        <c:axId val="144845256"/>
        <c:axId val="144844864"/>
      </c:lineChart>
      <c:catAx>
        <c:axId val="14233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42334920"/>
        <c:crosses val="autoZero"/>
        <c:auto val="1"/>
        <c:lblAlgn val="ctr"/>
        <c:lblOffset val="100"/>
        <c:noMultiLvlLbl val="0"/>
      </c:catAx>
      <c:valAx>
        <c:axId val="14233492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42333352"/>
        <c:crosses val="autoZero"/>
        <c:crossBetween val="between"/>
      </c:valAx>
      <c:valAx>
        <c:axId val="14484486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44845256"/>
        <c:crosses val="max"/>
        <c:crossBetween val="between"/>
      </c:valAx>
      <c:catAx>
        <c:axId val="144845256"/>
        <c:scaling>
          <c:orientation val="minMax"/>
        </c:scaling>
        <c:delete val="1"/>
        <c:axPos val="b"/>
        <c:numFmt formatCode="General" sourceLinked="1"/>
        <c:majorTickMark val="out"/>
        <c:minorTickMark val="none"/>
        <c:tickLblPos val="nextTo"/>
        <c:crossAx val="144844864"/>
        <c:crosses val="autoZero"/>
        <c:auto val="1"/>
        <c:lblAlgn val="ctr"/>
        <c:lblOffset val="100"/>
        <c:noMultiLvlLbl val="0"/>
      </c:catAx>
      <c:spPr>
        <a:noFill/>
        <a:ln>
          <a:noFill/>
        </a:ln>
        <a:effectLst/>
      </c:spPr>
    </c:plotArea>
    <c:legend>
      <c:legendPos val="b"/>
      <c:layout>
        <c:manualLayout>
          <c:xMode val="edge"/>
          <c:yMode val="edge"/>
          <c:x val="0.12117497812773403"/>
          <c:y val="0.88020778652668419"/>
          <c:w val="0.84376093613298342"/>
          <c:h val="7.8125546806649168E-2"/>
        </c:manualLayout>
      </c:layout>
      <c:overlay val="0"/>
      <c:spPr>
        <a:noFill/>
        <a:ln>
          <a:noFill/>
        </a:ln>
        <a:effectLst/>
      </c:spPr>
      <c:txPr>
        <a:bodyPr rot="0" spcFirstLastPara="1" vertOverflow="ellipsis" vert="horz" wrap="square" anchor="ctr" anchorCtr="1"/>
        <a:lstStyle/>
        <a:p>
          <a:pPr>
            <a:defRPr sz="1100" b="1"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002060"/>
                </a:solidFill>
                <a:latin typeface="+mn-lt"/>
                <a:ea typeface="+mn-ea"/>
                <a:cs typeface="+mn-cs"/>
              </a:defRPr>
            </a:pPr>
            <a:r>
              <a:rPr lang="ar-EG" sz="1200" b="1" dirty="0">
                <a:solidFill>
                  <a:srgbClr val="002060"/>
                </a:solidFill>
              </a:rPr>
              <a:t>عدد وقيم</a:t>
            </a:r>
            <a:r>
              <a:rPr lang="ar-EG" sz="1200" b="1" baseline="0" dirty="0">
                <a:solidFill>
                  <a:srgbClr val="002060"/>
                </a:solidFill>
              </a:rPr>
              <a:t> الطروحات الأولية في سوق دبي للأوراق المالية </a:t>
            </a:r>
            <a:endParaRPr lang="en-US" sz="1200" b="1" dirty="0">
              <a:solidFill>
                <a:srgbClr val="002060"/>
              </a:solidFill>
            </a:endParaRPr>
          </a:p>
        </c:rich>
      </c:tx>
      <c:layout>
        <c:manualLayout>
          <c:xMode val="edge"/>
          <c:yMode val="edge"/>
          <c:x val="0.21104209807409335"/>
          <c:y val="4.3496580627825172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21210265208411025"/>
          <c:y val="0.24625"/>
          <c:w val="0.70800058650416964"/>
          <c:h val="0.54044728783902007"/>
        </c:manualLayout>
      </c:layout>
      <c:barChart>
        <c:barDir val="col"/>
        <c:grouping val="clustered"/>
        <c:varyColors val="0"/>
        <c:ser>
          <c:idx val="0"/>
          <c:order val="0"/>
          <c:tx>
            <c:strRef>
              <c:f>دبى!$B$21</c:f>
              <c:strCache>
                <c:ptCount val="1"/>
                <c:pt idx="0">
                  <c:v>قيمة الطروحات (مليون دولار)</c:v>
                </c:pt>
              </c:strCache>
            </c:strRef>
          </c:tx>
          <c:spPr>
            <a:solidFill>
              <a:srgbClr val="00206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دبى!$C$20:$F$20</c:f>
              <c:numCache>
                <c:formatCode>General</c:formatCode>
                <c:ptCount val="4"/>
                <c:pt idx="0">
                  <c:v>2020</c:v>
                </c:pt>
                <c:pt idx="1">
                  <c:v>2021</c:v>
                </c:pt>
                <c:pt idx="2">
                  <c:v>2022</c:v>
                </c:pt>
                <c:pt idx="3">
                  <c:v>2023</c:v>
                </c:pt>
              </c:numCache>
            </c:numRef>
          </c:cat>
          <c:val>
            <c:numRef>
              <c:f>دبى!$C$21:$F$21</c:f>
              <c:numCache>
                <c:formatCode>0.0</c:formatCode>
                <c:ptCount val="4"/>
                <c:pt idx="0">
                  <c:v>95.3</c:v>
                </c:pt>
                <c:pt idx="1">
                  <c:v>0</c:v>
                </c:pt>
                <c:pt idx="2">
                  <c:v>8485.4</c:v>
                </c:pt>
                <c:pt idx="3">
                  <c:v>525.4</c:v>
                </c:pt>
              </c:numCache>
            </c:numRef>
          </c:val>
          <c:extLst>
            <c:ext xmlns:c16="http://schemas.microsoft.com/office/drawing/2014/chart" uri="{C3380CC4-5D6E-409C-BE32-E72D297353CC}">
              <c16:uniqueId val="{00000000-5545-4477-8113-C874FD6A43B6}"/>
            </c:ext>
          </c:extLst>
        </c:ser>
        <c:dLbls>
          <c:showLegendKey val="0"/>
          <c:showVal val="0"/>
          <c:showCatName val="0"/>
          <c:showSerName val="0"/>
          <c:showPercent val="0"/>
          <c:showBubbleSize val="0"/>
        </c:dLbls>
        <c:gapWidth val="219"/>
        <c:overlap val="-27"/>
        <c:axId val="144839376"/>
        <c:axId val="144840944"/>
      </c:barChart>
      <c:lineChart>
        <c:grouping val="standard"/>
        <c:varyColors val="0"/>
        <c:ser>
          <c:idx val="1"/>
          <c:order val="1"/>
          <c:tx>
            <c:strRef>
              <c:f>دبى!$B$22</c:f>
              <c:strCache>
                <c:ptCount val="1"/>
                <c:pt idx="0">
                  <c:v>عدد الطروحات </c:v>
                </c:pt>
              </c:strCache>
            </c:strRef>
          </c:tx>
          <c:spPr>
            <a:ln w="28575" cap="rnd">
              <a:solidFill>
                <a:srgbClr val="996633"/>
              </a:solidFill>
              <a:round/>
            </a:ln>
            <a:effectLst/>
          </c:spPr>
          <c:marker>
            <c:symbol val="none"/>
          </c:marker>
          <c:dLbls>
            <c:dLbl>
              <c:idx val="0"/>
              <c:layout>
                <c:manualLayout>
                  <c:x val="-2.7777777777777804E-2"/>
                  <c:y val="-2.7777777777777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45-4477-8113-C874FD6A43B6}"/>
                </c:ext>
              </c:extLst>
            </c:dLbl>
            <c:dLbl>
              <c:idx val="1"/>
              <c:layout>
                <c:manualLayout>
                  <c:x val="-5.0925337632079971E-17"/>
                  <c:y val="-3.2407407407407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45-4477-8113-C874FD6A43B6}"/>
                </c:ext>
              </c:extLst>
            </c:dLbl>
            <c:dLbl>
              <c:idx val="2"/>
              <c:layout>
                <c:manualLayout>
                  <c:x val="-1.3888888888888888E-2"/>
                  <c:y val="-2.3148148148148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45-4477-8113-C874FD6A43B6}"/>
                </c:ext>
              </c:extLst>
            </c:dLbl>
            <c:dLbl>
              <c:idx val="3"/>
              <c:layout>
                <c:manualLayout>
                  <c:x val="-2.2222222222222223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45-4477-8113-C874FD6A43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99663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دبى!$C$20:$F$20</c:f>
              <c:numCache>
                <c:formatCode>General</c:formatCode>
                <c:ptCount val="4"/>
                <c:pt idx="0">
                  <c:v>2020</c:v>
                </c:pt>
                <c:pt idx="1">
                  <c:v>2021</c:v>
                </c:pt>
                <c:pt idx="2">
                  <c:v>2022</c:v>
                </c:pt>
                <c:pt idx="3">
                  <c:v>2023</c:v>
                </c:pt>
              </c:numCache>
            </c:numRef>
          </c:cat>
          <c:val>
            <c:numRef>
              <c:f>دبى!$C$22:$F$22</c:f>
              <c:numCache>
                <c:formatCode>General</c:formatCode>
                <c:ptCount val="4"/>
                <c:pt idx="0">
                  <c:v>1</c:v>
                </c:pt>
                <c:pt idx="1">
                  <c:v>0</c:v>
                </c:pt>
                <c:pt idx="2">
                  <c:v>5</c:v>
                </c:pt>
                <c:pt idx="3">
                  <c:v>2</c:v>
                </c:pt>
              </c:numCache>
            </c:numRef>
          </c:val>
          <c:smooth val="0"/>
          <c:extLst>
            <c:ext xmlns:c16="http://schemas.microsoft.com/office/drawing/2014/chart" uri="{C3380CC4-5D6E-409C-BE32-E72D297353CC}">
              <c16:uniqueId val="{00000005-5545-4477-8113-C874FD6A43B6}"/>
            </c:ext>
          </c:extLst>
        </c:ser>
        <c:dLbls>
          <c:showLegendKey val="0"/>
          <c:showVal val="0"/>
          <c:showCatName val="0"/>
          <c:showSerName val="0"/>
          <c:showPercent val="0"/>
          <c:showBubbleSize val="0"/>
        </c:dLbls>
        <c:marker val="1"/>
        <c:smooth val="0"/>
        <c:axId val="191283512"/>
        <c:axId val="191286648"/>
      </c:lineChart>
      <c:catAx>
        <c:axId val="14483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44840944"/>
        <c:crosses val="autoZero"/>
        <c:auto val="1"/>
        <c:lblAlgn val="ctr"/>
        <c:lblOffset val="100"/>
        <c:noMultiLvlLbl val="0"/>
      </c:catAx>
      <c:valAx>
        <c:axId val="144840944"/>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44839376"/>
        <c:crosses val="autoZero"/>
        <c:crossBetween val="between"/>
      </c:valAx>
      <c:valAx>
        <c:axId val="19128664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191283512"/>
        <c:crosses val="max"/>
        <c:crossBetween val="between"/>
      </c:valAx>
      <c:catAx>
        <c:axId val="191283512"/>
        <c:scaling>
          <c:orientation val="minMax"/>
        </c:scaling>
        <c:delete val="1"/>
        <c:axPos val="b"/>
        <c:numFmt formatCode="General" sourceLinked="1"/>
        <c:majorTickMark val="out"/>
        <c:minorTickMark val="none"/>
        <c:tickLblPos val="nextTo"/>
        <c:crossAx val="191286648"/>
        <c:crosses val="autoZero"/>
        <c:auto val="1"/>
        <c:lblAlgn val="ctr"/>
        <c:lblOffset val="100"/>
        <c:noMultiLvlLbl val="0"/>
      </c:catAx>
      <c:spPr>
        <a:noFill/>
        <a:ln>
          <a:noFill/>
        </a:ln>
        <a:effectLst/>
      </c:spPr>
    </c:plotArea>
    <c:legend>
      <c:legendPos val="b"/>
      <c:layout>
        <c:manualLayout>
          <c:xMode val="edge"/>
          <c:yMode val="edge"/>
          <c:x val="0.12723534438447007"/>
          <c:y val="0.8838255045705492"/>
          <c:w val="0.81297200349956245"/>
          <c:h val="8.3717191601049873E-2"/>
        </c:manualLayout>
      </c:layout>
      <c:overlay val="0"/>
      <c:spPr>
        <a:noFill/>
        <a:ln>
          <a:noFill/>
        </a:ln>
        <a:effectLst/>
      </c:spPr>
      <c:txPr>
        <a:bodyPr rot="0" spcFirstLastPara="1" vertOverflow="ellipsis" vert="horz" wrap="square" anchor="ctr" anchorCtr="1"/>
        <a:lstStyle/>
        <a:p>
          <a:pPr>
            <a:defRPr sz="1050" b="1"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0.01461</cdr:x>
      <cdr:y>0.05351</cdr:y>
    </cdr:from>
    <cdr:to>
      <cdr:x>0.04175</cdr:x>
      <cdr:y>0.62542</cdr:y>
    </cdr:to>
    <cdr:sp macro="" textlink="">
      <cdr:nvSpPr>
        <cdr:cNvPr id="2" name="TextBox 1"/>
        <cdr:cNvSpPr txBox="1"/>
      </cdr:nvSpPr>
      <cdr:spPr>
        <a:xfrm xmlns:a="http://schemas.openxmlformats.org/drawingml/2006/main">
          <a:off x="66675" y="152400"/>
          <a:ext cx="123825" cy="1628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0.27759</cdr:y>
    </cdr:from>
    <cdr:to>
      <cdr:x>0.06263</cdr:x>
      <cdr:y>0.5786</cdr:y>
    </cdr:to>
    <cdr:sp macro="" textlink="">
      <cdr:nvSpPr>
        <cdr:cNvPr id="3" name="TextBox 2"/>
        <cdr:cNvSpPr txBox="1"/>
      </cdr:nvSpPr>
      <cdr:spPr>
        <a:xfrm xmlns:a="http://schemas.openxmlformats.org/drawingml/2006/main">
          <a:off x="0" y="790575"/>
          <a:ext cx="285750" cy="85725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ar-EG" sz="1000">
              <a:solidFill>
                <a:srgbClr val="002060"/>
              </a:solidFill>
            </a:rPr>
            <a:t>بالمليار دولار </a:t>
          </a:r>
          <a:endParaRPr lang="en-US" sz="1000">
            <a:solidFill>
              <a:srgbClr val="00206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0.01461</cdr:x>
      <cdr:y>0.05351</cdr:y>
    </cdr:from>
    <cdr:to>
      <cdr:x>0.04175</cdr:x>
      <cdr:y>0.62542</cdr:y>
    </cdr:to>
    <cdr:sp macro="" textlink="">
      <cdr:nvSpPr>
        <cdr:cNvPr id="2" name="TextBox 1"/>
        <cdr:cNvSpPr txBox="1"/>
      </cdr:nvSpPr>
      <cdr:spPr>
        <a:xfrm xmlns:a="http://schemas.openxmlformats.org/drawingml/2006/main">
          <a:off x="66675" y="152400"/>
          <a:ext cx="123825" cy="1628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0.00909</cdr:x>
      <cdr:y>0.22203</cdr:y>
    </cdr:from>
    <cdr:to>
      <cdr:x>0.07112</cdr:x>
      <cdr:y>0.57672</cdr:y>
    </cdr:to>
    <cdr:sp macro="" textlink="">
      <cdr:nvSpPr>
        <cdr:cNvPr id="3" name="TextBox 2"/>
        <cdr:cNvSpPr txBox="1"/>
      </cdr:nvSpPr>
      <cdr:spPr>
        <a:xfrm xmlns:a="http://schemas.openxmlformats.org/drawingml/2006/main">
          <a:off x="46581" y="829999"/>
          <a:ext cx="317876" cy="132591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ar-EG" sz="1200" dirty="0">
              <a:solidFill>
                <a:srgbClr val="002060"/>
              </a:solidFill>
            </a:rPr>
            <a:t>بالمليار</a:t>
          </a:r>
          <a:r>
            <a:rPr lang="ar-EG" sz="1000" dirty="0">
              <a:solidFill>
                <a:srgbClr val="002060"/>
              </a:solidFill>
            </a:rPr>
            <a:t> دولار </a:t>
          </a:r>
          <a:endParaRPr lang="en-US" sz="1000" dirty="0">
            <a:solidFill>
              <a:srgbClr val="00206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0.01461</cdr:x>
      <cdr:y>0.05351</cdr:y>
    </cdr:from>
    <cdr:to>
      <cdr:x>0.04175</cdr:x>
      <cdr:y>0.62542</cdr:y>
    </cdr:to>
    <cdr:sp macro="" textlink="">
      <cdr:nvSpPr>
        <cdr:cNvPr id="2" name="TextBox 1"/>
        <cdr:cNvSpPr txBox="1"/>
      </cdr:nvSpPr>
      <cdr:spPr>
        <a:xfrm xmlns:a="http://schemas.openxmlformats.org/drawingml/2006/main">
          <a:off x="66675" y="152400"/>
          <a:ext cx="123825" cy="1628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0.01066</cdr:x>
      <cdr:y>0.24392</cdr:y>
    </cdr:from>
    <cdr:to>
      <cdr:x>0.05936</cdr:x>
      <cdr:y>0.5468</cdr:y>
    </cdr:to>
    <cdr:sp macro="" textlink="">
      <cdr:nvSpPr>
        <cdr:cNvPr id="3" name="TextBox 2"/>
        <cdr:cNvSpPr txBox="1"/>
      </cdr:nvSpPr>
      <cdr:spPr>
        <a:xfrm xmlns:a="http://schemas.openxmlformats.org/drawingml/2006/main">
          <a:off x="63416" y="971436"/>
          <a:ext cx="289844" cy="120624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ar-EG" sz="1200" dirty="0">
              <a:solidFill>
                <a:srgbClr val="002060"/>
              </a:solidFill>
            </a:rPr>
            <a:t>بالمليون</a:t>
          </a:r>
          <a:r>
            <a:rPr lang="ar-EG" sz="1000" baseline="0" dirty="0">
              <a:solidFill>
                <a:srgbClr val="002060"/>
              </a:solidFill>
            </a:rPr>
            <a:t> </a:t>
          </a:r>
          <a:r>
            <a:rPr lang="ar-EG" sz="1000" dirty="0">
              <a:solidFill>
                <a:srgbClr val="002060"/>
              </a:solidFill>
            </a:rPr>
            <a:t>دولار </a:t>
          </a:r>
          <a:endParaRPr lang="en-US" sz="1000" dirty="0">
            <a:solidFill>
              <a:srgbClr val="00206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0.00952</cdr:y>
    </cdr:from>
    <cdr:to>
      <cdr:x>0.056</cdr:x>
      <cdr:y>0.60698</cdr:y>
    </cdr:to>
    <cdr:sp macro="" textlink="">
      <cdr:nvSpPr>
        <cdr:cNvPr id="2" name="TextBox 1"/>
        <cdr:cNvSpPr txBox="1"/>
      </cdr:nvSpPr>
      <cdr:spPr>
        <a:xfrm xmlns:a="http://schemas.openxmlformats.org/drawingml/2006/main">
          <a:off x="0" y="25400"/>
          <a:ext cx="217627" cy="159341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ar-EG" sz="1000" dirty="0">
              <a:solidFill>
                <a:srgbClr val="002060"/>
              </a:solidFill>
            </a:rPr>
            <a:t>بالمليون</a:t>
          </a:r>
          <a:r>
            <a:rPr lang="ar-EG" sz="1000" baseline="0" dirty="0">
              <a:solidFill>
                <a:srgbClr val="002060"/>
              </a:solidFill>
            </a:rPr>
            <a:t> دولار</a:t>
          </a:r>
          <a:endParaRPr lang="en-US" sz="1000" dirty="0">
            <a:solidFill>
              <a:srgbClr val="00206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0.2691</cdr:y>
    </cdr:from>
    <cdr:to>
      <cdr:x>0.05625</cdr:x>
      <cdr:y>0.62674</cdr:y>
    </cdr:to>
    <cdr:sp macro="" textlink="">
      <cdr:nvSpPr>
        <cdr:cNvPr id="2" name="TextBox 1"/>
        <cdr:cNvSpPr txBox="1"/>
      </cdr:nvSpPr>
      <cdr:spPr>
        <a:xfrm xmlns:a="http://schemas.openxmlformats.org/drawingml/2006/main">
          <a:off x="0" y="738187"/>
          <a:ext cx="257175" cy="98107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ar-EG" sz="1050" b="0">
              <a:solidFill>
                <a:srgbClr val="002060"/>
              </a:solidFill>
            </a:rPr>
            <a:t>بالمليون دولار</a:t>
          </a:r>
          <a:endParaRPr lang="en-US" sz="1050" b="0">
            <a:solidFill>
              <a:srgbClr val="00206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0.00208</cdr:x>
      <cdr:y>0.33507</cdr:y>
    </cdr:from>
    <cdr:to>
      <cdr:x>0.09293</cdr:x>
      <cdr:y>0.68924</cdr:y>
    </cdr:to>
    <cdr:sp macro="" textlink="">
      <cdr:nvSpPr>
        <cdr:cNvPr id="2" name="TextBox 1"/>
        <cdr:cNvSpPr txBox="1"/>
      </cdr:nvSpPr>
      <cdr:spPr>
        <a:xfrm xmlns:a="http://schemas.openxmlformats.org/drawingml/2006/main">
          <a:off x="7206" y="984819"/>
          <a:ext cx="314766" cy="1040957"/>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ar-EG" sz="1050" dirty="0">
              <a:solidFill>
                <a:srgbClr val="002060"/>
              </a:solidFill>
            </a:rPr>
            <a:t>بالمليون دولار </a:t>
          </a:r>
          <a:endParaRPr lang="en-US" sz="1050" dirty="0">
            <a:solidFill>
              <a:srgbClr val="00206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0.18337</cdr:y>
    </cdr:from>
    <cdr:to>
      <cdr:x>0.056</cdr:x>
      <cdr:y>0.60698</cdr:y>
    </cdr:to>
    <cdr:sp macro="" textlink="">
      <cdr:nvSpPr>
        <cdr:cNvPr id="2" name="TextBox 1"/>
        <cdr:cNvSpPr txBox="1"/>
      </cdr:nvSpPr>
      <cdr:spPr>
        <a:xfrm xmlns:a="http://schemas.openxmlformats.org/drawingml/2006/main">
          <a:off x="0" y="589487"/>
          <a:ext cx="233096" cy="1361773"/>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ar-EG" sz="1000">
              <a:solidFill>
                <a:srgbClr val="002060"/>
              </a:solidFill>
            </a:rPr>
            <a:t>بالمليون</a:t>
          </a:r>
          <a:r>
            <a:rPr lang="ar-EG" sz="1000" baseline="0">
              <a:solidFill>
                <a:srgbClr val="002060"/>
              </a:solidFill>
            </a:rPr>
            <a:t> دولار</a:t>
          </a:r>
          <a:endParaRPr lang="en-US" sz="1000">
            <a:solidFill>
              <a:srgbClr val="00206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0.18337</cdr:y>
    </cdr:from>
    <cdr:to>
      <cdr:x>0.056</cdr:x>
      <cdr:y>0.60698</cdr:y>
    </cdr:to>
    <cdr:sp macro="" textlink="">
      <cdr:nvSpPr>
        <cdr:cNvPr id="2" name="TextBox 1"/>
        <cdr:cNvSpPr txBox="1"/>
      </cdr:nvSpPr>
      <cdr:spPr>
        <a:xfrm xmlns:a="http://schemas.openxmlformats.org/drawingml/2006/main">
          <a:off x="0" y="589487"/>
          <a:ext cx="233096" cy="1361773"/>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ar-EG" sz="1000">
              <a:solidFill>
                <a:srgbClr val="002060"/>
              </a:solidFill>
            </a:rPr>
            <a:t>بالمليون</a:t>
          </a:r>
          <a:r>
            <a:rPr lang="ar-EG" sz="1000" baseline="0">
              <a:solidFill>
                <a:srgbClr val="002060"/>
              </a:solidFill>
            </a:rPr>
            <a:t> دولار</a:t>
          </a:r>
          <a:endParaRPr lang="en-US" sz="1000">
            <a:solidFill>
              <a:srgbClr val="00206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0.18337</cdr:y>
    </cdr:from>
    <cdr:to>
      <cdr:x>0.056</cdr:x>
      <cdr:y>0.60698</cdr:y>
    </cdr:to>
    <cdr:sp macro="" textlink="">
      <cdr:nvSpPr>
        <cdr:cNvPr id="2" name="TextBox 1"/>
        <cdr:cNvSpPr txBox="1"/>
      </cdr:nvSpPr>
      <cdr:spPr>
        <a:xfrm xmlns:a="http://schemas.openxmlformats.org/drawingml/2006/main">
          <a:off x="0" y="589487"/>
          <a:ext cx="233096" cy="1361773"/>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ar-EG" sz="1000">
              <a:solidFill>
                <a:srgbClr val="002060"/>
              </a:solidFill>
            </a:rPr>
            <a:t>بالمليون</a:t>
          </a:r>
          <a:r>
            <a:rPr lang="ar-EG" sz="1000" baseline="0">
              <a:solidFill>
                <a:srgbClr val="002060"/>
              </a:solidFill>
            </a:rPr>
            <a:t> دولار</a:t>
          </a:r>
          <a:endParaRPr lang="en-US" sz="1000">
            <a:solidFill>
              <a:srgbClr val="00206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A7A29E9C-4B66-439C-A982-12D72DF2430D}" type="datetimeFigureOut">
              <a:rPr lang="en-US" smtClean="0"/>
              <a:t>6/25/2024</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E3A8FB67-DE4C-4CAB-9EF4-13497457088D}" type="slidenum">
              <a:rPr lang="en-US" smtClean="0"/>
              <a:t>‹#›</a:t>
            </a:fld>
            <a:endParaRPr lang="en-US"/>
          </a:p>
        </p:txBody>
      </p:sp>
    </p:spTree>
    <p:extLst>
      <p:ext uri="{BB962C8B-B14F-4D97-AF65-F5344CB8AC3E}">
        <p14:creationId xmlns:p14="http://schemas.microsoft.com/office/powerpoint/2010/main" val="2770881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F72BC8-8A73-4F60-8663-CDAF257DC5AC}"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82560-E2E1-48AA-9506-BFC21A446BCD}" type="slidenum">
              <a:rPr lang="en-US" smtClean="0"/>
              <a:t>‹#›</a:t>
            </a:fld>
            <a:endParaRPr lang="en-US"/>
          </a:p>
        </p:txBody>
      </p:sp>
    </p:spTree>
    <p:extLst>
      <p:ext uri="{BB962C8B-B14F-4D97-AF65-F5344CB8AC3E}">
        <p14:creationId xmlns:p14="http://schemas.microsoft.com/office/powerpoint/2010/main" val="429306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72BC8-8A73-4F60-8663-CDAF257DC5AC}"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82560-E2E1-48AA-9506-BFC21A446BCD}" type="slidenum">
              <a:rPr lang="en-US" smtClean="0"/>
              <a:t>‹#›</a:t>
            </a:fld>
            <a:endParaRPr lang="en-US"/>
          </a:p>
        </p:txBody>
      </p:sp>
    </p:spTree>
    <p:extLst>
      <p:ext uri="{BB962C8B-B14F-4D97-AF65-F5344CB8AC3E}">
        <p14:creationId xmlns:p14="http://schemas.microsoft.com/office/powerpoint/2010/main" val="2755025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72BC8-8A73-4F60-8663-CDAF257DC5AC}"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82560-E2E1-48AA-9506-BFC21A446BCD}" type="slidenum">
              <a:rPr lang="en-US" smtClean="0"/>
              <a:t>‹#›</a:t>
            </a:fld>
            <a:endParaRPr lang="en-US"/>
          </a:p>
        </p:txBody>
      </p:sp>
    </p:spTree>
    <p:extLst>
      <p:ext uri="{BB962C8B-B14F-4D97-AF65-F5344CB8AC3E}">
        <p14:creationId xmlns:p14="http://schemas.microsoft.com/office/powerpoint/2010/main" val="359318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72BC8-8A73-4F60-8663-CDAF257DC5AC}"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82560-E2E1-48AA-9506-BFC21A446BCD}" type="slidenum">
              <a:rPr lang="en-US" smtClean="0"/>
              <a:t>‹#›</a:t>
            </a:fld>
            <a:endParaRPr lang="en-US"/>
          </a:p>
        </p:txBody>
      </p:sp>
    </p:spTree>
    <p:extLst>
      <p:ext uri="{BB962C8B-B14F-4D97-AF65-F5344CB8AC3E}">
        <p14:creationId xmlns:p14="http://schemas.microsoft.com/office/powerpoint/2010/main" val="390437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F72BC8-8A73-4F60-8663-CDAF257DC5AC}" type="datetimeFigureOut">
              <a:rPr lang="en-US" smtClean="0"/>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82560-E2E1-48AA-9506-BFC21A446BCD}" type="slidenum">
              <a:rPr lang="en-US" smtClean="0"/>
              <a:t>‹#›</a:t>
            </a:fld>
            <a:endParaRPr lang="en-US"/>
          </a:p>
        </p:txBody>
      </p:sp>
    </p:spTree>
    <p:extLst>
      <p:ext uri="{BB962C8B-B14F-4D97-AF65-F5344CB8AC3E}">
        <p14:creationId xmlns:p14="http://schemas.microsoft.com/office/powerpoint/2010/main" val="230921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F72BC8-8A73-4F60-8663-CDAF257DC5AC}"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82560-E2E1-48AA-9506-BFC21A446BCD}" type="slidenum">
              <a:rPr lang="en-US" smtClean="0"/>
              <a:t>‹#›</a:t>
            </a:fld>
            <a:endParaRPr lang="en-US"/>
          </a:p>
        </p:txBody>
      </p:sp>
    </p:spTree>
    <p:extLst>
      <p:ext uri="{BB962C8B-B14F-4D97-AF65-F5344CB8AC3E}">
        <p14:creationId xmlns:p14="http://schemas.microsoft.com/office/powerpoint/2010/main" val="158249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F72BC8-8A73-4F60-8663-CDAF257DC5AC}" type="datetimeFigureOut">
              <a:rPr lang="en-US" smtClean="0"/>
              <a:t>6/25/2024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82560-E2E1-48AA-9506-BFC21A446BCD}" type="slidenum">
              <a:rPr lang="en-US" smtClean="0"/>
              <a:t>‹#›</a:t>
            </a:fld>
            <a:endParaRPr lang="en-US"/>
          </a:p>
        </p:txBody>
      </p:sp>
    </p:spTree>
    <p:extLst>
      <p:ext uri="{BB962C8B-B14F-4D97-AF65-F5344CB8AC3E}">
        <p14:creationId xmlns:p14="http://schemas.microsoft.com/office/powerpoint/2010/main" val="362791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F72BC8-8A73-4F60-8663-CDAF257DC5AC}" type="datetimeFigureOut">
              <a:rPr lang="en-US" smtClean="0"/>
              <a:t>6/25/2024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82560-E2E1-48AA-9506-BFC21A446BCD}" type="slidenum">
              <a:rPr lang="en-US" smtClean="0"/>
              <a:t>‹#›</a:t>
            </a:fld>
            <a:endParaRPr lang="en-US"/>
          </a:p>
        </p:txBody>
      </p:sp>
    </p:spTree>
    <p:extLst>
      <p:ext uri="{BB962C8B-B14F-4D97-AF65-F5344CB8AC3E}">
        <p14:creationId xmlns:p14="http://schemas.microsoft.com/office/powerpoint/2010/main" val="212626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72BC8-8A73-4F60-8663-CDAF257DC5AC}" type="datetimeFigureOut">
              <a:rPr lang="en-US" smtClean="0"/>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82560-E2E1-48AA-9506-BFC21A446BCD}" type="slidenum">
              <a:rPr lang="en-US" smtClean="0"/>
              <a:t>‹#›</a:t>
            </a:fld>
            <a:endParaRPr lang="en-US"/>
          </a:p>
        </p:txBody>
      </p:sp>
    </p:spTree>
    <p:extLst>
      <p:ext uri="{BB962C8B-B14F-4D97-AF65-F5344CB8AC3E}">
        <p14:creationId xmlns:p14="http://schemas.microsoft.com/office/powerpoint/2010/main" val="142554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F72BC8-8A73-4F60-8663-CDAF257DC5AC}"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82560-E2E1-48AA-9506-BFC21A446BCD}" type="slidenum">
              <a:rPr lang="en-US" smtClean="0"/>
              <a:t>‹#›</a:t>
            </a:fld>
            <a:endParaRPr lang="en-US"/>
          </a:p>
        </p:txBody>
      </p:sp>
    </p:spTree>
    <p:extLst>
      <p:ext uri="{BB962C8B-B14F-4D97-AF65-F5344CB8AC3E}">
        <p14:creationId xmlns:p14="http://schemas.microsoft.com/office/powerpoint/2010/main" val="153230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F72BC8-8A73-4F60-8663-CDAF257DC5AC}" type="datetimeFigureOut">
              <a:rPr lang="en-US" smtClean="0"/>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82560-E2E1-48AA-9506-BFC21A446BCD}" type="slidenum">
              <a:rPr lang="en-US" smtClean="0"/>
              <a:t>‹#›</a:t>
            </a:fld>
            <a:endParaRPr lang="en-US"/>
          </a:p>
        </p:txBody>
      </p:sp>
    </p:spTree>
    <p:extLst>
      <p:ext uri="{BB962C8B-B14F-4D97-AF65-F5344CB8AC3E}">
        <p14:creationId xmlns:p14="http://schemas.microsoft.com/office/powerpoint/2010/main" val="672788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72BC8-8A73-4F60-8663-CDAF257DC5AC}" type="datetimeFigureOut">
              <a:rPr lang="en-US" smtClean="0"/>
              <a:t>6/25/2024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82560-E2E1-48AA-9506-BFC21A446BCD}" type="slidenum">
              <a:rPr lang="en-US" smtClean="0"/>
              <a:t>‹#›</a:t>
            </a:fld>
            <a:endParaRPr lang="en-US"/>
          </a:p>
        </p:txBody>
      </p:sp>
    </p:spTree>
    <p:extLst>
      <p:ext uri="{BB962C8B-B14F-4D97-AF65-F5344CB8AC3E}">
        <p14:creationId xmlns:p14="http://schemas.microsoft.com/office/powerpoint/2010/main" val="2298898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1649" y="1238250"/>
            <a:ext cx="6543675" cy="436245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 y="0"/>
            <a:ext cx="12194082" cy="6858000"/>
          </a:xfrm>
          <a:prstGeom prst="rect">
            <a:avLst/>
          </a:prstGeom>
        </p:spPr>
      </p:pic>
    </p:spTree>
    <p:extLst>
      <p:ext uri="{BB962C8B-B14F-4D97-AF65-F5344CB8AC3E}">
        <p14:creationId xmlns:p14="http://schemas.microsoft.com/office/powerpoint/2010/main" val="2943783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1ED223-A1F1-4EC2-B783-BA24B1D5F14B}" type="slidenum">
              <a:rPr lang="en-US" smtClean="0"/>
              <a:t>10</a:t>
            </a:fld>
            <a:endParaRPr lang="en-US"/>
          </a:p>
        </p:txBody>
      </p:sp>
      <p:sp>
        <p:nvSpPr>
          <p:cNvPr id="2" name="Rectangle 1"/>
          <p:cNvSpPr/>
          <p:nvPr/>
        </p:nvSpPr>
        <p:spPr>
          <a:xfrm>
            <a:off x="682580" y="884031"/>
            <a:ext cx="7651294" cy="4453014"/>
          </a:xfrm>
          <a:prstGeom prst="rect">
            <a:avLst/>
          </a:prstGeom>
        </p:spPr>
        <p:txBody>
          <a:bodyPr wrap="square">
            <a:spAutoFit/>
          </a:bodyPr>
          <a:lstStyle/>
          <a:p>
            <a:pPr algn="just" rtl="1">
              <a:lnSpc>
                <a:spcPct val="107000"/>
              </a:lnSpc>
              <a:spcAft>
                <a:spcPts val="800"/>
              </a:spcAft>
            </a:pPr>
            <a:r>
              <a:rPr lang="ar-EG" sz="17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 رابعاً: المحطات التي مر بها برنامج الطروحات منذ إطلاقه وحتى الآن</a:t>
            </a:r>
            <a:r>
              <a:rPr lang="en-US" sz="17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a:t>
            </a:r>
          </a:p>
          <a:p>
            <a:pPr algn="just" rtl="1">
              <a:lnSpc>
                <a:spcPct val="107000"/>
              </a:lnSpc>
              <a:spcAft>
                <a:spcPts val="800"/>
              </a:spcAft>
            </a:pPr>
            <a:r>
              <a:rPr lang="ar-EG"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 </a:t>
            </a:r>
            <a:endParaRPr lang="en-US"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just" rtl="1">
              <a:lnSpc>
                <a:spcPct val="107000"/>
              </a:lnSpc>
              <a:spcAft>
                <a:spcPts val="800"/>
              </a:spcAft>
            </a:pPr>
            <a:r>
              <a:rPr lang="ar-EG" b="1" cap="all" spc="100" dirty="0">
                <a:solidFill>
                  <a:srgbClr val="B48B2C"/>
                </a:solidFill>
                <a:latin typeface="GE SS Two Bold" panose="020A0503020102020204" pitchFamily="18" charset="-78"/>
                <a:ea typeface="GE SS Two Bold" panose="020A0503020102020204" pitchFamily="18" charset="-78"/>
                <a:cs typeface="GE SS Two Bold" panose="020A0503020102020204" pitchFamily="18" charset="-78"/>
              </a:rPr>
              <a:t>المحطة الأولى يناير 2016 :</a:t>
            </a:r>
            <a:r>
              <a:rPr lang="en-US" b="1" cap="all" spc="100" dirty="0">
                <a:solidFill>
                  <a:srgbClr val="B48B2C"/>
                </a:solidFill>
                <a:latin typeface="GE SS Two Bold" panose="020A0503020102020204" pitchFamily="18" charset="-78"/>
                <a:ea typeface="GE SS Two Bold" panose="020A0503020102020204" pitchFamily="18" charset="-78"/>
                <a:cs typeface="GE SS Two Bold" panose="020A0503020102020204" pitchFamily="18" charset="-78"/>
              </a:rPr>
              <a:t> </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 rtl="1">
              <a:lnSpc>
                <a:spcPct val="107000"/>
              </a:lnSpc>
              <a:spcAft>
                <a:spcPts val="800"/>
              </a:spcAft>
              <a:buFont typeface="Arial" panose="020B0604020202020204" pitchFamily="34" charset="0"/>
              <a:buChar char="•"/>
            </a:pPr>
            <a:r>
              <a:rPr lang="ar-EG" dirty="0">
                <a:latin typeface="GE SS Two Light" panose="020A0503020102020204" pitchFamily="18" charset="-78"/>
                <a:ea typeface="GE SS Two Light" panose="020A0503020102020204" pitchFamily="18" charset="-78"/>
                <a:cs typeface="+mj-cs"/>
              </a:rPr>
              <a:t>أعلن المتحدث باسم رئاسة الجمهورية في بيان رسمي، إنه سيتم طرح حصص من الشركات والبنوك الحكومية (الناجحة) في البورصة المصرية خلال الفترة المقبلة.</a:t>
            </a:r>
          </a:p>
          <a:p>
            <a:pPr marL="342900" indent="-342900" algn="just" rtl="1">
              <a:lnSpc>
                <a:spcPct val="107000"/>
              </a:lnSpc>
              <a:spcAft>
                <a:spcPts val="800"/>
              </a:spcAft>
              <a:buFont typeface="Arial" panose="020B0604020202020204" pitchFamily="34" charset="0"/>
              <a:buChar char="•"/>
            </a:pPr>
            <a:r>
              <a:rPr lang="ar-EG" dirty="0">
                <a:latin typeface="GE SS Two Light" panose="020A0503020102020204" pitchFamily="18" charset="-78"/>
                <a:ea typeface="GE SS Two Light" panose="020A0503020102020204" pitchFamily="18" charset="-78"/>
                <a:cs typeface="+mj-cs"/>
              </a:rPr>
              <a:t> تم تشكيل لجنة تشرف على البرنامج تضم وزيرة الاستثمار داليا خورشيد إلى جانب وزير المالية عمرو الجارحي ونائب محافظ البنك المركزي لبنى هلال.</a:t>
            </a:r>
          </a:p>
          <a:p>
            <a:pPr marL="342900" indent="-342900" algn="just" rtl="1">
              <a:lnSpc>
                <a:spcPct val="107000"/>
              </a:lnSpc>
              <a:spcAft>
                <a:spcPts val="800"/>
              </a:spcAft>
              <a:buFont typeface="Arial" panose="020B0604020202020204" pitchFamily="34" charset="0"/>
              <a:buChar char="•"/>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a:p>
            <a:pPr algn="just" rtl="1">
              <a:lnSpc>
                <a:spcPct val="107000"/>
              </a:lnSpc>
              <a:spcAft>
                <a:spcPts val="800"/>
              </a:spcAft>
            </a:pPr>
            <a:r>
              <a:rPr lang="ar-EG" b="1" cap="all" spc="100" dirty="0">
                <a:solidFill>
                  <a:srgbClr val="B48B2C"/>
                </a:solidFill>
                <a:latin typeface="GE SS Two Bold" panose="020A0503020102020204" pitchFamily="18" charset="-78"/>
                <a:ea typeface="GE SS Two Bold" panose="020A0503020102020204" pitchFamily="18" charset="-78"/>
                <a:cs typeface="GE SS Two Bold" panose="020A0503020102020204" pitchFamily="18" charset="-78"/>
              </a:rPr>
              <a:t>المحطة الثانية يوليو 2016 :</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 rtl="1">
              <a:lnSpc>
                <a:spcPct val="107000"/>
              </a:lnSpc>
              <a:spcAft>
                <a:spcPts val="800"/>
              </a:spcAft>
              <a:buFont typeface="Arial" panose="020B0604020202020204" pitchFamily="34" charset="0"/>
              <a:buChar char="•"/>
            </a:pPr>
            <a:r>
              <a:rPr lang="ar-EG" dirty="0">
                <a:latin typeface="GE SS Two Light" panose="020A0503020102020204" pitchFamily="18" charset="-78"/>
                <a:ea typeface="GE SS Two Light" panose="020A0503020102020204" pitchFamily="18" charset="-78"/>
                <a:cs typeface="+mj-cs"/>
              </a:rPr>
              <a:t>تعاقدت وزارة الاستثمار مع شركة "إن آى كابيتال" إحدى الشركات المملوكة لبنك الاستثمار القومي التابع للدولة كمستشار للوزارة في إعداد برنامج الطروحات.</a:t>
            </a:r>
          </a:p>
          <a:p>
            <a:pPr marL="342900" indent="-342900" algn="just" rtl="1">
              <a:lnSpc>
                <a:spcPct val="107000"/>
              </a:lnSpc>
              <a:spcAft>
                <a:spcPts val="800"/>
              </a:spcAft>
              <a:buFont typeface="Arial" panose="020B0604020202020204" pitchFamily="34" charset="0"/>
              <a:buChar char="•"/>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8" name="Slide Number Placeholder 3"/>
          <p:cNvSpPr txBox="1">
            <a:spLocks/>
          </p:cNvSpPr>
          <p:nvPr/>
        </p:nvSpPr>
        <p:spPr>
          <a:xfrm>
            <a:off x="8610600" y="635635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1ED223-A1F1-4EC2-B783-BA24B1D5F14B}" type="slidenum">
              <a:rPr lang="en-US" smtClean="0">
                <a:solidFill>
                  <a:prstClr val="black">
                    <a:tint val="75000"/>
                  </a:prstClr>
                </a:solidFill>
              </a:rPr>
              <a:pPr/>
              <a:t>10</a:t>
            </a:fld>
            <a:endParaRPr lang="en-US">
              <a:solidFill>
                <a:prstClr val="black">
                  <a:tint val="75000"/>
                </a:prstClr>
              </a:solidFill>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5013" r="30173"/>
          <a:stretch/>
        </p:blipFill>
        <p:spPr>
          <a:xfrm>
            <a:off x="8333874" y="668788"/>
            <a:ext cx="3858126" cy="6199469"/>
          </a:xfrm>
          <a:prstGeom prst="rect">
            <a:avLst/>
          </a:prstGeom>
        </p:spPr>
      </p:pic>
      <p:sp>
        <p:nvSpPr>
          <p:cNvPr id="10" name="Rectangle 9"/>
          <p:cNvSpPr/>
          <p:nvPr/>
        </p:nvSpPr>
        <p:spPr>
          <a:xfrm>
            <a:off x="9336505" y="4771303"/>
            <a:ext cx="3136232" cy="3170099"/>
          </a:xfrm>
          <a:prstGeom prst="rect">
            <a:avLst/>
          </a:prstGeom>
        </p:spPr>
        <p:txBody>
          <a:bodyPr wrap="square">
            <a:spAutoFit/>
          </a:bodyPr>
          <a:lstStyle/>
          <a:p>
            <a:pPr algn="ctr">
              <a:defRPr/>
            </a:pPr>
            <a:r>
              <a:rPr lang="ar-EG" sz="20000" b="1" dirty="0">
                <a:solidFill>
                  <a:schemeClr val="bg1"/>
                </a:solidFill>
                <a:latin typeface="Tajawal Medium" panose="00000600000000000000" pitchFamily="2" charset="-78"/>
                <a:ea typeface="GE SS Two Bold" panose="020A0503020102020204" pitchFamily="18" charset="-78"/>
                <a:cs typeface="Tajawal Medium" panose="00000600000000000000" pitchFamily="2" charset="-78"/>
              </a:rPr>
              <a:t>04</a:t>
            </a:r>
            <a:endParaRPr lang="ar-EG" sz="20000" b="1" dirty="0">
              <a:solidFill>
                <a:schemeClr val="bg1"/>
              </a:solidFill>
              <a:latin typeface="Tajawal Medium" panose="00000600000000000000" pitchFamily="2" charset="-78"/>
              <a:ea typeface="GE SS Two Light" panose="020A0503020102020204" pitchFamily="18" charset="-78"/>
              <a:cs typeface="Tajawal Medium" panose="00000600000000000000" pitchFamily="2" charset="-78"/>
            </a:endParaRPr>
          </a:p>
        </p:txBody>
      </p:sp>
    </p:spTree>
    <p:extLst>
      <p:ext uri="{BB962C8B-B14F-4D97-AF65-F5344CB8AC3E}">
        <p14:creationId xmlns:p14="http://schemas.microsoft.com/office/powerpoint/2010/main" val="321302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1ED223-A1F1-4EC2-B783-BA24B1D5F14B}" type="slidenum">
              <a:rPr lang="en-US" smtClean="0"/>
              <a:t>11</a:t>
            </a:fld>
            <a:endParaRPr lang="en-US"/>
          </a:p>
        </p:txBody>
      </p:sp>
      <p:sp>
        <p:nvSpPr>
          <p:cNvPr id="2" name="Rectangle 1"/>
          <p:cNvSpPr/>
          <p:nvPr/>
        </p:nvSpPr>
        <p:spPr>
          <a:xfrm>
            <a:off x="966651" y="1421460"/>
            <a:ext cx="10742023" cy="5267339"/>
          </a:xfrm>
          <a:prstGeom prst="rect">
            <a:avLst/>
          </a:prstGeom>
        </p:spPr>
        <p:txBody>
          <a:bodyPr wrap="square">
            <a:spAutoFit/>
          </a:bodyPr>
          <a:lstStyle/>
          <a:p>
            <a:pPr algn="ctr" rtl="1">
              <a:lnSpc>
                <a:spcPct val="107000"/>
              </a:lnSpc>
              <a:spcAft>
                <a:spcPts val="800"/>
              </a:spcAft>
            </a:pPr>
            <a:r>
              <a:rPr lang="ar-EG"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 رابعاً: أهم المحطات التي مر بها برنامج الطروحات منذ إطلاقه وحتى الآن</a:t>
            </a:r>
            <a:r>
              <a:rPr lang="en-US"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a:t>
            </a:r>
            <a:r>
              <a:rPr lang="ar-EG"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 (تابع)</a:t>
            </a:r>
            <a:endParaRPr lang="en-US"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just" rtl="1">
              <a:lnSpc>
                <a:spcPct val="107000"/>
              </a:lnSpc>
              <a:spcAft>
                <a:spcPts val="800"/>
              </a:spcAft>
            </a:pPr>
            <a:endParaRPr lang="en-US"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just" rtl="1">
              <a:lnSpc>
                <a:spcPct val="107000"/>
              </a:lnSpc>
              <a:spcAft>
                <a:spcPts val="800"/>
              </a:spcAft>
            </a:pPr>
            <a:r>
              <a:rPr lang="ar-EG" b="1" cap="all" spc="100" dirty="0">
                <a:solidFill>
                  <a:srgbClr val="B48B2C"/>
                </a:solidFill>
                <a:latin typeface="GE SS Two Bold" panose="020A0503020102020204" pitchFamily="18" charset="-78"/>
                <a:ea typeface="GE SS Two Bold" panose="020A0503020102020204" pitchFamily="18" charset="-78"/>
                <a:cs typeface="GE SS Two Bold" panose="020A0503020102020204" pitchFamily="18" charset="-78"/>
              </a:rPr>
              <a:t>المحطة الثالثة مارس 2018 :</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 rtl="1">
              <a:lnSpc>
                <a:spcPct val="107000"/>
              </a:lnSpc>
              <a:spcAft>
                <a:spcPts val="800"/>
              </a:spcAft>
              <a:buFont typeface="Arial" panose="020B0604020202020204" pitchFamily="34" charset="0"/>
              <a:buChar char="•"/>
            </a:pPr>
            <a:r>
              <a:rPr lang="ar-EG" dirty="0">
                <a:latin typeface="GE SS Two Light" panose="020A0503020102020204" pitchFamily="18" charset="-78"/>
                <a:ea typeface="GE SS Two Light" panose="020A0503020102020204" pitchFamily="18" charset="-78"/>
                <a:cs typeface="+mj-cs"/>
              </a:rPr>
              <a:t>أعلنت الحكومة ممثلة في وزارة المالية إنها تعتزم طرح حصص في 23 شركة في إطار برنامج لجمع 80 مليار جنيه خلال 24 إلى 30 شهراً لتوسيع قاعدة الملكية وزيادة رأس المال السوقي للبورصة وزيادة قيمة وحجم التداول اليومي، </a:t>
            </a:r>
            <a:r>
              <a:rPr lang="ar-EG" b="1" u="sng" dirty="0">
                <a:latin typeface="GE SS Two Light" panose="020A0503020102020204" pitchFamily="18" charset="-78"/>
                <a:ea typeface="GE SS Two Light" panose="020A0503020102020204" pitchFamily="18" charset="-78"/>
                <a:cs typeface="+mj-cs"/>
              </a:rPr>
              <a:t>14 شركة منها للمرة الأولى كطرح أولى</a:t>
            </a:r>
            <a:r>
              <a:rPr lang="ar-EG" dirty="0">
                <a:latin typeface="GE SS Two Light" panose="020A0503020102020204" pitchFamily="18" charset="-78"/>
                <a:ea typeface="GE SS Two Light" panose="020A0503020102020204" pitchFamily="18" charset="-78"/>
                <a:cs typeface="+mj-cs"/>
              </a:rPr>
              <a:t>، و9 شركات كطرح ثانوي، ويستهدف البرنامج قيمة سوقية للشركات محل الطرح تصل إلى 340 مليار جنيه.</a:t>
            </a:r>
          </a:p>
          <a:p>
            <a:pPr marL="342900" indent="-342900" algn="just" rtl="1">
              <a:lnSpc>
                <a:spcPct val="107000"/>
              </a:lnSpc>
              <a:spcAft>
                <a:spcPts val="800"/>
              </a:spcAft>
              <a:buFont typeface="Arial" panose="020B0604020202020204" pitchFamily="34" charset="0"/>
              <a:buChar char="•"/>
            </a:pPr>
            <a:r>
              <a:rPr lang="ar-EG" b="1" dirty="0">
                <a:latin typeface="GE SS Two Light" panose="020A0503020102020204" pitchFamily="18" charset="-78"/>
                <a:ea typeface="GE SS Two Light" panose="020A0503020102020204" pitchFamily="18" charset="-78"/>
                <a:cs typeface="GE SS Two Light" panose="020A0503020102020204" pitchFamily="18" charset="-78"/>
              </a:rPr>
              <a:t>الطرح الأولى:  هو قيد وطرح وتداول أسهم الشركة للمرة الأولى في البورصة المصرية.</a:t>
            </a:r>
          </a:p>
          <a:p>
            <a:pPr marL="342900" indent="-342900" algn="just" rtl="1">
              <a:lnSpc>
                <a:spcPct val="107000"/>
              </a:lnSpc>
              <a:spcAft>
                <a:spcPts val="800"/>
              </a:spcAft>
              <a:buFont typeface="Arial" panose="020B0604020202020204" pitchFamily="34" charset="0"/>
              <a:buChar char="•"/>
            </a:pPr>
            <a:r>
              <a:rPr lang="ar-EG" b="1" dirty="0">
                <a:latin typeface="GE SS Two Light" panose="020A0503020102020204" pitchFamily="18" charset="-78"/>
                <a:ea typeface="GE SS Two Light" panose="020A0503020102020204" pitchFamily="18" charset="-78"/>
                <a:cs typeface="GE SS Two Light" panose="020A0503020102020204" pitchFamily="18" charset="-78"/>
              </a:rPr>
              <a:t>الطرح الثانوي: هو بيع حصة من شركة مقيدة ومتداول أسهمها في السوق بهدف توسيع قاعدة الملكية.</a:t>
            </a:r>
          </a:p>
          <a:p>
            <a:pPr algn="just" rtl="1">
              <a:lnSpc>
                <a:spcPct val="107000"/>
              </a:lnSpc>
              <a:spcAft>
                <a:spcPts val="800"/>
              </a:spcAft>
            </a:pPr>
            <a:endParaRPr lang="en-US"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just" rtl="1">
              <a:lnSpc>
                <a:spcPct val="107000"/>
              </a:lnSpc>
              <a:spcAft>
                <a:spcPts val="800"/>
              </a:spcAft>
            </a:pPr>
            <a:r>
              <a:rPr lang="ar-EG" b="1" cap="all" spc="100" dirty="0">
                <a:solidFill>
                  <a:srgbClr val="B48B2C"/>
                </a:solidFill>
                <a:latin typeface="GE SS Two Bold" panose="020A0503020102020204" pitchFamily="18" charset="-78"/>
                <a:ea typeface="GE SS Two Bold" panose="020A0503020102020204" pitchFamily="18" charset="-78"/>
                <a:cs typeface="GE SS Two Bold" panose="020A0503020102020204" pitchFamily="18" charset="-78"/>
              </a:rPr>
              <a:t>المحطة الرابعة إبريل 2018 :</a:t>
            </a:r>
            <a:r>
              <a:rPr lang="en-US" b="1" cap="all" spc="100" dirty="0">
                <a:solidFill>
                  <a:srgbClr val="B48B2C"/>
                </a:solidFill>
                <a:latin typeface="GE SS Two Bold" panose="020A0503020102020204" pitchFamily="18" charset="-78"/>
                <a:ea typeface="GE SS Two Bold" panose="020A0503020102020204" pitchFamily="18" charset="-78"/>
                <a:cs typeface="GE SS Two Bold" panose="020A0503020102020204" pitchFamily="18" charset="-78"/>
              </a:rPr>
              <a:t> </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 rtl="1">
              <a:lnSpc>
                <a:spcPct val="107000"/>
              </a:lnSpc>
              <a:spcAft>
                <a:spcPts val="800"/>
              </a:spcAft>
              <a:buFont typeface="Arial" panose="020B0604020202020204" pitchFamily="34" charset="0"/>
              <a:buChar char="•"/>
            </a:pPr>
            <a:r>
              <a:rPr lang="ar-EG" dirty="0">
                <a:latin typeface="GE SS Two Light" panose="020A0503020102020204" pitchFamily="18" charset="-78"/>
                <a:ea typeface="GE SS Two Light" panose="020A0503020102020204" pitchFamily="18" charset="-78"/>
                <a:cs typeface="+mj-cs"/>
              </a:rPr>
              <a:t>قرر مجلس الوزراء نقل الإشراف على برنامج الطروحات الحكومية في البورصة من وزارة الاستثمار الى وزارة المالية أي منذ قرابة 6 سنوات .</a:t>
            </a:r>
          </a:p>
          <a:p>
            <a:pPr marL="342900" indent="-342900" algn="just" rtl="1">
              <a:lnSpc>
                <a:spcPct val="107000"/>
              </a:lnSpc>
              <a:spcAft>
                <a:spcPts val="800"/>
              </a:spcAft>
              <a:buFont typeface="Arial" panose="020B0604020202020204" pitchFamily="34" charset="0"/>
              <a:buChar char="•"/>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 rtl="1">
              <a:lnSpc>
                <a:spcPct val="107000"/>
              </a:lnSpc>
              <a:spcAft>
                <a:spcPts val="800"/>
              </a:spcAft>
              <a:buFont typeface="Arial" panose="020B0604020202020204" pitchFamily="34" charset="0"/>
              <a:buChar char="•"/>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3075414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1ED223-A1F1-4EC2-B783-BA24B1D5F14B}" type="slidenum">
              <a:rPr lang="en-US" smtClean="0"/>
              <a:t>12</a:t>
            </a:fld>
            <a:endParaRPr lang="en-US"/>
          </a:p>
        </p:txBody>
      </p:sp>
      <p:sp>
        <p:nvSpPr>
          <p:cNvPr id="2" name="Rectangle 1"/>
          <p:cNvSpPr/>
          <p:nvPr/>
        </p:nvSpPr>
        <p:spPr>
          <a:xfrm>
            <a:off x="966651" y="1421460"/>
            <a:ext cx="10742023" cy="1984518"/>
          </a:xfrm>
          <a:prstGeom prst="rect">
            <a:avLst/>
          </a:prstGeom>
        </p:spPr>
        <p:txBody>
          <a:bodyPr wrap="square">
            <a:spAutoFit/>
          </a:bodyPr>
          <a:lstStyle/>
          <a:p>
            <a:pPr algn="just" rtl="1">
              <a:lnSpc>
                <a:spcPct val="107000"/>
              </a:lnSpc>
              <a:spcAft>
                <a:spcPts val="800"/>
              </a:spcAft>
            </a:pPr>
            <a:r>
              <a:rPr lang="ar-EG"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 </a:t>
            </a:r>
            <a:endParaRPr lang="en-US"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rtl="1">
              <a:lnSpc>
                <a:spcPct val="107000"/>
              </a:lnSpc>
              <a:spcAft>
                <a:spcPts val="800"/>
              </a:spcAft>
            </a:pPr>
            <a:r>
              <a:rPr lang="ar-EG" b="1" u="sng"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قائمة الشركات التي تضمنها البرنامج والمعلن في مارس 2018</a:t>
            </a:r>
          </a:p>
          <a:p>
            <a:pPr algn="ctr" rtl="1">
              <a:lnSpc>
                <a:spcPct val="107000"/>
              </a:lnSpc>
              <a:spcAft>
                <a:spcPts val="800"/>
              </a:spcAft>
            </a:pPr>
            <a:r>
              <a:rPr lang="ar-EG" b="1" u="sng"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( 23 شركة منهم 14 شركة طرح لأول مرة) :</a:t>
            </a:r>
            <a:r>
              <a:rPr lang="en-US" b="1" u="sng"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 </a:t>
            </a:r>
            <a:endParaRPr lang="en-US" u="sng" dirty="0">
              <a:solidFill>
                <a:schemeClr val="accent5">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 rtl="1">
              <a:lnSpc>
                <a:spcPct val="107000"/>
              </a:lnSpc>
              <a:spcAft>
                <a:spcPts val="800"/>
              </a:spcAft>
              <a:buFont typeface="Arial" panose="020B0604020202020204" pitchFamily="34" charset="0"/>
              <a:buChar char="•"/>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 rtl="1">
              <a:lnSpc>
                <a:spcPct val="107000"/>
              </a:lnSpc>
              <a:spcAft>
                <a:spcPts val="800"/>
              </a:spcAft>
              <a:buFont typeface="Arial" panose="020B0604020202020204" pitchFamily="34" charset="0"/>
              <a:buChar char="•"/>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2251865807"/>
              </p:ext>
            </p:extLst>
          </p:nvPr>
        </p:nvGraphicFramePr>
        <p:xfrm>
          <a:off x="857793" y="2874899"/>
          <a:ext cx="10959737" cy="2892707"/>
        </p:xfrm>
        <a:graphic>
          <a:graphicData uri="http://schemas.openxmlformats.org/drawingml/2006/table">
            <a:tbl>
              <a:tblPr firstRow="1" bandRow="1">
                <a:tableStyleId>{F5AB1C69-6EDB-4FF4-983F-18BD219EF322}</a:tableStyleId>
              </a:tblPr>
              <a:tblGrid>
                <a:gridCol w="1123405">
                  <a:extLst>
                    <a:ext uri="{9D8B030D-6E8A-4147-A177-3AD203B41FA5}">
                      <a16:colId xmlns:a16="http://schemas.microsoft.com/office/drawing/2014/main" val="2723057241"/>
                    </a:ext>
                  </a:extLst>
                </a:gridCol>
                <a:gridCol w="979714">
                  <a:extLst>
                    <a:ext uri="{9D8B030D-6E8A-4147-A177-3AD203B41FA5}">
                      <a16:colId xmlns:a16="http://schemas.microsoft.com/office/drawing/2014/main" val="4267721734"/>
                    </a:ext>
                  </a:extLst>
                </a:gridCol>
                <a:gridCol w="888275">
                  <a:extLst>
                    <a:ext uri="{9D8B030D-6E8A-4147-A177-3AD203B41FA5}">
                      <a16:colId xmlns:a16="http://schemas.microsoft.com/office/drawing/2014/main" val="2083788656"/>
                    </a:ext>
                  </a:extLst>
                </a:gridCol>
                <a:gridCol w="1306285">
                  <a:extLst>
                    <a:ext uri="{9D8B030D-6E8A-4147-A177-3AD203B41FA5}">
                      <a16:colId xmlns:a16="http://schemas.microsoft.com/office/drawing/2014/main" val="949326241"/>
                    </a:ext>
                  </a:extLst>
                </a:gridCol>
                <a:gridCol w="1358538">
                  <a:extLst>
                    <a:ext uri="{9D8B030D-6E8A-4147-A177-3AD203B41FA5}">
                      <a16:colId xmlns:a16="http://schemas.microsoft.com/office/drawing/2014/main" val="3921882656"/>
                    </a:ext>
                  </a:extLst>
                </a:gridCol>
                <a:gridCol w="1489165">
                  <a:extLst>
                    <a:ext uri="{9D8B030D-6E8A-4147-A177-3AD203B41FA5}">
                      <a16:colId xmlns:a16="http://schemas.microsoft.com/office/drawing/2014/main" val="3070956227"/>
                    </a:ext>
                  </a:extLst>
                </a:gridCol>
                <a:gridCol w="1436915">
                  <a:extLst>
                    <a:ext uri="{9D8B030D-6E8A-4147-A177-3AD203B41FA5}">
                      <a16:colId xmlns:a16="http://schemas.microsoft.com/office/drawing/2014/main" val="1075322474"/>
                    </a:ext>
                  </a:extLst>
                </a:gridCol>
                <a:gridCol w="1201783">
                  <a:extLst>
                    <a:ext uri="{9D8B030D-6E8A-4147-A177-3AD203B41FA5}">
                      <a16:colId xmlns:a16="http://schemas.microsoft.com/office/drawing/2014/main" val="1185564792"/>
                    </a:ext>
                  </a:extLst>
                </a:gridCol>
                <a:gridCol w="1175657">
                  <a:extLst>
                    <a:ext uri="{9D8B030D-6E8A-4147-A177-3AD203B41FA5}">
                      <a16:colId xmlns:a16="http://schemas.microsoft.com/office/drawing/2014/main" val="4259076732"/>
                    </a:ext>
                  </a:extLst>
                </a:gridCol>
              </a:tblGrid>
              <a:tr h="730449">
                <a:tc>
                  <a:txBody>
                    <a:bodyPr/>
                    <a:lstStyle/>
                    <a:p>
                      <a:pPr marL="0" marR="0" algn="ctr" rtl="1">
                        <a:lnSpc>
                          <a:spcPct val="150000"/>
                        </a:lnSpc>
                        <a:spcBef>
                          <a:spcPts val="0"/>
                        </a:spcBef>
                        <a:spcAft>
                          <a:spcPts val="0"/>
                        </a:spcAft>
                        <a:tabLst>
                          <a:tab pos="895350" algn="r"/>
                        </a:tabLst>
                      </a:pPr>
                      <a:r>
                        <a:rPr lang="ar-EG" sz="1100" dirty="0">
                          <a:effectLst/>
                          <a:latin typeface="GE SS Two Light" panose="020A0503020102020204" pitchFamily="18" charset="-78"/>
                          <a:ea typeface="GE SS Two Light" panose="020A0503020102020204" pitchFamily="18" charset="-78"/>
                          <a:cs typeface="GE SS Two Light" panose="020A0503020102020204" pitchFamily="18" charset="-78"/>
                        </a:rPr>
                        <a:t>الصناعة</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indent="0" algn="ctr" defTabSz="914400" rtl="1" eaLnBrk="1" fontAlgn="auto" latinLnBrk="0" hangingPunct="1">
                        <a:lnSpc>
                          <a:spcPct val="150000"/>
                        </a:lnSpc>
                        <a:spcBef>
                          <a:spcPts val="0"/>
                        </a:spcBef>
                        <a:spcAft>
                          <a:spcPts val="0"/>
                        </a:spcAft>
                        <a:buClrTx/>
                        <a:buSzTx/>
                        <a:buFontTx/>
                        <a:buNone/>
                        <a:tabLst>
                          <a:tab pos="895350" algn="r"/>
                        </a:tabLst>
                        <a:defRPr/>
                      </a:pPr>
                      <a:r>
                        <a:rPr lang="ar-SA" sz="1100" b="1" dirty="0">
                          <a:effectLst/>
                          <a:latin typeface="GE SS Two Light" panose="020A0503020102020204" pitchFamily="18" charset="-78"/>
                          <a:ea typeface="GE SS Two Light" panose="020A0503020102020204" pitchFamily="18" charset="-78"/>
                          <a:cs typeface="GE SS Two Light" panose="020A0503020102020204" pitchFamily="18" charset="-78"/>
                        </a:rPr>
                        <a:t>خدمات المستهلك</a:t>
                      </a:r>
                      <a:endParaRPr lang="en-US" sz="105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algn="ctr" rtl="1">
                        <a:lnSpc>
                          <a:spcPct val="150000"/>
                        </a:lnSpc>
                        <a:spcBef>
                          <a:spcPts val="0"/>
                        </a:spcBef>
                        <a:spcAft>
                          <a:spcPts val="0"/>
                        </a:spcAft>
                        <a:tabLst>
                          <a:tab pos="895350" algn="r"/>
                        </a:tabLst>
                      </a:pPr>
                      <a:r>
                        <a:rPr lang="ar-EG" sz="1100" dirty="0">
                          <a:effectLst/>
                          <a:latin typeface="GE SS Two Light" panose="020A0503020102020204" pitchFamily="18" charset="-78"/>
                          <a:ea typeface="GE SS Two Light" panose="020A0503020102020204" pitchFamily="18" charset="-78"/>
                          <a:cs typeface="GE SS Two Light" panose="020A0503020102020204" pitchFamily="18" charset="-78"/>
                        </a:rPr>
                        <a:t>القطاع العقاري</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algn="ctr" rtl="1">
                        <a:lnSpc>
                          <a:spcPct val="150000"/>
                        </a:lnSpc>
                        <a:spcBef>
                          <a:spcPts val="0"/>
                        </a:spcBef>
                        <a:spcAft>
                          <a:spcPts val="0"/>
                        </a:spcAft>
                        <a:tabLst>
                          <a:tab pos="895350" algn="r"/>
                        </a:tabLst>
                      </a:pPr>
                      <a:r>
                        <a:rPr lang="ar-SA" sz="1200" b="1">
                          <a:effectLst/>
                          <a:latin typeface="GE SS Two Light" panose="020A0503020102020204" pitchFamily="18" charset="-78"/>
                          <a:ea typeface="GE SS Two Light" panose="020A0503020102020204" pitchFamily="18" charset="-78"/>
                          <a:cs typeface="GE SS Two Light" panose="020A0503020102020204" pitchFamily="18" charset="-78"/>
                        </a:rPr>
                        <a:t>البتروكيماويات</a:t>
                      </a:r>
                      <a:endParaRPr lang="en-US" sz="110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algn="ctr" rtl="1">
                        <a:lnSpc>
                          <a:spcPct val="150000"/>
                        </a:lnSpc>
                        <a:spcBef>
                          <a:spcPts val="0"/>
                        </a:spcBef>
                        <a:spcAft>
                          <a:spcPts val="0"/>
                        </a:spcAft>
                        <a:tabLst>
                          <a:tab pos="895350" algn="r"/>
                        </a:tabLst>
                      </a:pPr>
                      <a:r>
                        <a:rPr lang="ar-SA" sz="1200" b="1" dirty="0">
                          <a:effectLst/>
                          <a:latin typeface="GE SS Two Light" panose="020A0503020102020204" pitchFamily="18" charset="-78"/>
                          <a:ea typeface="GE SS Two Light" panose="020A0503020102020204" pitchFamily="18" charset="-78"/>
                          <a:cs typeface="GE SS Two Light" panose="020A0503020102020204" pitchFamily="18" charset="-78"/>
                        </a:rPr>
                        <a:t>الخدمات المالية</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algn="ctr" rtl="1">
                        <a:lnSpc>
                          <a:spcPct val="150000"/>
                        </a:lnSpc>
                        <a:spcBef>
                          <a:spcPts val="0"/>
                        </a:spcBef>
                        <a:spcAft>
                          <a:spcPts val="0"/>
                        </a:spcAft>
                        <a:tabLst>
                          <a:tab pos="895350" algn="r"/>
                        </a:tabLst>
                      </a:pPr>
                      <a:r>
                        <a:rPr lang="ar-SA" sz="1200" b="1" dirty="0">
                          <a:effectLst/>
                          <a:latin typeface="GE SS Two Light" panose="020A0503020102020204" pitchFamily="18" charset="-78"/>
                          <a:ea typeface="GE SS Two Light" panose="020A0503020102020204" pitchFamily="18" charset="-78"/>
                          <a:cs typeface="GE SS Two Light" panose="020A0503020102020204" pitchFamily="18" charset="-78"/>
                        </a:rPr>
                        <a:t>الخدمات اللوجستية</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algn="ctr" rtl="1">
                        <a:lnSpc>
                          <a:spcPct val="150000"/>
                        </a:lnSpc>
                        <a:spcBef>
                          <a:spcPts val="0"/>
                        </a:spcBef>
                        <a:spcAft>
                          <a:spcPts val="0"/>
                        </a:spcAft>
                        <a:tabLst>
                          <a:tab pos="895350" algn="r"/>
                        </a:tabLst>
                      </a:pPr>
                      <a:r>
                        <a:rPr lang="ar-SA" sz="1200" b="1" dirty="0">
                          <a:effectLst/>
                          <a:latin typeface="GE SS Two Light" panose="020A0503020102020204" pitchFamily="18" charset="-78"/>
                          <a:ea typeface="GE SS Two Light" panose="020A0503020102020204" pitchFamily="18" charset="-78"/>
                          <a:cs typeface="GE SS Two Light" panose="020A0503020102020204" pitchFamily="18" charset="-78"/>
                        </a:rPr>
                        <a:t>البتروكيماويات</a:t>
                      </a:r>
                    </a:p>
                  </a:txBody>
                  <a:tcPr marL="68580" marR="68580" marT="0" marB="0" anchor="ctr"/>
                </a:tc>
                <a:tc>
                  <a:txBody>
                    <a:bodyPr/>
                    <a:lstStyle/>
                    <a:p>
                      <a:pPr marL="0" marR="0" algn="ctr" rtl="1">
                        <a:lnSpc>
                          <a:spcPct val="150000"/>
                        </a:lnSpc>
                        <a:spcBef>
                          <a:spcPts val="0"/>
                        </a:spcBef>
                        <a:spcAft>
                          <a:spcPts val="0"/>
                        </a:spcAft>
                        <a:tabLst>
                          <a:tab pos="895350" algn="r"/>
                        </a:tabLst>
                      </a:pPr>
                      <a:r>
                        <a:rPr lang="ar-SA" sz="1200" b="1" dirty="0">
                          <a:effectLst/>
                          <a:latin typeface="GE SS Two Light" panose="020A0503020102020204" pitchFamily="18" charset="-78"/>
                          <a:ea typeface="GE SS Two Light" panose="020A0503020102020204" pitchFamily="18" charset="-78"/>
                          <a:cs typeface="GE SS Two Light" panose="020A0503020102020204" pitchFamily="18" charset="-78"/>
                        </a:rPr>
                        <a:t>خدمات البترول والتكرير</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algn="ctr" rtl="1">
                        <a:lnSpc>
                          <a:spcPct val="150000"/>
                        </a:lnSpc>
                        <a:spcBef>
                          <a:spcPts val="0"/>
                        </a:spcBef>
                        <a:spcAft>
                          <a:spcPts val="0"/>
                        </a:spcAft>
                        <a:tabLst>
                          <a:tab pos="895350" algn="r"/>
                        </a:tabLst>
                      </a:pPr>
                      <a:r>
                        <a:rPr lang="ar-EG" sz="1200" b="1" dirty="0">
                          <a:effectLst/>
                          <a:latin typeface="GE SS Two Light" panose="020A0503020102020204" pitchFamily="18" charset="-78"/>
                          <a:ea typeface="GE SS Two Light" panose="020A0503020102020204" pitchFamily="18" charset="-78"/>
                          <a:cs typeface="GE SS Two Light" panose="020A0503020102020204" pitchFamily="18" charset="-78"/>
                        </a:rPr>
                        <a:t>القطاع</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extLst>
                  <a:ext uri="{0D108BD9-81ED-4DB2-BD59-A6C34878D82A}">
                    <a16:rowId xmlns:a16="http://schemas.microsoft.com/office/drawing/2014/main" val="4287787068"/>
                  </a:ext>
                </a:extLst>
              </a:tr>
              <a:tr h="904099">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مصر للألومنيوم</a:t>
                      </a:r>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الشرقية إيسترن كومباني</a:t>
                      </a:r>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endParaRPr lang="en-US" sz="1400" dirty="0"/>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مصر الجديدة للإسكان والتعمير</a:t>
                      </a:r>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بنك التعمير والإسكان</a:t>
                      </a:r>
                      <a:endParaRPr lang="en-US" sz="1400" dirty="0"/>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الاسكندرية لتداول الحاويات</a:t>
                      </a:r>
                      <a:endParaRPr lang="en-US" sz="1400" dirty="0"/>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سيدي كرير للبتروكمياويات</a:t>
                      </a:r>
                      <a:endParaRPr lang="en-US"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شركة الاسكندرية للزيوت المعدنية</a:t>
                      </a:r>
                      <a:endParaRPr lang="en-US" sz="1400" dirty="0"/>
                    </a:p>
                  </a:txBody>
                  <a:tcPr anchor="ctr"/>
                </a:tc>
                <a:tc rowSpan="2">
                  <a:txBody>
                    <a:bodyPr/>
                    <a:lstStyle/>
                    <a:p>
                      <a:pPr algn="ctr"/>
                      <a:r>
                        <a:rPr lang="ar-SA" sz="1400" b="1" dirty="0">
                          <a:effectLst/>
                          <a:latin typeface="GE SS Two Light" panose="020A0503020102020204" pitchFamily="18" charset="-78"/>
                          <a:ea typeface="GE SS Two Light" panose="020A0503020102020204" pitchFamily="18" charset="-78"/>
                          <a:cs typeface="GE SS Two Light" panose="020A0503020102020204" pitchFamily="18" charset="-78"/>
                        </a:rPr>
                        <a:t>الشركات المقيدة والمتداولة في جداول البورصة المصرية</a:t>
                      </a:r>
                      <a:endParaRPr lang="en-US" sz="14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anchor="ctr"/>
                </a:tc>
                <a:extLst>
                  <a:ext uri="{0D108BD9-81ED-4DB2-BD59-A6C34878D82A}">
                    <a16:rowId xmlns:a16="http://schemas.microsoft.com/office/drawing/2014/main" val="1446027197"/>
                  </a:ext>
                </a:extLst>
              </a:tr>
              <a:tr h="1217378">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endParaRPr lang="en-US" sz="1400" dirty="0"/>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مدينة نصر للإسكان والتعمير</a:t>
                      </a:r>
                      <a:endParaRPr lang="en-US" sz="1400" dirty="0"/>
                    </a:p>
                  </a:txBody>
                  <a:tcPr anchor="ctr"/>
                </a:tc>
                <a:tc>
                  <a:txBody>
                    <a:bodyPr/>
                    <a:lstStyle/>
                    <a:p>
                      <a:pPr algn="ctr"/>
                      <a:r>
                        <a:rPr lang="en-US"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endParaRPr lang="en-US" sz="1400" dirty="0"/>
                    </a:p>
                  </a:txBody>
                  <a:tcPr anchor="ctr"/>
                </a:tc>
                <a:tc>
                  <a:txBody>
                    <a:bodyPr/>
                    <a:lstStyle/>
                    <a:p>
                      <a:pPr algn="ctr"/>
                      <a:r>
                        <a:rPr lang="en-US"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endParaRPr lang="en-US" sz="1400" dirty="0"/>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ابو قير للأسمدة</a:t>
                      </a:r>
                      <a:endParaRPr lang="en-US" sz="1400" dirty="0"/>
                    </a:p>
                  </a:txBody>
                  <a:tcPr anchor="ctr"/>
                </a:tc>
                <a:tc>
                  <a:txBody>
                    <a:bodyPr/>
                    <a:lstStyle/>
                    <a:p>
                      <a:pPr algn="ctr"/>
                      <a:r>
                        <a:rPr lang="en-US" sz="1400" dirty="0"/>
                        <a:t>-</a:t>
                      </a:r>
                    </a:p>
                  </a:txBody>
                  <a:tcPr anchor="ctr"/>
                </a:tc>
                <a:tc vMerge="1">
                  <a:txBody>
                    <a:bodyPr/>
                    <a:lstStyle/>
                    <a:p>
                      <a:pPr algn="ctr"/>
                      <a:endParaRPr lang="en-US" sz="14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anchor="ctr"/>
                </a:tc>
                <a:extLst>
                  <a:ext uri="{0D108BD9-81ED-4DB2-BD59-A6C34878D82A}">
                    <a16:rowId xmlns:a16="http://schemas.microsoft.com/office/drawing/2014/main" val="1155497005"/>
                  </a:ext>
                </a:extLst>
              </a:tr>
            </a:tbl>
          </a:graphicData>
        </a:graphic>
      </p:graphicFrame>
    </p:spTree>
    <p:extLst>
      <p:ext uri="{BB962C8B-B14F-4D97-AF65-F5344CB8AC3E}">
        <p14:creationId xmlns:p14="http://schemas.microsoft.com/office/powerpoint/2010/main" val="1596551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1ED223-A1F1-4EC2-B783-BA24B1D5F14B}" type="slidenum">
              <a:rPr lang="en-US" smtClean="0"/>
              <a:t>13</a:t>
            </a:fld>
            <a:endParaRPr lang="en-US"/>
          </a:p>
        </p:txBody>
      </p:sp>
      <p:sp>
        <p:nvSpPr>
          <p:cNvPr id="2" name="Rectangle 1"/>
          <p:cNvSpPr/>
          <p:nvPr/>
        </p:nvSpPr>
        <p:spPr>
          <a:xfrm>
            <a:off x="966651" y="1421460"/>
            <a:ext cx="10742023" cy="1585562"/>
          </a:xfrm>
          <a:prstGeom prst="rect">
            <a:avLst/>
          </a:prstGeom>
        </p:spPr>
        <p:txBody>
          <a:bodyPr wrap="square">
            <a:spAutoFit/>
          </a:bodyPr>
          <a:lstStyle/>
          <a:p>
            <a:pPr algn="ctr" rtl="1">
              <a:lnSpc>
                <a:spcPct val="107000"/>
              </a:lnSpc>
              <a:spcAft>
                <a:spcPts val="800"/>
              </a:spcAft>
            </a:pPr>
            <a:r>
              <a:rPr lang="ar-EG" b="1" u="sng"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قائمة الشركات التي يتضمنها البرنامج والمعلن في مارس 2018 :</a:t>
            </a:r>
            <a:r>
              <a:rPr lang="en-US" b="1" u="sng"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 </a:t>
            </a:r>
            <a:endParaRPr lang="en-US" u="sng" dirty="0">
              <a:solidFill>
                <a:schemeClr val="accent5">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ctr" rtl="1">
              <a:lnSpc>
                <a:spcPct val="107000"/>
              </a:lnSpc>
              <a:spcAft>
                <a:spcPts val="800"/>
              </a:spcAft>
              <a:buFont typeface="Arial" panose="020B0604020202020204" pitchFamily="34" charset="0"/>
              <a:buChar char="•"/>
            </a:pPr>
            <a:r>
              <a:rPr lang="ar-EG" b="1" u="sng"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( 23 شركة منهم 14 شركة طرح لأول مرة) :</a:t>
            </a:r>
            <a:r>
              <a:rPr lang="en-US" b="1" u="sng"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b="1" u="sng"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(تابع)</a:t>
            </a:r>
            <a:endParaRPr lang="en-US" u="sng" dirty="0">
              <a:solidFill>
                <a:schemeClr val="accent5">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 rtl="1">
              <a:lnSpc>
                <a:spcPct val="107000"/>
              </a:lnSpc>
              <a:spcAft>
                <a:spcPts val="800"/>
              </a:spcAft>
              <a:buFont typeface="Arial" panose="020B0604020202020204" pitchFamily="34" charset="0"/>
              <a:buChar char="•"/>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 rtl="1">
              <a:lnSpc>
                <a:spcPct val="107000"/>
              </a:lnSpc>
              <a:spcAft>
                <a:spcPts val="800"/>
              </a:spcAft>
              <a:buFont typeface="Arial" panose="020B0604020202020204" pitchFamily="34" charset="0"/>
              <a:buChar char="•"/>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1427952511"/>
              </p:ext>
            </p:extLst>
          </p:nvPr>
        </p:nvGraphicFramePr>
        <p:xfrm>
          <a:off x="857793" y="2874901"/>
          <a:ext cx="10959737" cy="3438329"/>
        </p:xfrm>
        <a:graphic>
          <a:graphicData uri="http://schemas.openxmlformats.org/drawingml/2006/table">
            <a:tbl>
              <a:tblPr firstRow="1" bandRow="1">
                <a:tableStyleId>{F5AB1C69-6EDB-4FF4-983F-18BD219EF322}</a:tableStyleId>
              </a:tblPr>
              <a:tblGrid>
                <a:gridCol w="1123405">
                  <a:extLst>
                    <a:ext uri="{9D8B030D-6E8A-4147-A177-3AD203B41FA5}">
                      <a16:colId xmlns:a16="http://schemas.microsoft.com/office/drawing/2014/main" val="2723057241"/>
                    </a:ext>
                  </a:extLst>
                </a:gridCol>
                <a:gridCol w="979714">
                  <a:extLst>
                    <a:ext uri="{9D8B030D-6E8A-4147-A177-3AD203B41FA5}">
                      <a16:colId xmlns:a16="http://schemas.microsoft.com/office/drawing/2014/main" val="4267721734"/>
                    </a:ext>
                  </a:extLst>
                </a:gridCol>
                <a:gridCol w="888275">
                  <a:extLst>
                    <a:ext uri="{9D8B030D-6E8A-4147-A177-3AD203B41FA5}">
                      <a16:colId xmlns:a16="http://schemas.microsoft.com/office/drawing/2014/main" val="2083788656"/>
                    </a:ext>
                  </a:extLst>
                </a:gridCol>
                <a:gridCol w="1306285">
                  <a:extLst>
                    <a:ext uri="{9D8B030D-6E8A-4147-A177-3AD203B41FA5}">
                      <a16:colId xmlns:a16="http://schemas.microsoft.com/office/drawing/2014/main" val="949326241"/>
                    </a:ext>
                  </a:extLst>
                </a:gridCol>
                <a:gridCol w="1358538">
                  <a:extLst>
                    <a:ext uri="{9D8B030D-6E8A-4147-A177-3AD203B41FA5}">
                      <a16:colId xmlns:a16="http://schemas.microsoft.com/office/drawing/2014/main" val="3921882656"/>
                    </a:ext>
                  </a:extLst>
                </a:gridCol>
                <a:gridCol w="1489165">
                  <a:extLst>
                    <a:ext uri="{9D8B030D-6E8A-4147-A177-3AD203B41FA5}">
                      <a16:colId xmlns:a16="http://schemas.microsoft.com/office/drawing/2014/main" val="3070956227"/>
                    </a:ext>
                  </a:extLst>
                </a:gridCol>
                <a:gridCol w="1436915">
                  <a:extLst>
                    <a:ext uri="{9D8B030D-6E8A-4147-A177-3AD203B41FA5}">
                      <a16:colId xmlns:a16="http://schemas.microsoft.com/office/drawing/2014/main" val="1075322474"/>
                    </a:ext>
                  </a:extLst>
                </a:gridCol>
                <a:gridCol w="1201783">
                  <a:extLst>
                    <a:ext uri="{9D8B030D-6E8A-4147-A177-3AD203B41FA5}">
                      <a16:colId xmlns:a16="http://schemas.microsoft.com/office/drawing/2014/main" val="1185564792"/>
                    </a:ext>
                  </a:extLst>
                </a:gridCol>
                <a:gridCol w="1175657">
                  <a:extLst>
                    <a:ext uri="{9D8B030D-6E8A-4147-A177-3AD203B41FA5}">
                      <a16:colId xmlns:a16="http://schemas.microsoft.com/office/drawing/2014/main" val="4259076732"/>
                    </a:ext>
                  </a:extLst>
                </a:gridCol>
              </a:tblGrid>
              <a:tr h="495804">
                <a:tc>
                  <a:txBody>
                    <a:bodyPr/>
                    <a:lstStyle/>
                    <a:p>
                      <a:pPr marL="0" marR="0" algn="ctr" rtl="1">
                        <a:lnSpc>
                          <a:spcPct val="150000"/>
                        </a:lnSpc>
                        <a:spcBef>
                          <a:spcPts val="0"/>
                        </a:spcBef>
                        <a:spcAft>
                          <a:spcPts val="0"/>
                        </a:spcAft>
                        <a:tabLst>
                          <a:tab pos="895350" algn="r"/>
                        </a:tabLst>
                      </a:pPr>
                      <a:r>
                        <a:rPr lang="ar-EG" sz="1100" dirty="0">
                          <a:effectLst/>
                          <a:latin typeface="GE SS Two Light" panose="020A0503020102020204" pitchFamily="18" charset="-78"/>
                          <a:ea typeface="GE SS Two Light" panose="020A0503020102020204" pitchFamily="18" charset="-78"/>
                          <a:cs typeface="GE SS Two Light" panose="020A0503020102020204" pitchFamily="18" charset="-78"/>
                        </a:rPr>
                        <a:t>الصناعة</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indent="0" algn="ctr" defTabSz="914400" rtl="1" eaLnBrk="1" fontAlgn="auto" latinLnBrk="0" hangingPunct="1">
                        <a:lnSpc>
                          <a:spcPct val="150000"/>
                        </a:lnSpc>
                        <a:spcBef>
                          <a:spcPts val="0"/>
                        </a:spcBef>
                        <a:spcAft>
                          <a:spcPts val="0"/>
                        </a:spcAft>
                        <a:buClrTx/>
                        <a:buSzTx/>
                        <a:buFontTx/>
                        <a:buNone/>
                        <a:tabLst>
                          <a:tab pos="895350" algn="r"/>
                        </a:tabLst>
                        <a:defRPr/>
                      </a:pPr>
                      <a:r>
                        <a:rPr lang="ar-SA" sz="1100" b="1" dirty="0">
                          <a:effectLst/>
                          <a:latin typeface="GE SS Two Light" panose="020A0503020102020204" pitchFamily="18" charset="-78"/>
                          <a:ea typeface="GE SS Two Light" panose="020A0503020102020204" pitchFamily="18" charset="-78"/>
                          <a:cs typeface="GE SS Two Light" panose="020A0503020102020204" pitchFamily="18" charset="-78"/>
                        </a:rPr>
                        <a:t>خدمات المستهلك</a:t>
                      </a:r>
                      <a:endParaRPr lang="en-US" sz="105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algn="ctr" rtl="1">
                        <a:lnSpc>
                          <a:spcPct val="150000"/>
                        </a:lnSpc>
                        <a:spcBef>
                          <a:spcPts val="0"/>
                        </a:spcBef>
                        <a:spcAft>
                          <a:spcPts val="0"/>
                        </a:spcAft>
                        <a:tabLst>
                          <a:tab pos="895350" algn="r"/>
                        </a:tabLst>
                      </a:pPr>
                      <a:r>
                        <a:rPr lang="ar-EG" sz="1100" dirty="0">
                          <a:effectLst/>
                          <a:latin typeface="GE SS Two Light" panose="020A0503020102020204" pitchFamily="18" charset="-78"/>
                          <a:ea typeface="GE SS Two Light" panose="020A0503020102020204" pitchFamily="18" charset="-78"/>
                          <a:cs typeface="GE SS Two Light" panose="020A0503020102020204" pitchFamily="18" charset="-78"/>
                        </a:rPr>
                        <a:t>القطاع العقاري</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algn="ctr" rtl="1">
                        <a:lnSpc>
                          <a:spcPct val="150000"/>
                        </a:lnSpc>
                        <a:spcBef>
                          <a:spcPts val="0"/>
                        </a:spcBef>
                        <a:spcAft>
                          <a:spcPts val="0"/>
                        </a:spcAft>
                        <a:tabLst>
                          <a:tab pos="895350" algn="r"/>
                        </a:tabLst>
                      </a:pPr>
                      <a:r>
                        <a:rPr lang="ar-SA" sz="1200" b="1">
                          <a:effectLst/>
                          <a:latin typeface="GE SS Two Light" panose="020A0503020102020204" pitchFamily="18" charset="-78"/>
                          <a:ea typeface="GE SS Two Light" panose="020A0503020102020204" pitchFamily="18" charset="-78"/>
                          <a:cs typeface="GE SS Two Light" panose="020A0503020102020204" pitchFamily="18" charset="-78"/>
                        </a:rPr>
                        <a:t>البتروكيماويات</a:t>
                      </a:r>
                      <a:endParaRPr lang="en-US" sz="110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algn="ctr" rtl="1">
                        <a:lnSpc>
                          <a:spcPct val="150000"/>
                        </a:lnSpc>
                        <a:spcBef>
                          <a:spcPts val="0"/>
                        </a:spcBef>
                        <a:spcAft>
                          <a:spcPts val="0"/>
                        </a:spcAft>
                        <a:tabLst>
                          <a:tab pos="895350" algn="r"/>
                        </a:tabLst>
                      </a:pPr>
                      <a:r>
                        <a:rPr lang="ar-SA" sz="1200" b="1" dirty="0">
                          <a:effectLst/>
                          <a:latin typeface="GE SS Two Light" panose="020A0503020102020204" pitchFamily="18" charset="-78"/>
                          <a:ea typeface="GE SS Two Light" panose="020A0503020102020204" pitchFamily="18" charset="-78"/>
                          <a:cs typeface="GE SS Two Light" panose="020A0503020102020204" pitchFamily="18" charset="-78"/>
                        </a:rPr>
                        <a:t>الخدمات المالية</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algn="ctr" rtl="1">
                        <a:lnSpc>
                          <a:spcPct val="150000"/>
                        </a:lnSpc>
                        <a:spcBef>
                          <a:spcPts val="0"/>
                        </a:spcBef>
                        <a:spcAft>
                          <a:spcPts val="0"/>
                        </a:spcAft>
                        <a:tabLst>
                          <a:tab pos="895350" algn="r"/>
                        </a:tabLst>
                      </a:pPr>
                      <a:r>
                        <a:rPr lang="ar-SA" sz="1200" b="1" dirty="0">
                          <a:effectLst/>
                          <a:latin typeface="GE SS Two Light" panose="020A0503020102020204" pitchFamily="18" charset="-78"/>
                          <a:ea typeface="GE SS Two Light" panose="020A0503020102020204" pitchFamily="18" charset="-78"/>
                          <a:cs typeface="GE SS Two Light" panose="020A0503020102020204" pitchFamily="18" charset="-78"/>
                        </a:rPr>
                        <a:t>الخدمات اللوجستية</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algn="ctr" rtl="1">
                        <a:lnSpc>
                          <a:spcPct val="150000"/>
                        </a:lnSpc>
                        <a:spcBef>
                          <a:spcPts val="0"/>
                        </a:spcBef>
                        <a:spcAft>
                          <a:spcPts val="0"/>
                        </a:spcAft>
                        <a:tabLst>
                          <a:tab pos="895350" algn="r"/>
                        </a:tabLst>
                      </a:pPr>
                      <a:r>
                        <a:rPr lang="ar-SA" sz="1200" b="1" dirty="0">
                          <a:effectLst/>
                          <a:latin typeface="GE SS Two Light" panose="020A0503020102020204" pitchFamily="18" charset="-78"/>
                          <a:ea typeface="GE SS Two Light" panose="020A0503020102020204" pitchFamily="18" charset="-78"/>
                          <a:cs typeface="GE SS Two Light" panose="020A0503020102020204" pitchFamily="18" charset="-78"/>
                        </a:rPr>
                        <a:t>البتروكيماويات</a:t>
                      </a:r>
                    </a:p>
                  </a:txBody>
                  <a:tcPr marL="68580" marR="68580" marT="0" marB="0" anchor="ctr"/>
                </a:tc>
                <a:tc>
                  <a:txBody>
                    <a:bodyPr/>
                    <a:lstStyle/>
                    <a:p>
                      <a:pPr marL="0" marR="0" algn="ctr" rtl="1">
                        <a:lnSpc>
                          <a:spcPct val="150000"/>
                        </a:lnSpc>
                        <a:spcBef>
                          <a:spcPts val="0"/>
                        </a:spcBef>
                        <a:spcAft>
                          <a:spcPts val="0"/>
                        </a:spcAft>
                        <a:tabLst>
                          <a:tab pos="895350" algn="r"/>
                        </a:tabLst>
                      </a:pPr>
                      <a:r>
                        <a:rPr lang="ar-SA" sz="1200" b="1" dirty="0">
                          <a:effectLst/>
                          <a:latin typeface="GE SS Two Light" panose="020A0503020102020204" pitchFamily="18" charset="-78"/>
                          <a:ea typeface="GE SS Two Light" panose="020A0503020102020204" pitchFamily="18" charset="-78"/>
                          <a:cs typeface="GE SS Two Light" panose="020A0503020102020204" pitchFamily="18" charset="-78"/>
                        </a:rPr>
                        <a:t>خدمات البترول والتكرير</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algn="ctr" rtl="1">
                        <a:lnSpc>
                          <a:spcPct val="150000"/>
                        </a:lnSpc>
                        <a:spcBef>
                          <a:spcPts val="0"/>
                        </a:spcBef>
                        <a:spcAft>
                          <a:spcPts val="0"/>
                        </a:spcAft>
                        <a:tabLst>
                          <a:tab pos="895350" algn="r"/>
                        </a:tabLst>
                      </a:pPr>
                      <a:r>
                        <a:rPr lang="ar-EG" sz="1200" b="1" dirty="0">
                          <a:effectLst/>
                          <a:latin typeface="GE SS Two Light" panose="020A0503020102020204" pitchFamily="18" charset="-78"/>
                          <a:ea typeface="GE SS Two Light" panose="020A0503020102020204" pitchFamily="18" charset="-78"/>
                          <a:cs typeface="GE SS Two Light" panose="020A0503020102020204" pitchFamily="18" charset="-78"/>
                        </a:rPr>
                        <a:t>القطاع</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extLst>
                  <a:ext uri="{0D108BD9-81ED-4DB2-BD59-A6C34878D82A}">
                    <a16:rowId xmlns:a16="http://schemas.microsoft.com/office/drawing/2014/main" val="4287787068"/>
                  </a:ext>
                </a:extLst>
              </a:tr>
              <a:tr h="1197445">
                <a:tc>
                  <a:txBody>
                    <a:bodyPr/>
                    <a:lstStyle/>
                    <a:p>
                      <a:pPr algn="ctr"/>
                      <a:endPar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anchor="ctr"/>
                </a:tc>
                <a:tc>
                  <a:txBody>
                    <a:bodyPr/>
                    <a:lstStyle/>
                    <a:p>
                      <a:pPr algn="ctr"/>
                      <a:endPar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anchor="ctr"/>
                </a:tc>
                <a:tc>
                  <a:txBody>
                    <a:bodyPr/>
                    <a:lstStyle/>
                    <a:p>
                      <a:pPr algn="ctr"/>
                      <a:endParaRPr lang="en-US" sz="1400" dirty="0"/>
                    </a:p>
                  </a:txBody>
                  <a:tcPr anchor="ctr"/>
                </a:tc>
                <a:tc>
                  <a:txBody>
                    <a:bodyPr/>
                    <a:lstStyle/>
                    <a:p>
                      <a:pPr algn="ctr"/>
                      <a:endPar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بنك الإسكندرية.</a:t>
                      </a:r>
                    </a:p>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بنك القاهرة</a:t>
                      </a:r>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بورسعيد لتداول الحاويات</a:t>
                      </a:r>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المصرية للإنتاج الإيثيلين ومشتقاته "إيثيدكو"</a:t>
                      </a:r>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الهندسية للصناعات البترولية والكيماوية "انبي"</a:t>
                      </a:r>
                    </a:p>
                  </a:txBody>
                  <a:tcPr anchor="ctr"/>
                </a:tc>
                <a:tc rowSpan="2">
                  <a:txBody>
                    <a:bodyPr/>
                    <a:lstStyle/>
                    <a:p>
                      <a:pPr algn="ctr"/>
                      <a:r>
                        <a:rPr lang="ar-SA" sz="1400" b="1" dirty="0">
                          <a:effectLst/>
                          <a:latin typeface="GE SS Two Light" panose="020A0503020102020204" pitchFamily="18" charset="-78"/>
                          <a:ea typeface="GE SS Two Light" panose="020A0503020102020204" pitchFamily="18" charset="-78"/>
                          <a:cs typeface="GE SS Two Light" panose="020A0503020102020204" pitchFamily="18" charset="-78"/>
                        </a:rPr>
                        <a:t>الشركات غير المتداولة في جداول البورصة المصرية</a:t>
                      </a:r>
                      <a:endParaRPr lang="en-US" sz="14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anchor="ctr"/>
                </a:tc>
                <a:extLst>
                  <a:ext uri="{0D108BD9-81ED-4DB2-BD59-A6C34878D82A}">
                    <a16:rowId xmlns:a16="http://schemas.microsoft.com/office/drawing/2014/main" val="1446027197"/>
                  </a:ext>
                </a:extLst>
              </a:tr>
              <a:tr h="1692244">
                <a:tc>
                  <a:txBody>
                    <a:bodyPr/>
                    <a:lstStyle/>
                    <a:p>
                      <a:pPr algn="ctr"/>
                      <a:endPar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anchor="ctr"/>
                </a:tc>
                <a:tc>
                  <a:txBody>
                    <a:bodyPr/>
                    <a:lstStyle/>
                    <a:p>
                      <a:pPr algn="ctr"/>
                      <a:endPar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(إي فاينانس) تكنولوجيا تشغيل المنشآت المالية</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دمياط لتداول الحاويات</a:t>
                      </a:r>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الوادي للصناعات الفوسفاتية والأسمدة</a:t>
                      </a:r>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الحفر المصرية</a:t>
                      </a:r>
                    </a:p>
                  </a:txBody>
                  <a:tcPr anchor="ctr"/>
                </a:tc>
                <a:tc vMerge="1">
                  <a:txBody>
                    <a:bodyPr/>
                    <a:lstStyle/>
                    <a:p>
                      <a:pPr algn="ctr"/>
                      <a:endParaRPr lang="en-US" sz="14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anchor="ctr"/>
                </a:tc>
                <a:extLst>
                  <a:ext uri="{0D108BD9-81ED-4DB2-BD59-A6C34878D82A}">
                    <a16:rowId xmlns:a16="http://schemas.microsoft.com/office/drawing/2014/main" val="1155497005"/>
                  </a:ext>
                </a:extLst>
              </a:tr>
            </a:tbl>
          </a:graphicData>
        </a:graphic>
      </p:graphicFrame>
    </p:spTree>
    <p:extLst>
      <p:ext uri="{BB962C8B-B14F-4D97-AF65-F5344CB8AC3E}">
        <p14:creationId xmlns:p14="http://schemas.microsoft.com/office/powerpoint/2010/main" val="285195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1ED223-A1F1-4EC2-B783-BA24B1D5F14B}" type="slidenum">
              <a:rPr lang="en-US" smtClean="0"/>
              <a:t>14</a:t>
            </a:fld>
            <a:endParaRPr lang="en-US"/>
          </a:p>
        </p:txBody>
      </p:sp>
      <p:sp>
        <p:nvSpPr>
          <p:cNvPr id="2" name="Rectangle 1"/>
          <p:cNvSpPr/>
          <p:nvPr/>
        </p:nvSpPr>
        <p:spPr>
          <a:xfrm>
            <a:off x="966651" y="1421460"/>
            <a:ext cx="10742023" cy="1585562"/>
          </a:xfrm>
          <a:prstGeom prst="rect">
            <a:avLst/>
          </a:prstGeom>
        </p:spPr>
        <p:txBody>
          <a:bodyPr wrap="square">
            <a:spAutoFit/>
          </a:bodyPr>
          <a:lstStyle/>
          <a:p>
            <a:pPr algn="ctr" rtl="1">
              <a:lnSpc>
                <a:spcPct val="107000"/>
              </a:lnSpc>
              <a:spcAft>
                <a:spcPts val="800"/>
              </a:spcAft>
            </a:pPr>
            <a:r>
              <a:rPr lang="ar-EG" b="1" u="sng"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قائمة الشركات التي يتضمنها البرنامج والمعلن في مارس 2018 :</a:t>
            </a:r>
            <a:r>
              <a:rPr lang="en-US" b="1" u="sng"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 </a:t>
            </a:r>
            <a:endParaRPr lang="en-US" u="sng" dirty="0">
              <a:solidFill>
                <a:schemeClr val="accent5">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ctr" rtl="1">
              <a:lnSpc>
                <a:spcPct val="107000"/>
              </a:lnSpc>
              <a:spcAft>
                <a:spcPts val="800"/>
              </a:spcAft>
              <a:buFont typeface="Arial" panose="020B0604020202020204" pitchFamily="34" charset="0"/>
              <a:buChar char="•"/>
            </a:pPr>
            <a:r>
              <a:rPr lang="ar-EG" b="1" u="sng"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( 23 شركة منهم 14 شركة طرح لأول مرة) :</a:t>
            </a:r>
            <a:r>
              <a:rPr lang="en-US" b="1" u="sng"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b="1" u="sng"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(تابع)</a:t>
            </a:r>
            <a:endParaRPr lang="en-US" u="sng" dirty="0">
              <a:solidFill>
                <a:schemeClr val="accent5">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 rtl="1">
              <a:lnSpc>
                <a:spcPct val="107000"/>
              </a:lnSpc>
              <a:spcAft>
                <a:spcPts val="800"/>
              </a:spcAft>
              <a:buFont typeface="Arial" panose="020B0604020202020204" pitchFamily="34" charset="0"/>
              <a:buChar char="•"/>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 rtl="1">
              <a:lnSpc>
                <a:spcPct val="107000"/>
              </a:lnSpc>
              <a:spcAft>
                <a:spcPts val="800"/>
              </a:spcAft>
              <a:buFont typeface="Arial" panose="020B0604020202020204" pitchFamily="34" charset="0"/>
              <a:buChar char="•"/>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1000565731"/>
              </p:ext>
            </p:extLst>
          </p:nvPr>
        </p:nvGraphicFramePr>
        <p:xfrm>
          <a:off x="857793" y="2874899"/>
          <a:ext cx="10959737" cy="3345553"/>
        </p:xfrm>
        <a:graphic>
          <a:graphicData uri="http://schemas.openxmlformats.org/drawingml/2006/table">
            <a:tbl>
              <a:tblPr firstRow="1" bandRow="1">
                <a:tableStyleId>{F5AB1C69-6EDB-4FF4-983F-18BD219EF322}</a:tableStyleId>
              </a:tblPr>
              <a:tblGrid>
                <a:gridCol w="1123405">
                  <a:extLst>
                    <a:ext uri="{9D8B030D-6E8A-4147-A177-3AD203B41FA5}">
                      <a16:colId xmlns:a16="http://schemas.microsoft.com/office/drawing/2014/main" val="2723057241"/>
                    </a:ext>
                  </a:extLst>
                </a:gridCol>
                <a:gridCol w="979714">
                  <a:extLst>
                    <a:ext uri="{9D8B030D-6E8A-4147-A177-3AD203B41FA5}">
                      <a16:colId xmlns:a16="http://schemas.microsoft.com/office/drawing/2014/main" val="4267721734"/>
                    </a:ext>
                  </a:extLst>
                </a:gridCol>
                <a:gridCol w="888275">
                  <a:extLst>
                    <a:ext uri="{9D8B030D-6E8A-4147-A177-3AD203B41FA5}">
                      <a16:colId xmlns:a16="http://schemas.microsoft.com/office/drawing/2014/main" val="2083788656"/>
                    </a:ext>
                  </a:extLst>
                </a:gridCol>
                <a:gridCol w="1306285">
                  <a:extLst>
                    <a:ext uri="{9D8B030D-6E8A-4147-A177-3AD203B41FA5}">
                      <a16:colId xmlns:a16="http://schemas.microsoft.com/office/drawing/2014/main" val="949326241"/>
                    </a:ext>
                  </a:extLst>
                </a:gridCol>
                <a:gridCol w="1358538">
                  <a:extLst>
                    <a:ext uri="{9D8B030D-6E8A-4147-A177-3AD203B41FA5}">
                      <a16:colId xmlns:a16="http://schemas.microsoft.com/office/drawing/2014/main" val="3921882656"/>
                    </a:ext>
                  </a:extLst>
                </a:gridCol>
                <a:gridCol w="1489165">
                  <a:extLst>
                    <a:ext uri="{9D8B030D-6E8A-4147-A177-3AD203B41FA5}">
                      <a16:colId xmlns:a16="http://schemas.microsoft.com/office/drawing/2014/main" val="3070956227"/>
                    </a:ext>
                  </a:extLst>
                </a:gridCol>
                <a:gridCol w="1436915">
                  <a:extLst>
                    <a:ext uri="{9D8B030D-6E8A-4147-A177-3AD203B41FA5}">
                      <a16:colId xmlns:a16="http://schemas.microsoft.com/office/drawing/2014/main" val="1075322474"/>
                    </a:ext>
                  </a:extLst>
                </a:gridCol>
                <a:gridCol w="1201783">
                  <a:extLst>
                    <a:ext uri="{9D8B030D-6E8A-4147-A177-3AD203B41FA5}">
                      <a16:colId xmlns:a16="http://schemas.microsoft.com/office/drawing/2014/main" val="1185564792"/>
                    </a:ext>
                  </a:extLst>
                </a:gridCol>
                <a:gridCol w="1175657">
                  <a:extLst>
                    <a:ext uri="{9D8B030D-6E8A-4147-A177-3AD203B41FA5}">
                      <a16:colId xmlns:a16="http://schemas.microsoft.com/office/drawing/2014/main" val="4259076732"/>
                    </a:ext>
                  </a:extLst>
                </a:gridCol>
              </a:tblGrid>
              <a:tr h="730449">
                <a:tc>
                  <a:txBody>
                    <a:bodyPr/>
                    <a:lstStyle/>
                    <a:p>
                      <a:pPr marL="0" marR="0" algn="ctr" rtl="1">
                        <a:lnSpc>
                          <a:spcPct val="150000"/>
                        </a:lnSpc>
                        <a:spcBef>
                          <a:spcPts val="0"/>
                        </a:spcBef>
                        <a:spcAft>
                          <a:spcPts val="0"/>
                        </a:spcAft>
                        <a:tabLst>
                          <a:tab pos="895350" algn="r"/>
                        </a:tabLst>
                      </a:pPr>
                      <a:r>
                        <a:rPr lang="ar-EG" sz="1100" dirty="0">
                          <a:effectLst/>
                          <a:latin typeface="GE SS Two Light" panose="020A0503020102020204" pitchFamily="18" charset="-78"/>
                          <a:ea typeface="GE SS Two Light" panose="020A0503020102020204" pitchFamily="18" charset="-78"/>
                          <a:cs typeface="GE SS Two Light" panose="020A0503020102020204" pitchFamily="18" charset="-78"/>
                        </a:rPr>
                        <a:t>الصناعة</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indent="0" algn="ctr" defTabSz="914400" rtl="1" eaLnBrk="1" fontAlgn="auto" latinLnBrk="0" hangingPunct="1">
                        <a:lnSpc>
                          <a:spcPct val="150000"/>
                        </a:lnSpc>
                        <a:spcBef>
                          <a:spcPts val="0"/>
                        </a:spcBef>
                        <a:spcAft>
                          <a:spcPts val="0"/>
                        </a:spcAft>
                        <a:buClrTx/>
                        <a:buSzTx/>
                        <a:buFontTx/>
                        <a:buNone/>
                        <a:tabLst>
                          <a:tab pos="895350" algn="r"/>
                        </a:tabLst>
                        <a:defRPr/>
                      </a:pPr>
                      <a:r>
                        <a:rPr lang="ar-SA" sz="1100" b="1" dirty="0">
                          <a:effectLst/>
                          <a:latin typeface="GE SS Two Light" panose="020A0503020102020204" pitchFamily="18" charset="-78"/>
                          <a:ea typeface="GE SS Two Light" panose="020A0503020102020204" pitchFamily="18" charset="-78"/>
                          <a:cs typeface="GE SS Two Light" panose="020A0503020102020204" pitchFamily="18" charset="-78"/>
                        </a:rPr>
                        <a:t>خدمات المستهلك</a:t>
                      </a:r>
                      <a:endParaRPr lang="en-US" sz="105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algn="ctr" rtl="1">
                        <a:lnSpc>
                          <a:spcPct val="150000"/>
                        </a:lnSpc>
                        <a:spcBef>
                          <a:spcPts val="0"/>
                        </a:spcBef>
                        <a:spcAft>
                          <a:spcPts val="0"/>
                        </a:spcAft>
                        <a:tabLst>
                          <a:tab pos="895350" algn="r"/>
                        </a:tabLst>
                      </a:pPr>
                      <a:r>
                        <a:rPr lang="ar-EG" sz="1100" dirty="0">
                          <a:effectLst/>
                          <a:latin typeface="GE SS Two Light" panose="020A0503020102020204" pitchFamily="18" charset="-78"/>
                          <a:ea typeface="GE SS Two Light" panose="020A0503020102020204" pitchFamily="18" charset="-78"/>
                          <a:cs typeface="GE SS Two Light" panose="020A0503020102020204" pitchFamily="18" charset="-78"/>
                        </a:rPr>
                        <a:t>القطاع العقاري</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algn="ctr" rtl="1">
                        <a:lnSpc>
                          <a:spcPct val="150000"/>
                        </a:lnSpc>
                        <a:spcBef>
                          <a:spcPts val="0"/>
                        </a:spcBef>
                        <a:spcAft>
                          <a:spcPts val="0"/>
                        </a:spcAft>
                        <a:tabLst>
                          <a:tab pos="895350" algn="r"/>
                        </a:tabLst>
                      </a:pPr>
                      <a:r>
                        <a:rPr lang="ar-SA" sz="1200" b="1">
                          <a:effectLst/>
                          <a:latin typeface="GE SS Two Light" panose="020A0503020102020204" pitchFamily="18" charset="-78"/>
                          <a:ea typeface="GE SS Two Light" panose="020A0503020102020204" pitchFamily="18" charset="-78"/>
                          <a:cs typeface="GE SS Two Light" panose="020A0503020102020204" pitchFamily="18" charset="-78"/>
                        </a:rPr>
                        <a:t>البتروكيماويات</a:t>
                      </a:r>
                      <a:endParaRPr lang="en-US" sz="110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algn="ctr" rtl="1">
                        <a:lnSpc>
                          <a:spcPct val="150000"/>
                        </a:lnSpc>
                        <a:spcBef>
                          <a:spcPts val="0"/>
                        </a:spcBef>
                        <a:spcAft>
                          <a:spcPts val="0"/>
                        </a:spcAft>
                        <a:tabLst>
                          <a:tab pos="895350" algn="r"/>
                        </a:tabLst>
                      </a:pPr>
                      <a:r>
                        <a:rPr lang="ar-SA" sz="1200" b="1" dirty="0">
                          <a:effectLst/>
                          <a:latin typeface="GE SS Two Light" panose="020A0503020102020204" pitchFamily="18" charset="-78"/>
                          <a:ea typeface="GE SS Two Light" panose="020A0503020102020204" pitchFamily="18" charset="-78"/>
                          <a:cs typeface="GE SS Two Light" panose="020A0503020102020204" pitchFamily="18" charset="-78"/>
                        </a:rPr>
                        <a:t>الخدمات المالية</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algn="ctr" rtl="1">
                        <a:lnSpc>
                          <a:spcPct val="150000"/>
                        </a:lnSpc>
                        <a:spcBef>
                          <a:spcPts val="0"/>
                        </a:spcBef>
                        <a:spcAft>
                          <a:spcPts val="0"/>
                        </a:spcAft>
                        <a:tabLst>
                          <a:tab pos="895350" algn="r"/>
                        </a:tabLst>
                      </a:pPr>
                      <a:r>
                        <a:rPr lang="ar-SA" sz="1200" b="1" dirty="0">
                          <a:effectLst/>
                          <a:latin typeface="GE SS Two Light" panose="020A0503020102020204" pitchFamily="18" charset="-78"/>
                          <a:ea typeface="GE SS Two Light" panose="020A0503020102020204" pitchFamily="18" charset="-78"/>
                          <a:cs typeface="GE SS Two Light" panose="020A0503020102020204" pitchFamily="18" charset="-78"/>
                        </a:rPr>
                        <a:t>الخدمات اللوجستية</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algn="ctr" rtl="1">
                        <a:lnSpc>
                          <a:spcPct val="150000"/>
                        </a:lnSpc>
                        <a:spcBef>
                          <a:spcPts val="0"/>
                        </a:spcBef>
                        <a:spcAft>
                          <a:spcPts val="0"/>
                        </a:spcAft>
                        <a:tabLst>
                          <a:tab pos="895350" algn="r"/>
                        </a:tabLst>
                      </a:pPr>
                      <a:r>
                        <a:rPr lang="ar-SA" sz="1200" b="1" dirty="0">
                          <a:effectLst/>
                          <a:latin typeface="GE SS Two Light" panose="020A0503020102020204" pitchFamily="18" charset="-78"/>
                          <a:ea typeface="GE SS Two Light" panose="020A0503020102020204" pitchFamily="18" charset="-78"/>
                          <a:cs typeface="GE SS Two Light" panose="020A0503020102020204" pitchFamily="18" charset="-78"/>
                        </a:rPr>
                        <a:t>البتروكيماويات</a:t>
                      </a:r>
                    </a:p>
                  </a:txBody>
                  <a:tcPr marL="68580" marR="68580" marT="0" marB="0" anchor="ctr"/>
                </a:tc>
                <a:tc>
                  <a:txBody>
                    <a:bodyPr/>
                    <a:lstStyle/>
                    <a:p>
                      <a:pPr marL="0" marR="0" algn="ctr" rtl="1">
                        <a:lnSpc>
                          <a:spcPct val="150000"/>
                        </a:lnSpc>
                        <a:spcBef>
                          <a:spcPts val="0"/>
                        </a:spcBef>
                        <a:spcAft>
                          <a:spcPts val="0"/>
                        </a:spcAft>
                        <a:tabLst>
                          <a:tab pos="895350" algn="r"/>
                        </a:tabLst>
                      </a:pPr>
                      <a:r>
                        <a:rPr lang="ar-SA" sz="1200" b="1" dirty="0">
                          <a:effectLst/>
                          <a:latin typeface="GE SS Two Light" panose="020A0503020102020204" pitchFamily="18" charset="-78"/>
                          <a:ea typeface="GE SS Two Light" panose="020A0503020102020204" pitchFamily="18" charset="-78"/>
                          <a:cs typeface="GE SS Two Light" panose="020A0503020102020204" pitchFamily="18" charset="-78"/>
                        </a:rPr>
                        <a:t>خدمات البترول والتكرير</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tc>
                  <a:txBody>
                    <a:bodyPr/>
                    <a:lstStyle/>
                    <a:p>
                      <a:pPr marL="0" marR="0" algn="ctr" rtl="1">
                        <a:lnSpc>
                          <a:spcPct val="150000"/>
                        </a:lnSpc>
                        <a:spcBef>
                          <a:spcPts val="0"/>
                        </a:spcBef>
                        <a:spcAft>
                          <a:spcPts val="0"/>
                        </a:spcAft>
                        <a:tabLst>
                          <a:tab pos="895350" algn="r"/>
                        </a:tabLst>
                      </a:pPr>
                      <a:r>
                        <a:rPr lang="ar-EG" sz="1200" b="1" dirty="0">
                          <a:effectLst/>
                          <a:latin typeface="GE SS Two Light" panose="020A0503020102020204" pitchFamily="18" charset="-78"/>
                          <a:ea typeface="GE SS Two Light" panose="020A0503020102020204" pitchFamily="18" charset="-78"/>
                          <a:cs typeface="GE SS Two Light" panose="020A0503020102020204" pitchFamily="18" charset="-78"/>
                        </a:rPr>
                        <a:t>القطاع</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8580" marR="68580" marT="0" marB="0" anchor="ctr"/>
                </a:tc>
                <a:extLst>
                  <a:ext uri="{0D108BD9-81ED-4DB2-BD59-A6C34878D82A}">
                    <a16:rowId xmlns:a16="http://schemas.microsoft.com/office/drawing/2014/main" val="4287787068"/>
                  </a:ext>
                </a:extLst>
              </a:tr>
              <a:tr h="1397726">
                <a:tc>
                  <a:txBody>
                    <a:bodyPr/>
                    <a:lstStyle/>
                    <a:p>
                      <a:pPr algn="ctr"/>
                      <a:endPar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anchor="ctr"/>
                </a:tc>
                <a:tc>
                  <a:txBody>
                    <a:bodyPr/>
                    <a:lstStyle/>
                    <a:p>
                      <a:pPr algn="ctr"/>
                      <a:endPar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anchor="ctr"/>
                </a:tc>
                <a:tc>
                  <a:txBody>
                    <a:bodyPr/>
                    <a:lstStyle/>
                    <a:p>
                      <a:pPr algn="ctr"/>
                      <a:endParaRPr lang="en-US" sz="1400" dirty="0"/>
                    </a:p>
                  </a:txBody>
                  <a:tcPr anchor="ctr"/>
                </a:tc>
                <a:tc>
                  <a:txBody>
                    <a:bodyPr/>
                    <a:lstStyle/>
                    <a:p>
                      <a:pPr algn="ctr"/>
                      <a:endPar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شركة مصر للتأمين</a:t>
                      </a:r>
                      <a:endParaRPr lang="en-US" sz="1400" dirty="0"/>
                    </a:p>
                  </a:txBody>
                  <a:tcPr anchor="ctr"/>
                </a:tc>
                <a:tc>
                  <a:txBody>
                    <a:bodyPr/>
                    <a:lstStyle/>
                    <a:p>
                      <a:pPr algn="ctr"/>
                      <a:endPar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المصرية ميثانكس لإنتاج الميثانول "إيماثانكس"</a:t>
                      </a:r>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الشرق الأوسط لتكرير البترول "ميدور"</a:t>
                      </a:r>
                    </a:p>
                  </a:txBody>
                  <a:tcPr anchor="ctr"/>
                </a:tc>
                <a:tc rowSpan="2">
                  <a:txBody>
                    <a:bodyPr/>
                    <a:lstStyle/>
                    <a:p>
                      <a:pPr algn="ctr"/>
                      <a:r>
                        <a:rPr lang="ar-SA" sz="1400" b="1" dirty="0">
                          <a:effectLst/>
                          <a:latin typeface="GE SS Two Light" panose="020A0503020102020204" pitchFamily="18" charset="-78"/>
                          <a:ea typeface="GE SS Two Light" panose="020A0503020102020204" pitchFamily="18" charset="-78"/>
                          <a:cs typeface="GE SS Two Light" panose="020A0503020102020204" pitchFamily="18" charset="-78"/>
                        </a:rPr>
                        <a:t>الشركات غير المتداولة حالياً في جداول البورصة المصرية</a:t>
                      </a:r>
                      <a:endParaRPr lang="en-US" sz="14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anchor="ctr"/>
                </a:tc>
                <a:extLst>
                  <a:ext uri="{0D108BD9-81ED-4DB2-BD59-A6C34878D82A}">
                    <a16:rowId xmlns:a16="http://schemas.microsoft.com/office/drawing/2014/main" val="1446027197"/>
                  </a:ext>
                </a:extLst>
              </a:tr>
              <a:tr h="1217378">
                <a:tc>
                  <a:txBody>
                    <a:bodyPr/>
                    <a:lstStyle/>
                    <a:p>
                      <a:pPr algn="ctr"/>
                      <a:endPar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anchor="ctr"/>
                </a:tc>
                <a:tc>
                  <a:txBody>
                    <a:bodyPr/>
                    <a:lstStyle/>
                    <a:p>
                      <a:pPr algn="ctr"/>
                      <a:endPar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المصرية لإنتاج الالكيل بنزين "إيلاب"</a:t>
                      </a:r>
                      <a:endParaRPr lang="en-US" sz="1400" dirty="0"/>
                    </a:p>
                  </a:txBody>
                  <a:tcPr anchor="ctr"/>
                </a:tc>
                <a:tc>
                  <a:txBody>
                    <a:bodyPr/>
                    <a:lstStyle/>
                    <a:p>
                      <a:pPr algn="ctr"/>
                      <a:endPar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p>
                      <a:pPr algn="ctr"/>
                      <a:r>
                        <a:rPr lang="ar-EG" sz="1400" b="1" cap="all" spc="1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اسيوط لتكرير البترول</a:t>
                      </a:r>
                    </a:p>
                  </a:txBody>
                  <a:tcPr anchor="ctr"/>
                </a:tc>
                <a:tc vMerge="1">
                  <a:txBody>
                    <a:bodyPr/>
                    <a:lstStyle/>
                    <a:p>
                      <a:pPr algn="ctr"/>
                      <a:endParaRPr lang="en-US" sz="14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anchor="ctr"/>
                </a:tc>
                <a:extLst>
                  <a:ext uri="{0D108BD9-81ED-4DB2-BD59-A6C34878D82A}">
                    <a16:rowId xmlns:a16="http://schemas.microsoft.com/office/drawing/2014/main" val="318973793"/>
                  </a:ext>
                </a:extLst>
              </a:tr>
            </a:tbl>
          </a:graphicData>
        </a:graphic>
      </p:graphicFrame>
    </p:spTree>
    <p:extLst>
      <p:ext uri="{BB962C8B-B14F-4D97-AF65-F5344CB8AC3E}">
        <p14:creationId xmlns:p14="http://schemas.microsoft.com/office/powerpoint/2010/main" val="1476759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1ED223-A1F1-4EC2-B783-BA24B1D5F14B}" type="slidenum">
              <a:rPr lang="en-US" smtClean="0"/>
              <a:t>15</a:t>
            </a:fld>
            <a:endParaRPr lang="en-US"/>
          </a:p>
        </p:txBody>
      </p:sp>
      <p:sp>
        <p:nvSpPr>
          <p:cNvPr id="2" name="Rectangle 1"/>
          <p:cNvSpPr/>
          <p:nvPr/>
        </p:nvSpPr>
        <p:spPr>
          <a:xfrm>
            <a:off x="966651" y="1421460"/>
            <a:ext cx="10742023" cy="5563703"/>
          </a:xfrm>
          <a:prstGeom prst="rect">
            <a:avLst/>
          </a:prstGeom>
        </p:spPr>
        <p:txBody>
          <a:bodyPr wrap="square">
            <a:spAutoFit/>
          </a:bodyPr>
          <a:lstStyle/>
          <a:p>
            <a:pPr algn="ctr" rtl="1">
              <a:lnSpc>
                <a:spcPct val="107000"/>
              </a:lnSpc>
              <a:spcAft>
                <a:spcPts val="800"/>
              </a:spcAft>
            </a:pPr>
            <a:r>
              <a:rPr lang="ar-EG"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رابعاً: أهم المحطات التي مر بها برنامج الطروحات منذ إطلاقه وحتى الآن</a:t>
            </a:r>
            <a:r>
              <a:rPr lang="en-US"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a:t>
            </a:r>
            <a:r>
              <a:rPr lang="ar-EG"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 (تابع)</a:t>
            </a:r>
            <a:endParaRPr lang="en-US"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just" rtl="1">
              <a:lnSpc>
                <a:spcPct val="107000"/>
              </a:lnSpc>
              <a:spcAft>
                <a:spcPts val="800"/>
              </a:spcAft>
            </a:pPr>
            <a:endParaRPr lang="en-US"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just" rtl="1">
              <a:lnSpc>
                <a:spcPct val="107000"/>
              </a:lnSpc>
              <a:spcAft>
                <a:spcPts val="800"/>
              </a:spcAft>
            </a:pPr>
            <a:r>
              <a:rPr lang="ar-EG" b="1" cap="all" spc="100" dirty="0">
                <a:solidFill>
                  <a:srgbClr val="B48B2C"/>
                </a:solidFill>
                <a:latin typeface="GE SS Two Bold" panose="020A0503020102020204" pitchFamily="18" charset="-78"/>
                <a:ea typeface="GE SS Two Bold" panose="020A0503020102020204" pitchFamily="18" charset="-78"/>
                <a:cs typeface="GE SS Two Bold" panose="020A0503020102020204" pitchFamily="18" charset="-78"/>
              </a:rPr>
              <a:t>المحطة الخامسة فبراير 2023 :</a:t>
            </a:r>
            <a:r>
              <a:rPr lang="en-US" b="1" cap="all" spc="100" dirty="0">
                <a:solidFill>
                  <a:srgbClr val="B48B2C"/>
                </a:solidFill>
                <a:latin typeface="GE SS Two Bold" panose="020A0503020102020204" pitchFamily="18" charset="-78"/>
                <a:ea typeface="GE SS Two Bold" panose="020A0503020102020204" pitchFamily="18" charset="-78"/>
                <a:cs typeface="GE SS Two Bold" panose="020A0503020102020204" pitchFamily="18" charset="-78"/>
              </a:rPr>
              <a:t> </a:t>
            </a:r>
            <a:endParaRPr lang="ar-EG" b="1" cap="all" spc="100" dirty="0">
              <a:solidFill>
                <a:srgbClr val="B48B2C"/>
              </a:solidFill>
              <a:latin typeface="GE SS Two Bold" panose="020A0503020102020204" pitchFamily="18" charset="-78"/>
              <a:ea typeface="GE SS Two Bold" panose="020A0503020102020204" pitchFamily="18" charset="-78"/>
              <a:cs typeface="GE SS Two Bold" panose="020A0503020102020204" pitchFamily="18" charset="-78"/>
            </a:endParaRPr>
          </a:p>
          <a:p>
            <a:pPr algn="just" rtl="1">
              <a:lnSpc>
                <a:spcPct val="107000"/>
              </a:lnSpc>
              <a:spcAft>
                <a:spcPts val="800"/>
              </a:spcAft>
            </a:pP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a:p>
            <a:pPr algn="just" rtl="1">
              <a:lnSpc>
                <a:spcPct val="107000"/>
              </a:lnSpc>
              <a:spcAft>
                <a:spcPts val="800"/>
              </a:spcAft>
            </a:pPr>
            <a:r>
              <a:rPr lang="ar-EG" dirty="0">
                <a:latin typeface="GE SS Two Light" panose="020A0503020102020204" pitchFamily="18" charset="-78"/>
                <a:ea typeface="GE SS Two Light" panose="020A0503020102020204" pitchFamily="18" charset="-78"/>
                <a:cs typeface="GE SS Two Light" panose="020A0503020102020204" pitchFamily="18" charset="-78"/>
              </a:rPr>
              <a:t>أعلن دولت رئيس الوزراء أن الحكومة تعتزم طرح 32 شركة حكومية حتى مارس 2024 ، ما بين بيع لمستثمر رئيسي وطروحات عامة من خلال البورصة</a:t>
            </a:r>
          </a:p>
          <a:p>
            <a:pPr algn="just" rtl="1">
              <a:lnSpc>
                <a:spcPct val="107000"/>
              </a:lnSpc>
              <a:spcAft>
                <a:spcPts val="800"/>
              </a:spcAft>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a:p>
            <a:pPr algn="just" rtl="1">
              <a:lnSpc>
                <a:spcPct val="107000"/>
              </a:lnSpc>
              <a:spcAft>
                <a:spcPts val="800"/>
              </a:spcAft>
            </a:pPr>
            <a:r>
              <a:rPr lang="ar-EG" dirty="0">
                <a:latin typeface="GE SS Two Light" panose="020A0503020102020204" pitchFamily="18" charset="-78"/>
                <a:ea typeface="GE SS Two Light" panose="020A0503020102020204" pitchFamily="18" charset="-78"/>
                <a:cs typeface="GE SS Two Light" panose="020A0503020102020204" pitchFamily="18" charset="-78"/>
              </a:rPr>
              <a:t>خطة الطرح تتضمن التخارج من 7 قطاعات وخفض الاستثمارات في 7 قطاعات أخرى، والانتهاء من بيع حصص في ربع الشركات خلال 6 أشهر أي بنهاية أغسطس 2023.</a:t>
            </a:r>
          </a:p>
          <a:p>
            <a:pPr algn="just" rtl="1">
              <a:lnSpc>
                <a:spcPct val="107000"/>
              </a:lnSpc>
              <a:spcAft>
                <a:spcPts val="800"/>
              </a:spcAft>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a:p>
            <a:pPr algn="just" rtl="1">
              <a:lnSpc>
                <a:spcPct val="107000"/>
              </a:lnSpc>
              <a:spcAft>
                <a:spcPts val="800"/>
              </a:spcAft>
            </a:pPr>
            <a:r>
              <a:rPr lang="ar-EG" dirty="0">
                <a:latin typeface="GE SS Two Light" panose="020A0503020102020204" pitchFamily="18" charset="-78"/>
                <a:ea typeface="GE SS Two Light" panose="020A0503020102020204" pitchFamily="18" charset="-78"/>
                <a:cs typeface="GE SS Two Light" panose="020A0503020102020204" pitchFamily="18" charset="-78"/>
              </a:rPr>
              <a:t>أعلنت الدكتورة هالة السعيد أن "صندوق ما قبل الطروحات" يعمل على تجهيز شركات حكومية للطروحات العامة الأولية بقيم تتراوح ما بين 5.5 إلى 6 مليارات دولار، على أن تكون الشريحة الأولى من الطروحات بقيمة تتراوح ما بين 2.5 إلى 3 مليارات دولار.</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 rtl="1">
              <a:lnSpc>
                <a:spcPct val="107000"/>
              </a:lnSpc>
              <a:spcAft>
                <a:spcPts val="800"/>
              </a:spcAft>
              <a:buFont typeface="Arial" panose="020B0604020202020204" pitchFamily="34" charset="0"/>
              <a:buChar char="•"/>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 rtl="1">
              <a:lnSpc>
                <a:spcPct val="107000"/>
              </a:lnSpc>
              <a:spcAft>
                <a:spcPts val="800"/>
              </a:spcAft>
              <a:buFont typeface="Arial" panose="020B0604020202020204" pitchFamily="34" charset="0"/>
              <a:buChar char="•"/>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247273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1ED223-A1F1-4EC2-B783-BA24B1D5F14B}" type="slidenum">
              <a:rPr lang="en-US" smtClean="0"/>
              <a:t>16</a:t>
            </a:fld>
            <a:endParaRPr lang="en-US"/>
          </a:p>
        </p:txBody>
      </p:sp>
      <p:sp>
        <p:nvSpPr>
          <p:cNvPr id="2" name="Rectangle 1"/>
          <p:cNvSpPr/>
          <p:nvPr/>
        </p:nvSpPr>
        <p:spPr>
          <a:xfrm>
            <a:off x="966651" y="1421460"/>
            <a:ext cx="10742023" cy="787652"/>
          </a:xfrm>
          <a:prstGeom prst="rect">
            <a:avLst/>
          </a:prstGeom>
        </p:spPr>
        <p:txBody>
          <a:bodyPr wrap="square">
            <a:spAutoFit/>
          </a:bodyPr>
          <a:lstStyle/>
          <a:p>
            <a:pPr algn="ctr" rtl="1">
              <a:lnSpc>
                <a:spcPct val="107000"/>
              </a:lnSpc>
              <a:spcAft>
                <a:spcPts val="800"/>
              </a:spcAft>
            </a:pPr>
            <a:r>
              <a:rPr lang="ar-EG"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قائمة الشركات التي تسعى الحكومة لطرحها والمعلن عنها بتاريخ 8 فبراير 2023 :</a:t>
            </a:r>
            <a:r>
              <a:rPr lang="en-US"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 </a:t>
            </a:r>
            <a:endParaRPr lang="ar-EG" dirty="0">
              <a:solidFill>
                <a:schemeClr val="accent5">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 rtl="1">
              <a:lnSpc>
                <a:spcPct val="107000"/>
              </a:lnSpc>
              <a:spcAft>
                <a:spcPts val="800"/>
              </a:spcAft>
              <a:buFont typeface="Arial" panose="020B0604020202020204" pitchFamily="34" charset="0"/>
              <a:buChar char="•"/>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3" name="Rectangle 2"/>
          <p:cNvSpPr/>
          <p:nvPr/>
        </p:nvSpPr>
        <p:spPr>
          <a:xfrm>
            <a:off x="261259" y="2567108"/>
            <a:ext cx="3988524" cy="2522742"/>
          </a:xfrm>
          <a:prstGeom prst="rect">
            <a:avLst/>
          </a:prstGeom>
        </p:spPr>
        <p:txBody>
          <a:bodyPr wrap="square">
            <a:spAutoFit/>
          </a:bodyPr>
          <a:lstStyle/>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محطة توليد الرياح بجبل الزيت.</a:t>
            </a:r>
          </a:p>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محطة توليد الرياح بالزعفرانة.</a:t>
            </a:r>
          </a:p>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محطة بني سويف لتوليد الكهرباء.</a:t>
            </a:r>
          </a:p>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صافي لتعبئة المياه.</a:t>
            </a:r>
          </a:p>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تنمية الصناعات الكيماوية - سيد.</a:t>
            </a:r>
          </a:p>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شركة البويات والصناعات الكيماوية (باكين).</a:t>
            </a:r>
          </a:p>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الأمل الشريف للبلاستيك.</a:t>
            </a:r>
          </a:p>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مصر للمستحضرات الطبية</a:t>
            </a:r>
          </a:p>
        </p:txBody>
      </p:sp>
      <p:sp>
        <p:nvSpPr>
          <p:cNvPr id="8" name="Rectangle 7"/>
          <p:cNvSpPr/>
          <p:nvPr/>
        </p:nvSpPr>
        <p:spPr>
          <a:xfrm>
            <a:off x="7872550" y="2567108"/>
            <a:ext cx="3988524" cy="3789242"/>
          </a:xfrm>
          <a:prstGeom prst="rect">
            <a:avLst/>
          </a:prstGeom>
        </p:spPr>
        <p:txBody>
          <a:bodyPr wrap="square">
            <a:spAutoFit/>
          </a:bodyPr>
          <a:lstStyle/>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بنك القاهرة.</a:t>
            </a:r>
          </a:p>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المصرف المتحد.</a:t>
            </a:r>
          </a:p>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البنك العربي الأفريقي الدولي.</a:t>
            </a:r>
          </a:p>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شركة مصر لتكنولوجيا التجارة.</a:t>
            </a:r>
          </a:p>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النصر للإسكان والتعمير.</a:t>
            </a:r>
          </a:p>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المعادي للتنمية والتعمير.</a:t>
            </a:r>
          </a:p>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شركة المستقبل للتنمية العمرانية.</a:t>
            </a:r>
          </a:p>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مصر لأعمال الأسمنت المسلح.</a:t>
            </a:r>
          </a:p>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شركة حلوان للأسمدة.</a:t>
            </a:r>
          </a:p>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الشركة الوطنية للمنتجات البترولية.</a:t>
            </a:r>
          </a:p>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الشركة المصرية لإنتاج البرولين والبولي بروبلين.</a:t>
            </a:r>
          </a:p>
          <a:p>
            <a:pPr marL="285750" indent="-285750" algn="just" rtl="1">
              <a:lnSpc>
                <a:spcPct val="107000"/>
              </a:lnSpc>
              <a:spcAft>
                <a:spcPts val="800"/>
              </a:spcAft>
              <a:buFont typeface="Arial" panose="020B0604020202020204" pitchFamily="34" charset="0"/>
              <a:buChar char="•"/>
            </a:pPr>
            <a:r>
              <a:rPr lang="ar-EG" sz="1300" dirty="0">
                <a:latin typeface="GE SS Two Light" panose="020A0503020102020204" pitchFamily="18" charset="-78"/>
                <a:ea typeface="GE SS Two Light" panose="020A0503020102020204" pitchFamily="18" charset="-78"/>
                <a:cs typeface="GE SS Two Light" panose="020A0503020102020204" pitchFamily="18" charset="-78"/>
              </a:rPr>
              <a:t>النصر للتعدين.</a:t>
            </a:r>
          </a:p>
        </p:txBody>
      </p:sp>
      <p:sp>
        <p:nvSpPr>
          <p:cNvPr id="9" name="Rectangle 8"/>
          <p:cNvSpPr/>
          <p:nvPr/>
        </p:nvSpPr>
        <p:spPr>
          <a:xfrm>
            <a:off x="4349931" y="2665596"/>
            <a:ext cx="3644537" cy="3592265"/>
          </a:xfrm>
          <a:prstGeom prst="rect">
            <a:avLst/>
          </a:prstGeom>
        </p:spPr>
        <p:txBody>
          <a:bodyPr wrap="square">
            <a:spAutoFit/>
          </a:bodyPr>
          <a:lstStyle/>
          <a:p>
            <a:pPr marL="285750" indent="-285750" algn="just" rtl="1">
              <a:lnSpc>
                <a:spcPct val="107000"/>
              </a:lnSpc>
              <a:spcAft>
                <a:spcPts val="800"/>
              </a:spcAft>
              <a:buFont typeface="Arial" panose="020B0604020202020204" pitchFamily="34" charset="0"/>
              <a:buChar char="•"/>
            </a:pPr>
            <a:r>
              <a:rPr lang="ar-EG" sz="1200" dirty="0">
                <a:latin typeface="GE SS Two Light" panose="020A0503020102020204" pitchFamily="18" charset="-78"/>
                <a:ea typeface="GE SS Two Light" panose="020A0503020102020204" pitchFamily="18" charset="-78"/>
                <a:cs typeface="GE SS Two Light" panose="020A0503020102020204" pitchFamily="18" charset="-78"/>
              </a:rPr>
              <a:t>شركة المصرية لإنتاج الإيثلين ومشتقاته.</a:t>
            </a:r>
          </a:p>
          <a:p>
            <a:pPr marL="285750" indent="-285750" algn="just" rtl="1">
              <a:lnSpc>
                <a:spcPct val="107000"/>
              </a:lnSpc>
              <a:spcAft>
                <a:spcPts val="800"/>
              </a:spcAft>
              <a:buFont typeface="Arial" panose="020B0604020202020204" pitchFamily="34" charset="0"/>
              <a:buChar char="•"/>
            </a:pPr>
            <a:r>
              <a:rPr lang="ar-EG" sz="1200" dirty="0">
                <a:latin typeface="GE SS Two Light" panose="020A0503020102020204" pitchFamily="18" charset="-78"/>
                <a:ea typeface="GE SS Two Light" panose="020A0503020102020204" pitchFamily="18" charset="-78"/>
                <a:cs typeface="GE SS Two Light" panose="020A0503020102020204" pitchFamily="18" charset="-78"/>
              </a:rPr>
              <a:t>شركة الحفر للبترول.</a:t>
            </a:r>
          </a:p>
          <a:p>
            <a:pPr marL="285750" indent="-285750" algn="just" rtl="1">
              <a:lnSpc>
                <a:spcPct val="107000"/>
              </a:lnSpc>
              <a:spcAft>
                <a:spcPts val="800"/>
              </a:spcAft>
              <a:buFont typeface="Arial" panose="020B0604020202020204" pitchFamily="34" charset="0"/>
              <a:buChar char="•"/>
            </a:pPr>
            <a:r>
              <a:rPr lang="ar-EG" sz="1200" dirty="0">
                <a:latin typeface="GE SS Two Light" panose="020A0503020102020204" pitchFamily="18" charset="-78"/>
                <a:ea typeface="GE SS Two Light" panose="020A0503020102020204" pitchFamily="18" charset="-78"/>
                <a:cs typeface="GE SS Two Light" panose="020A0503020102020204" pitchFamily="18" charset="-78"/>
              </a:rPr>
              <a:t>شركة المصرية لإنتاج الألكيل بنزين الخطي (إيلاب).</a:t>
            </a:r>
          </a:p>
          <a:p>
            <a:pPr marL="285750" indent="-285750" algn="just" rtl="1">
              <a:lnSpc>
                <a:spcPct val="107000"/>
              </a:lnSpc>
              <a:spcAft>
                <a:spcPts val="800"/>
              </a:spcAft>
              <a:buFont typeface="Arial" panose="020B0604020202020204" pitchFamily="34" charset="0"/>
              <a:buChar char="•"/>
            </a:pPr>
            <a:r>
              <a:rPr lang="ar-EG" sz="1200" dirty="0">
                <a:latin typeface="GE SS Two Light" panose="020A0503020102020204" pitchFamily="18" charset="-78"/>
                <a:ea typeface="GE SS Two Light" panose="020A0503020102020204" pitchFamily="18" charset="-78"/>
                <a:cs typeface="GE SS Two Light" panose="020A0503020102020204" pitchFamily="18" charset="-78"/>
              </a:rPr>
              <a:t>سيناء للمنغنيز.</a:t>
            </a:r>
          </a:p>
          <a:p>
            <a:pPr marL="285750" indent="-285750" algn="just" rtl="1">
              <a:lnSpc>
                <a:spcPct val="107000"/>
              </a:lnSpc>
              <a:spcAft>
                <a:spcPts val="800"/>
              </a:spcAft>
              <a:buFont typeface="Arial" panose="020B0604020202020204" pitchFamily="34" charset="0"/>
              <a:buChar char="•"/>
            </a:pPr>
            <a:r>
              <a:rPr lang="ar-EG" sz="1200" dirty="0">
                <a:latin typeface="GE SS Two Light" panose="020A0503020102020204" pitchFamily="18" charset="-78"/>
                <a:ea typeface="GE SS Two Light" panose="020A0503020102020204" pitchFamily="18" charset="-78"/>
                <a:cs typeface="GE SS Two Light" panose="020A0503020102020204" pitchFamily="18" charset="-78"/>
              </a:rPr>
              <a:t>المصرية للسبائك الحديدية.</a:t>
            </a:r>
          </a:p>
          <a:p>
            <a:pPr marL="285750" indent="-285750" algn="just" rtl="1">
              <a:lnSpc>
                <a:spcPct val="107000"/>
              </a:lnSpc>
              <a:spcAft>
                <a:spcPts val="800"/>
              </a:spcAft>
              <a:buFont typeface="Arial" panose="020B0604020202020204" pitchFamily="34" charset="0"/>
              <a:buChar char="•"/>
            </a:pPr>
            <a:r>
              <a:rPr lang="ar-EG" sz="1200" dirty="0">
                <a:latin typeface="GE SS Two Light" panose="020A0503020102020204" pitchFamily="18" charset="-78"/>
                <a:ea typeface="GE SS Two Light" panose="020A0503020102020204" pitchFamily="18" charset="-78"/>
                <a:cs typeface="GE SS Two Light" panose="020A0503020102020204" pitchFamily="18" charset="-78"/>
              </a:rPr>
              <a:t>الرباط لأنوار السفن.</a:t>
            </a:r>
          </a:p>
          <a:p>
            <a:pPr marL="285750" indent="-285750" algn="just" rtl="1">
              <a:lnSpc>
                <a:spcPct val="107000"/>
              </a:lnSpc>
              <a:spcAft>
                <a:spcPts val="800"/>
              </a:spcAft>
              <a:buFont typeface="Arial" panose="020B0604020202020204" pitchFamily="34" charset="0"/>
              <a:buChar char="•"/>
            </a:pPr>
            <a:r>
              <a:rPr lang="ar-EG" sz="1200" dirty="0">
                <a:latin typeface="GE SS Two Light" panose="020A0503020102020204" pitchFamily="18" charset="-78"/>
                <a:ea typeface="GE SS Two Light" panose="020A0503020102020204" pitchFamily="18" charset="-78"/>
                <a:cs typeface="GE SS Two Light" panose="020A0503020102020204" pitchFamily="18" charset="-78"/>
              </a:rPr>
              <a:t>بورسعيد لتداول الحاويات والبضائع.</a:t>
            </a:r>
          </a:p>
          <a:p>
            <a:pPr marL="285750" indent="-285750" algn="just" rtl="1">
              <a:lnSpc>
                <a:spcPct val="107000"/>
              </a:lnSpc>
              <a:spcAft>
                <a:spcPts val="800"/>
              </a:spcAft>
              <a:buFont typeface="Arial" panose="020B0604020202020204" pitchFamily="34" charset="0"/>
              <a:buChar char="•"/>
            </a:pPr>
            <a:r>
              <a:rPr lang="ar-EG" sz="1200" dirty="0">
                <a:latin typeface="GE SS Two Light" panose="020A0503020102020204" pitchFamily="18" charset="-78"/>
                <a:ea typeface="GE SS Two Light" panose="020A0503020102020204" pitchFamily="18" charset="-78"/>
                <a:cs typeface="GE SS Two Light" panose="020A0503020102020204" pitchFamily="18" charset="-78"/>
              </a:rPr>
              <a:t>دمياط لتداول الحاويات والبضائع.</a:t>
            </a:r>
          </a:p>
          <a:p>
            <a:pPr marL="285750" indent="-285750" algn="just" rtl="1">
              <a:lnSpc>
                <a:spcPct val="107000"/>
              </a:lnSpc>
              <a:spcAft>
                <a:spcPts val="800"/>
              </a:spcAft>
              <a:buFont typeface="Arial" panose="020B0604020202020204" pitchFamily="34" charset="0"/>
              <a:buChar char="•"/>
            </a:pPr>
            <a:r>
              <a:rPr lang="ar-EG" sz="1200" dirty="0">
                <a:latin typeface="GE SS Two Light" panose="020A0503020102020204" pitchFamily="18" charset="-78"/>
                <a:ea typeface="GE SS Two Light" panose="020A0503020102020204" pitchFamily="18" charset="-78"/>
                <a:cs typeface="GE SS Two Light" panose="020A0503020102020204" pitchFamily="18" charset="-78"/>
              </a:rPr>
              <a:t>شركة الصالحية للاستثمار والتنمية.</a:t>
            </a:r>
          </a:p>
          <a:p>
            <a:pPr marL="285750" indent="-285750" algn="just" rtl="1">
              <a:lnSpc>
                <a:spcPct val="107000"/>
              </a:lnSpc>
              <a:spcAft>
                <a:spcPts val="800"/>
              </a:spcAft>
              <a:buFont typeface="Arial" panose="020B0604020202020204" pitchFamily="34" charset="0"/>
              <a:buChar char="•"/>
            </a:pPr>
            <a:r>
              <a:rPr lang="ar-EG" sz="1200" dirty="0">
                <a:latin typeface="GE SS Two Light" panose="020A0503020102020204" pitchFamily="18" charset="-78"/>
                <a:ea typeface="GE SS Two Light" panose="020A0503020102020204" pitchFamily="18" charset="-78"/>
                <a:cs typeface="GE SS Two Light" panose="020A0503020102020204" pitchFamily="18" charset="-78"/>
              </a:rPr>
              <a:t>الفنادق المملوكة لوزارة قطاع الأعمال العام.</a:t>
            </a:r>
          </a:p>
          <a:p>
            <a:pPr marL="285750" indent="-285750" algn="just" rtl="1">
              <a:lnSpc>
                <a:spcPct val="107000"/>
              </a:lnSpc>
              <a:spcAft>
                <a:spcPts val="800"/>
              </a:spcAft>
              <a:buFont typeface="Arial" panose="020B0604020202020204" pitchFamily="34" charset="0"/>
              <a:buChar char="•"/>
            </a:pPr>
            <a:r>
              <a:rPr lang="ar-EG" sz="1200" dirty="0">
                <a:latin typeface="GE SS Two Light" panose="020A0503020102020204" pitchFamily="18" charset="-78"/>
                <a:ea typeface="GE SS Two Light" panose="020A0503020102020204" pitchFamily="18" charset="-78"/>
                <a:cs typeface="GE SS Two Light" panose="020A0503020102020204" pitchFamily="18" charset="-78"/>
              </a:rPr>
              <a:t>شركة مصر لتأمينات الحياة.</a:t>
            </a:r>
          </a:p>
          <a:p>
            <a:pPr marL="285750" indent="-285750" algn="just" rtl="1">
              <a:lnSpc>
                <a:spcPct val="107000"/>
              </a:lnSpc>
              <a:spcAft>
                <a:spcPts val="800"/>
              </a:spcAft>
              <a:buFont typeface="Arial" panose="020B0604020202020204" pitchFamily="34" charset="0"/>
              <a:buChar char="•"/>
            </a:pPr>
            <a:r>
              <a:rPr lang="ar-EG" sz="1200" dirty="0">
                <a:latin typeface="GE SS Two Light" panose="020A0503020102020204" pitchFamily="18" charset="-78"/>
                <a:ea typeface="GE SS Two Light" panose="020A0503020102020204" pitchFamily="18" charset="-78"/>
                <a:cs typeface="GE SS Two Light" panose="020A0503020102020204" pitchFamily="18" charset="-78"/>
              </a:rPr>
              <a:t>مصر للتأمين.</a:t>
            </a:r>
          </a:p>
        </p:txBody>
      </p:sp>
    </p:spTree>
    <p:extLst>
      <p:ext uri="{BB962C8B-B14F-4D97-AF65-F5344CB8AC3E}">
        <p14:creationId xmlns:p14="http://schemas.microsoft.com/office/powerpoint/2010/main" val="3616257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1ED223-A1F1-4EC2-B783-BA24B1D5F14B}" type="slidenum">
              <a:rPr lang="en-US" smtClean="0"/>
              <a:t>17</a:t>
            </a:fld>
            <a:endParaRPr lang="en-US"/>
          </a:p>
        </p:txBody>
      </p:sp>
      <p:sp>
        <p:nvSpPr>
          <p:cNvPr id="2" name="Rectangle 1"/>
          <p:cNvSpPr/>
          <p:nvPr/>
        </p:nvSpPr>
        <p:spPr>
          <a:xfrm>
            <a:off x="991672" y="1421460"/>
            <a:ext cx="10559323" cy="1084015"/>
          </a:xfrm>
          <a:prstGeom prst="rect">
            <a:avLst/>
          </a:prstGeom>
        </p:spPr>
        <p:txBody>
          <a:bodyPr wrap="square">
            <a:spAutoFit/>
          </a:bodyPr>
          <a:lstStyle/>
          <a:p>
            <a:pPr algn="ctr" rtl="1">
              <a:lnSpc>
                <a:spcPct val="107000"/>
              </a:lnSpc>
              <a:spcAft>
                <a:spcPts val="800"/>
              </a:spcAft>
            </a:pPr>
            <a:r>
              <a:rPr lang="ar-EG" u="sng"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ما الذي تم حتى الآن؟</a:t>
            </a: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 rtl="1">
              <a:lnSpc>
                <a:spcPct val="107000"/>
              </a:lnSpc>
              <a:spcAft>
                <a:spcPts val="800"/>
              </a:spcAft>
              <a:buFont typeface="Arial" panose="020B0604020202020204" pitchFamily="34" charset="0"/>
              <a:buChar char="•"/>
            </a:pPr>
            <a:r>
              <a:rPr lang="ar-EG" dirty="0">
                <a:latin typeface="GE SS Two Light" panose="020A0503020102020204" pitchFamily="18" charset="-78"/>
                <a:ea typeface="GE SS Two Light" panose="020A0503020102020204" pitchFamily="18" charset="-78"/>
                <a:cs typeface="GE SS Two Light" panose="020A0503020102020204" pitchFamily="18" charset="-78"/>
              </a:rPr>
              <a:t>لم يتم طرح سوى شركة واحدة من خلال سوق الأوراق المالية وهي شركة أي فاينانس والتي تعد أكبر طرح في تاريخ البورصة المصرية، فيما شهدنا بيع الحكومة لحصص إضافية من ملكياتها في شركات مقيدة.</a:t>
            </a:r>
          </a:p>
        </p:txBody>
      </p:sp>
      <p:graphicFrame>
        <p:nvGraphicFramePr>
          <p:cNvPr id="3" name="Table 2"/>
          <p:cNvGraphicFramePr>
            <a:graphicFrameLocks noGrp="1"/>
          </p:cNvGraphicFramePr>
          <p:nvPr>
            <p:extLst>
              <p:ext uri="{D42A27DB-BD31-4B8C-83A1-F6EECF244321}">
                <p14:modId xmlns:p14="http://schemas.microsoft.com/office/powerpoint/2010/main" val="4123804742"/>
              </p:ext>
            </p:extLst>
          </p:nvPr>
        </p:nvGraphicFramePr>
        <p:xfrm>
          <a:off x="1123406" y="2705496"/>
          <a:ext cx="10427589" cy="3239817"/>
        </p:xfrm>
        <a:graphic>
          <a:graphicData uri="http://schemas.openxmlformats.org/drawingml/2006/table">
            <a:tbl>
              <a:tblPr rtl="1" firstRow="1" firstCol="1" bandRow="1">
                <a:tableStyleId>{F5AB1C69-6EDB-4FF4-983F-18BD219EF322}</a:tableStyleId>
              </a:tblPr>
              <a:tblGrid>
                <a:gridCol w="1844776">
                  <a:extLst>
                    <a:ext uri="{9D8B030D-6E8A-4147-A177-3AD203B41FA5}">
                      <a16:colId xmlns:a16="http://schemas.microsoft.com/office/drawing/2014/main" val="1561962812"/>
                    </a:ext>
                  </a:extLst>
                </a:gridCol>
                <a:gridCol w="3984119">
                  <a:extLst>
                    <a:ext uri="{9D8B030D-6E8A-4147-A177-3AD203B41FA5}">
                      <a16:colId xmlns:a16="http://schemas.microsoft.com/office/drawing/2014/main" val="4024952272"/>
                    </a:ext>
                  </a:extLst>
                </a:gridCol>
                <a:gridCol w="2140406">
                  <a:extLst>
                    <a:ext uri="{9D8B030D-6E8A-4147-A177-3AD203B41FA5}">
                      <a16:colId xmlns:a16="http://schemas.microsoft.com/office/drawing/2014/main" val="779509192"/>
                    </a:ext>
                  </a:extLst>
                </a:gridCol>
                <a:gridCol w="2458288">
                  <a:extLst>
                    <a:ext uri="{9D8B030D-6E8A-4147-A177-3AD203B41FA5}">
                      <a16:colId xmlns:a16="http://schemas.microsoft.com/office/drawing/2014/main" val="2145476676"/>
                    </a:ext>
                  </a:extLst>
                </a:gridCol>
              </a:tblGrid>
              <a:tr h="364275">
                <a:tc>
                  <a:txBody>
                    <a:bodyPr/>
                    <a:lstStyle/>
                    <a:p>
                      <a:pPr marL="0" marR="0" algn="ctr" rtl="1">
                        <a:lnSpc>
                          <a:spcPct val="107000"/>
                        </a:lnSpc>
                        <a:spcBef>
                          <a:spcPts val="0"/>
                        </a:spcBef>
                        <a:spcAft>
                          <a:spcPts val="0"/>
                        </a:spcAft>
                      </a:pPr>
                      <a:r>
                        <a:rPr lang="ar-SA" sz="1200" dirty="0">
                          <a:effectLst/>
                        </a:rPr>
                        <a:t>ايزين كود</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الورقة المالية</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التاريخ</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القيمة (</a:t>
                      </a:r>
                      <a:r>
                        <a:rPr lang="ar-EG" sz="1200" dirty="0">
                          <a:effectLst/>
                        </a:rPr>
                        <a:t>بالجنيه</a:t>
                      </a:r>
                      <a:r>
                        <a:rPr lang="ar-SA" sz="1200" dirty="0">
                          <a:effectLst/>
                        </a:rPr>
                        <a:t>)</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extLst>
                  <a:ext uri="{0D108BD9-81ED-4DB2-BD59-A6C34878D82A}">
                    <a16:rowId xmlns:a16="http://schemas.microsoft.com/office/drawing/2014/main" val="1472161844"/>
                  </a:ext>
                </a:extLst>
              </a:tr>
              <a:tr h="394642">
                <a:tc>
                  <a:txBody>
                    <a:bodyPr/>
                    <a:lstStyle/>
                    <a:p>
                      <a:pPr marL="0" marR="0" algn="ctr" rtl="0">
                        <a:lnSpc>
                          <a:spcPct val="107000"/>
                        </a:lnSpc>
                        <a:spcBef>
                          <a:spcPts val="0"/>
                        </a:spcBef>
                        <a:spcAft>
                          <a:spcPts val="0"/>
                        </a:spcAft>
                      </a:pPr>
                      <a:r>
                        <a:rPr lang="en-US" sz="1200" dirty="0">
                          <a:effectLst/>
                        </a:rPr>
                        <a:t>EGS745L1C014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فوري لتكنولوجيا البنوك والمدفوعات الالكترونية</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0">
                        <a:lnSpc>
                          <a:spcPct val="107000"/>
                        </a:lnSpc>
                        <a:spcBef>
                          <a:spcPts val="0"/>
                        </a:spcBef>
                        <a:spcAft>
                          <a:spcPts val="0"/>
                        </a:spcAft>
                      </a:pPr>
                      <a:r>
                        <a:rPr lang="en-US" sz="1200">
                          <a:effectLst/>
                        </a:rPr>
                        <a:t>23/03/2022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0">
                        <a:lnSpc>
                          <a:spcPct val="107000"/>
                        </a:lnSpc>
                        <a:spcBef>
                          <a:spcPts val="0"/>
                        </a:spcBef>
                        <a:spcAft>
                          <a:spcPts val="0"/>
                        </a:spcAft>
                      </a:pPr>
                      <a:r>
                        <a:rPr lang="en-US" sz="1200">
                          <a:effectLst/>
                        </a:rPr>
                        <a:t>1,473,190,046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extLst>
                  <a:ext uri="{0D108BD9-81ED-4DB2-BD59-A6C34878D82A}">
                    <a16:rowId xmlns:a16="http://schemas.microsoft.com/office/drawing/2014/main" val="3524791357"/>
                  </a:ext>
                </a:extLst>
              </a:tr>
              <a:tr h="390843">
                <a:tc>
                  <a:txBody>
                    <a:bodyPr/>
                    <a:lstStyle/>
                    <a:p>
                      <a:pPr marL="0" marR="0" algn="ctr" rtl="0">
                        <a:lnSpc>
                          <a:spcPct val="107000"/>
                        </a:lnSpc>
                        <a:spcBef>
                          <a:spcPts val="0"/>
                        </a:spcBef>
                        <a:spcAft>
                          <a:spcPts val="0"/>
                        </a:spcAft>
                      </a:pPr>
                      <a:r>
                        <a:rPr lang="en-US" sz="1200">
                          <a:effectLst/>
                        </a:rPr>
                        <a:t>EGS38191C010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1">
                        <a:lnSpc>
                          <a:spcPct val="107000"/>
                        </a:lnSpc>
                        <a:spcBef>
                          <a:spcPts val="0"/>
                        </a:spcBef>
                        <a:spcAft>
                          <a:spcPts val="0"/>
                        </a:spcAft>
                      </a:pPr>
                      <a:r>
                        <a:rPr lang="ar-SA" sz="1200" dirty="0" err="1">
                          <a:effectLst/>
                        </a:rPr>
                        <a:t>ابوقير</a:t>
                      </a:r>
                      <a:r>
                        <a:rPr lang="ar-SA" sz="1200" dirty="0">
                          <a:effectLst/>
                        </a:rPr>
                        <a:t> </a:t>
                      </a:r>
                      <a:r>
                        <a:rPr lang="ar-SA" sz="1200" dirty="0" err="1">
                          <a:effectLst/>
                        </a:rPr>
                        <a:t>للاسمدة</a:t>
                      </a:r>
                      <a:r>
                        <a:rPr lang="ar-SA" sz="1200" dirty="0">
                          <a:effectLst/>
                        </a:rPr>
                        <a:t> والصناعات الكيماوية</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0">
                        <a:lnSpc>
                          <a:spcPct val="107000"/>
                        </a:lnSpc>
                        <a:spcBef>
                          <a:spcPts val="0"/>
                        </a:spcBef>
                        <a:spcAft>
                          <a:spcPts val="0"/>
                        </a:spcAft>
                      </a:pPr>
                      <a:r>
                        <a:rPr lang="en-US" sz="1200">
                          <a:effectLst/>
                        </a:rPr>
                        <a:t>12/04/2022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0">
                        <a:lnSpc>
                          <a:spcPct val="107000"/>
                        </a:lnSpc>
                        <a:spcBef>
                          <a:spcPts val="0"/>
                        </a:spcBef>
                        <a:spcAft>
                          <a:spcPts val="0"/>
                        </a:spcAft>
                      </a:pPr>
                      <a:r>
                        <a:rPr lang="en-US" sz="1200">
                          <a:effectLst/>
                        </a:rPr>
                        <a:t>6,145,711,813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extLst>
                  <a:ext uri="{0D108BD9-81ED-4DB2-BD59-A6C34878D82A}">
                    <a16:rowId xmlns:a16="http://schemas.microsoft.com/office/drawing/2014/main" val="390877818"/>
                  </a:ext>
                </a:extLst>
              </a:tr>
              <a:tr h="326572">
                <a:tc>
                  <a:txBody>
                    <a:bodyPr/>
                    <a:lstStyle/>
                    <a:p>
                      <a:pPr marL="0" marR="0" algn="ctr" rtl="0">
                        <a:lnSpc>
                          <a:spcPct val="107000"/>
                        </a:lnSpc>
                        <a:spcBef>
                          <a:spcPts val="0"/>
                        </a:spcBef>
                        <a:spcAft>
                          <a:spcPts val="0"/>
                        </a:spcAft>
                      </a:pPr>
                      <a:r>
                        <a:rPr lang="en-US" sz="1200">
                          <a:effectLst/>
                        </a:rPr>
                        <a:t>EGS39061C014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مصر لإنتاج الأسمدة - </a:t>
                      </a:r>
                      <a:r>
                        <a:rPr lang="ar-SA" sz="1200" dirty="0" err="1">
                          <a:effectLst/>
                        </a:rPr>
                        <a:t>موبكو</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0">
                        <a:lnSpc>
                          <a:spcPct val="107000"/>
                        </a:lnSpc>
                        <a:spcBef>
                          <a:spcPts val="0"/>
                        </a:spcBef>
                        <a:spcAft>
                          <a:spcPts val="0"/>
                        </a:spcAft>
                      </a:pPr>
                      <a:r>
                        <a:rPr lang="en-US" sz="1200">
                          <a:effectLst/>
                        </a:rPr>
                        <a:t>12/04/2022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0">
                        <a:lnSpc>
                          <a:spcPct val="107000"/>
                        </a:lnSpc>
                        <a:spcBef>
                          <a:spcPts val="0"/>
                        </a:spcBef>
                        <a:spcAft>
                          <a:spcPts val="0"/>
                        </a:spcAft>
                      </a:pPr>
                      <a:r>
                        <a:rPr lang="en-US" sz="1200">
                          <a:effectLst/>
                        </a:rPr>
                        <a:t>4,179,556,510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extLst>
                  <a:ext uri="{0D108BD9-81ED-4DB2-BD59-A6C34878D82A}">
                    <a16:rowId xmlns:a16="http://schemas.microsoft.com/office/drawing/2014/main" val="3071533354"/>
                  </a:ext>
                </a:extLst>
              </a:tr>
              <a:tr h="352697">
                <a:tc>
                  <a:txBody>
                    <a:bodyPr/>
                    <a:lstStyle/>
                    <a:p>
                      <a:pPr marL="0" marR="0" algn="ctr" rtl="0">
                        <a:lnSpc>
                          <a:spcPct val="107000"/>
                        </a:lnSpc>
                        <a:spcBef>
                          <a:spcPts val="0"/>
                        </a:spcBef>
                        <a:spcAft>
                          <a:spcPts val="0"/>
                        </a:spcAft>
                      </a:pPr>
                      <a:r>
                        <a:rPr lang="en-US" sz="1200">
                          <a:effectLst/>
                        </a:rPr>
                        <a:t>EGS42111C012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الاسكندرية لتداول الحاويات والبضائع</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0">
                        <a:lnSpc>
                          <a:spcPct val="107000"/>
                        </a:lnSpc>
                        <a:spcBef>
                          <a:spcPts val="0"/>
                        </a:spcBef>
                        <a:spcAft>
                          <a:spcPts val="0"/>
                        </a:spcAft>
                      </a:pPr>
                      <a:r>
                        <a:rPr lang="en-US" sz="1200">
                          <a:effectLst/>
                        </a:rPr>
                        <a:t>12/04/2022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0">
                        <a:lnSpc>
                          <a:spcPct val="107000"/>
                        </a:lnSpc>
                        <a:spcBef>
                          <a:spcPts val="0"/>
                        </a:spcBef>
                        <a:spcAft>
                          <a:spcPts val="0"/>
                        </a:spcAft>
                      </a:pPr>
                      <a:r>
                        <a:rPr lang="en-US" sz="1200">
                          <a:effectLst/>
                        </a:rPr>
                        <a:t>2,917,533,059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extLst>
                  <a:ext uri="{0D108BD9-81ED-4DB2-BD59-A6C34878D82A}">
                    <a16:rowId xmlns:a16="http://schemas.microsoft.com/office/drawing/2014/main" val="1674038929"/>
                  </a:ext>
                </a:extLst>
              </a:tr>
              <a:tr h="339634">
                <a:tc>
                  <a:txBody>
                    <a:bodyPr/>
                    <a:lstStyle/>
                    <a:p>
                      <a:pPr marL="0" marR="0" algn="ctr" rtl="0">
                        <a:lnSpc>
                          <a:spcPct val="107000"/>
                        </a:lnSpc>
                        <a:spcBef>
                          <a:spcPts val="0"/>
                        </a:spcBef>
                        <a:spcAft>
                          <a:spcPts val="0"/>
                        </a:spcAft>
                      </a:pPr>
                      <a:r>
                        <a:rPr lang="en-US" sz="1200">
                          <a:effectLst/>
                        </a:rPr>
                        <a:t>EGS60121C018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البنك التجاري الدولي -مصر (</a:t>
                      </a:r>
                      <a:r>
                        <a:rPr lang="ar-SA" sz="1200" dirty="0" err="1">
                          <a:effectLst/>
                        </a:rPr>
                        <a:t>سى</a:t>
                      </a:r>
                      <a:r>
                        <a:rPr lang="ar-SA" sz="1200" dirty="0">
                          <a:effectLst/>
                        </a:rPr>
                        <a:t> </a:t>
                      </a:r>
                      <a:r>
                        <a:rPr lang="ar-SA" sz="1200" dirty="0" err="1">
                          <a:effectLst/>
                        </a:rPr>
                        <a:t>اى</a:t>
                      </a:r>
                      <a:r>
                        <a:rPr lang="ar-SA" sz="1200" dirty="0">
                          <a:effectLst/>
                        </a:rPr>
                        <a:t> </a:t>
                      </a:r>
                      <a:r>
                        <a:rPr lang="ar-SA" sz="1200" dirty="0" err="1">
                          <a:effectLst/>
                        </a:rPr>
                        <a:t>بى</a:t>
                      </a:r>
                      <a:r>
                        <a:rPr lang="ar-SA" sz="1200" dirty="0">
                          <a:effectLst/>
                        </a:rPr>
                        <a:t> )</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0">
                        <a:lnSpc>
                          <a:spcPct val="107000"/>
                        </a:lnSpc>
                        <a:spcBef>
                          <a:spcPts val="0"/>
                        </a:spcBef>
                        <a:spcAft>
                          <a:spcPts val="0"/>
                        </a:spcAft>
                      </a:pPr>
                      <a:r>
                        <a:rPr lang="en-US" sz="1200">
                          <a:effectLst/>
                        </a:rPr>
                        <a:t>12/04/2022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0">
                        <a:lnSpc>
                          <a:spcPct val="107000"/>
                        </a:lnSpc>
                        <a:spcBef>
                          <a:spcPts val="0"/>
                        </a:spcBef>
                        <a:spcAft>
                          <a:spcPts val="0"/>
                        </a:spcAft>
                      </a:pPr>
                      <a:r>
                        <a:rPr lang="en-US" sz="1200">
                          <a:effectLst/>
                        </a:rPr>
                        <a:t>14,284,037,670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extLst>
                  <a:ext uri="{0D108BD9-81ED-4DB2-BD59-A6C34878D82A}">
                    <a16:rowId xmlns:a16="http://schemas.microsoft.com/office/drawing/2014/main" val="3748027360"/>
                  </a:ext>
                </a:extLst>
              </a:tr>
              <a:tr h="394642">
                <a:tc>
                  <a:txBody>
                    <a:bodyPr/>
                    <a:lstStyle/>
                    <a:p>
                      <a:pPr marL="0" marR="0" algn="ctr" rtl="0">
                        <a:lnSpc>
                          <a:spcPct val="107000"/>
                        </a:lnSpc>
                        <a:spcBef>
                          <a:spcPts val="0"/>
                        </a:spcBef>
                        <a:spcAft>
                          <a:spcPts val="0"/>
                        </a:spcAft>
                      </a:pPr>
                      <a:r>
                        <a:rPr lang="en-US" sz="1200">
                          <a:effectLst/>
                        </a:rPr>
                        <a:t>EGS745L1C014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فوري لتكنولوجيا البنوك والمدفوعات الالكترونية</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0">
                        <a:lnSpc>
                          <a:spcPct val="107000"/>
                        </a:lnSpc>
                        <a:spcBef>
                          <a:spcPts val="0"/>
                        </a:spcBef>
                        <a:spcAft>
                          <a:spcPts val="0"/>
                        </a:spcAft>
                      </a:pPr>
                      <a:r>
                        <a:rPr lang="en-US" sz="1200">
                          <a:effectLst/>
                        </a:rPr>
                        <a:t>12/04/2022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0">
                        <a:lnSpc>
                          <a:spcPct val="107000"/>
                        </a:lnSpc>
                        <a:spcBef>
                          <a:spcPts val="0"/>
                        </a:spcBef>
                        <a:spcAft>
                          <a:spcPts val="0"/>
                        </a:spcAft>
                      </a:pPr>
                      <a:r>
                        <a:rPr lang="en-US" sz="1200">
                          <a:effectLst/>
                        </a:rPr>
                        <a:t>1,075,621,580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extLst>
                  <a:ext uri="{0D108BD9-81ED-4DB2-BD59-A6C34878D82A}">
                    <a16:rowId xmlns:a16="http://schemas.microsoft.com/office/drawing/2014/main" val="2694942870"/>
                  </a:ext>
                </a:extLst>
              </a:tr>
              <a:tr h="363004">
                <a:tc>
                  <a:txBody>
                    <a:bodyPr/>
                    <a:lstStyle/>
                    <a:p>
                      <a:pPr marL="0" marR="0" algn="ctr" rtl="0">
                        <a:lnSpc>
                          <a:spcPct val="107000"/>
                        </a:lnSpc>
                        <a:spcBef>
                          <a:spcPts val="0"/>
                        </a:spcBef>
                        <a:spcAft>
                          <a:spcPts val="0"/>
                        </a:spcAft>
                      </a:pPr>
                      <a:r>
                        <a:rPr lang="en-US" sz="1200">
                          <a:effectLst/>
                        </a:rPr>
                        <a:t>EGS38191C010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1">
                        <a:lnSpc>
                          <a:spcPct val="107000"/>
                        </a:lnSpc>
                        <a:spcBef>
                          <a:spcPts val="0"/>
                        </a:spcBef>
                        <a:spcAft>
                          <a:spcPts val="0"/>
                        </a:spcAft>
                      </a:pPr>
                      <a:r>
                        <a:rPr lang="ar-SA" sz="1200" dirty="0" err="1">
                          <a:effectLst/>
                        </a:rPr>
                        <a:t>ابوقير</a:t>
                      </a:r>
                      <a:r>
                        <a:rPr lang="ar-SA" sz="1200" dirty="0">
                          <a:effectLst/>
                        </a:rPr>
                        <a:t> </a:t>
                      </a:r>
                      <a:r>
                        <a:rPr lang="ar-SA" sz="1200" dirty="0" err="1">
                          <a:effectLst/>
                        </a:rPr>
                        <a:t>للاسمدة</a:t>
                      </a:r>
                      <a:r>
                        <a:rPr lang="ar-SA" sz="1200" dirty="0">
                          <a:effectLst/>
                        </a:rPr>
                        <a:t> والصناعات الكيماوية</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0">
                        <a:lnSpc>
                          <a:spcPct val="107000"/>
                        </a:lnSpc>
                        <a:spcBef>
                          <a:spcPts val="0"/>
                        </a:spcBef>
                        <a:spcAft>
                          <a:spcPts val="0"/>
                        </a:spcAft>
                      </a:pPr>
                      <a:r>
                        <a:rPr lang="en-US" sz="1200">
                          <a:effectLst/>
                        </a:rPr>
                        <a:t>10/08/2022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0">
                        <a:lnSpc>
                          <a:spcPct val="107000"/>
                        </a:lnSpc>
                        <a:spcBef>
                          <a:spcPts val="0"/>
                        </a:spcBef>
                        <a:spcAft>
                          <a:spcPts val="0"/>
                        </a:spcAft>
                      </a:pPr>
                      <a:r>
                        <a:rPr lang="en-US" sz="1200">
                          <a:effectLst/>
                        </a:rPr>
                        <a:t>5,817,842,558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extLst>
                  <a:ext uri="{0D108BD9-81ED-4DB2-BD59-A6C34878D82A}">
                    <a16:rowId xmlns:a16="http://schemas.microsoft.com/office/drawing/2014/main" val="717016479"/>
                  </a:ext>
                </a:extLst>
              </a:tr>
              <a:tr h="313508">
                <a:tc>
                  <a:txBody>
                    <a:bodyPr/>
                    <a:lstStyle/>
                    <a:p>
                      <a:pPr marL="0" marR="0" algn="ctr" rtl="0">
                        <a:lnSpc>
                          <a:spcPct val="107000"/>
                        </a:lnSpc>
                        <a:spcBef>
                          <a:spcPts val="0"/>
                        </a:spcBef>
                        <a:spcAft>
                          <a:spcPts val="0"/>
                        </a:spcAft>
                      </a:pPr>
                      <a:r>
                        <a:rPr lang="en-US" sz="1200" dirty="0">
                          <a:effectLst/>
                        </a:rPr>
                        <a:t>EGS39061C014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مصر لإنتاج الأسمدة - موبكو</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0">
                        <a:lnSpc>
                          <a:spcPct val="107000"/>
                        </a:lnSpc>
                        <a:spcBef>
                          <a:spcPts val="0"/>
                        </a:spcBef>
                        <a:spcAft>
                          <a:spcPts val="0"/>
                        </a:spcAft>
                      </a:pPr>
                      <a:r>
                        <a:rPr lang="en-US" sz="1200">
                          <a:effectLst/>
                        </a:rPr>
                        <a:t>10/08/2022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0">
                        <a:lnSpc>
                          <a:spcPct val="107000"/>
                        </a:lnSpc>
                        <a:spcBef>
                          <a:spcPts val="0"/>
                        </a:spcBef>
                        <a:spcAft>
                          <a:spcPts val="0"/>
                        </a:spcAft>
                      </a:pPr>
                      <a:r>
                        <a:rPr lang="en-US" sz="1200" dirty="0">
                          <a:effectLst/>
                        </a:rPr>
                        <a:t>5,680,388,974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extLst>
                  <a:ext uri="{0D108BD9-81ED-4DB2-BD59-A6C34878D82A}">
                    <a16:rowId xmlns:a16="http://schemas.microsoft.com/office/drawing/2014/main" val="2909801650"/>
                  </a:ext>
                </a:extLst>
              </a:tr>
            </a:tbl>
          </a:graphicData>
        </a:graphic>
      </p:graphicFrame>
    </p:spTree>
    <p:extLst>
      <p:ext uri="{BB962C8B-B14F-4D97-AF65-F5344CB8AC3E}">
        <p14:creationId xmlns:p14="http://schemas.microsoft.com/office/powerpoint/2010/main" val="1764622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1ED223-A1F1-4EC2-B783-BA24B1D5F14B}" type="slidenum">
              <a:rPr lang="en-US" smtClean="0"/>
              <a:t>18</a:t>
            </a:fld>
            <a:endParaRPr lang="en-US"/>
          </a:p>
        </p:txBody>
      </p:sp>
      <p:sp>
        <p:nvSpPr>
          <p:cNvPr id="2" name="Rectangle 1"/>
          <p:cNvSpPr/>
          <p:nvPr/>
        </p:nvSpPr>
        <p:spPr>
          <a:xfrm>
            <a:off x="966651" y="901521"/>
            <a:ext cx="10740245" cy="2280881"/>
          </a:xfrm>
          <a:prstGeom prst="rect">
            <a:avLst/>
          </a:prstGeom>
        </p:spPr>
        <p:txBody>
          <a:bodyPr wrap="square">
            <a:spAutoFit/>
          </a:bodyPr>
          <a:lstStyle/>
          <a:p>
            <a:pPr algn="just" rtl="1">
              <a:lnSpc>
                <a:spcPct val="107000"/>
              </a:lnSpc>
              <a:spcAft>
                <a:spcPts val="800"/>
              </a:spcAft>
            </a:pPr>
            <a:endParaRPr lang="en-US"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rtl="1">
              <a:lnSpc>
                <a:spcPct val="107000"/>
              </a:lnSpc>
              <a:spcAft>
                <a:spcPts val="800"/>
              </a:spcAft>
            </a:pPr>
            <a:r>
              <a:rPr lang="ar-EG" u="sng"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ما الذي تم حتى الآن؟ (تابع)</a:t>
            </a:r>
            <a:endParaRPr lang="en-US" u="sng" dirty="0">
              <a:solidFill>
                <a:schemeClr val="accent5">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 rtl="1">
              <a:lnSpc>
                <a:spcPct val="107000"/>
              </a:lnSpc>
              <a:spcAft>
                <a:spcPts val="800"/>
              </a:spcAft>
              <a:buFont typeface="Arial" panose="020B0604020202020204" pitchFamily="34" charset="0"/>
              <a:buChar char="•"/>
            </a:pPr>
            <a:r>
              <a:rPr lang="ar-EG" dirty="0">
                <a:latin typeface="GE SS Two Light" panose="020A0503020102020204" pitchFamily="18" charset="-78"/>
                <a:ea typeface="GE SS Two Light" panose="020A0503020102020204" pitchFamily="18" charset="-78"/>
                <a:cs typeface="GE SS Two Light" panose="020A0503020102020204" pitchFamily="18" charset="-78"/>
              </a:rPr>
              <a:t>لم يتم طرح سوى شركة واحدة من خلال سوق الأوراق المالية وهي شركة أي فاينانس والتي تعد أكبر طرح في تاريخ البورصة المصرية، فيما شهدنا بيع الحكومة لحصص إضافية من ملكياتها في شركات مقيدة.</a:t>
            </a:r>
          </a:p>
          <a:p>
            <a:pPr marL="342900" indent="-342900" algn="just" rtl="1">
              <a:lnSpc>
                <a:spcPct val="107000"/>
              </a:lnSpc>
              <a:spcAft>
                <a:spcPts val="800"/>
              </a:spcAft>
              <a:buFont typeface="Arial" panose="020B0604020202020204" pitchFamily="34" charset="0"/>
              <a:buChar char="•"/>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 rtl="1">
              <a:lnSpc>
                <a:spcPct val="107000"/>
              </a:lnSpc>
              <a:spcAft>
                <a:spcPts val="800"/>
              </a:spcAft>
              <a:buFont typeface="Arial" panose="020B0604020202020204" pitchFamily="34" charset="0"/>
              <a:buChar char="•"/>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032284343"/>
              </p:ext>
            </p:extLst>
          </p:nvPr>
        </p:nvGraphicFramePr>
        <p:xfrm>
          <a:off x="1123406" y="2705496"/>
          <a:ext cx="10427590" cy="3727963"/>
        </p:xfrm>
        <a:graphic>
          <a:graphicData uri="http://schemas.openxmlformats.org/drawingml/2006/table">
            <a:tbl>
              <a:tblPr rtl="1" firstRow="1" firstCol="1" bandRow="1">
                <a:tableStyleId>{F5AB1C69-6EDB-4FF4-983F-18BD219EF322}</a:tableStyleId>
              </a:tblPr>
              <a:tblGrid>
                <a:gridCol w="1844776">
                  <a:extLst>
                    <a:ext uri="{9D8B030D-6E8A-4147-A177-3AD203B41FA5}">
                      <a16:colId xmlns:a16="http://schemas.microsoft.com/office/drawing/2014/main" val="1561962812"/>
                    </a:ext>
                  </a:extLst>
                </a:gridCol>
                <a:gridCol w="3984120">
                  <a:extLst>
                    <a:ext uri="{9D8B030D-6E8A-4147-A177-3AD203B41FA5}">
                      <a16:colId xmlns:a16="http://schemas.microsoft.com/office/drawing/2014/main" val="4024952272"/>
                    </a:ext>
                  </a:extLst>
                </a:gridCol>
                <a:gridCol w="2140406">
                  <a:extLst>
                    <a:ext uri="{9D8B030D-6E8A-4147-A177-3AD203B41FA5}">
                      <a16:colId xmlns:a16="http://schemas.microsoft.com/office/drawing/2014/main" val="779509192"/>
                    </a:ext>
                  </a:extLst>
                </a:gridCol>
                <a:gridCol w="2458288">
                  <a:extLst>
                    <a:ext uri="{9D8B030D-6E8A-4147-A177-3AD203B41FA5}">
                      <a16:colId xmlns:a16="http://schemas.microsoft.com/office/drawing/2014/main" val="2145476676"/>
                    </a:ext>
                  </a:extLst>
                </a:gridCol>
              </a:tblGrid>
              <a:tr h="429590">
                <a:tc>
                  <a:txBody>
                    <a:bodyPr/>
                    <a:lstStyle/>
                    <a:p>
                      <a:pPr marL="0" marR="0" algn="ctr" rtl="1">
                        <a:lnSpc>
                          <a:spcPct val="107000"/>
                        </a:lnSpc>
                        <a:spcBef>
                          <a:spcPts val="0"/>
                        </a:spcBef>
                        <a:spcAft>
                          <a:spcPts val="0"/>
                        </a:spcAft>
                      </a:pPr>
                      <a:r>
                        <a:rPr lang="ar-SA" sz="1200" dirty="0">
                          <a:effectLst/>
                        </a:rPr>
                        <a:t>ايزين كود</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الورقة المالية</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التاريخ</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القيمة (</a:t>
                      </a:r>
                      <a:r>
                        <a:rPr lang="ar-EG" sz="1200" dirty="0">
                          <a:effectLst/>
                        </a:rPr>
                        <a:t>بالجنيه</a:t>
                      </a:r>
                      <a:r>
                        <a:rPr lang="ar-SA" sz="1200" dirty="0">
                          <a:effectLst/>
                        </a:rPr>
                        <a:t>)</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extLst>
                  <a:ext uri="{0D108BD9-81ED-4DB2-BD59-A6C34878D82A}">
                    <a16:rowId xmlns:a16="http://schemas.microsoft.com/office/drawing/2014/main" val="1472161844"/>
                  </a:ext>
                </a:extLst>
              </a:tr>
              <a:tr h="422831">
                <a:tc>
                  <a:txBody>
                    <a:bodyPr/>
                    <a:lstStyle/>
                    <a:p>
                      <a:pPr marL="0" marR="0" algn="ctr" rtl="0">
                        <a:lnSpc>
                          <a:spcPct val="107000"/>
                        </a:lnSpc>
                        <a:spcBef>
                          <a:spcPts val="0"/>
                        </a:spcBef>
                        <a:spcAft>
                          <a:spcPts val="0"/>
                        </a:spcAft>
                      </a:pPr>
                      <a:r>
                        <a:rPr lang="en-US" sz="1200" dirty="0">
                          <a:effectLst/>
                        </a:rPr>
                        <a:t>EGS42111C012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الاسكندرية لتداول الحاويات والبضائع</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0">
                        <a:lnSpc>
                          <a:spcPct val="107000"/>
                        </a:lnSpc>
                        <a:spcBef>
                          <a:spcPts val="0"/>
                        </a:spcBef>
                        <a:spcAft>
                          <a:spcPts val="0"/>
                        </a:spcAft>
                      </a:pPr>
                      <a:r>
                        <a:rPr lang="en-US" sz="1200">
                          <a:effectLst/>
                        </a:rPr>
                        <a:t>10/08/2022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0">
                        <a:lnSpc>
                          <a:spcPct val="107000"/>
                        </a:lnSpc>
                        <a:spcBef>
                          <a:spcPts val="0"/>
                        </a:spcBef>
                        <a:spcAft>
                          <a:spcPts val="0"/>
                        </a:spcAft>
                      </a:pPr>
                      <a:r>
                        <a:rPr lang="en-US" sz="1200">
                          <a:effectLst/>
                        </a:rPr>
                        <a:t>2,416,380,015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extLst>
                  <a:ext uri="{0D108BD9-81ED-4DB2-BD59-A6C34878D82A}">
                    <a16:rowId xmlns:a16="http://schemas.microsoft.com/office/drawing/2014/main" val="160964179"/>
                  </a:ext>
                </a:extLst>
              </a:tr>
              <a:tr h="394642">
                <a:tc>
                  <a:txBody>
                    <a:bodyPr/>
                    <a:lstStyle/>
                    <a:p>
                      <a:pPr marL="0" marR="0" algn="ctr" rtl="0">
                        <a:lnSpc>
                          <a:spcPct val="107000"/>
                        </a:lnSpc>
                        <a:spcBef>
                          <a:spcPts val="0"/>
                        </a:spcBef>
                        <a:spcAft>
                          <a:spcPts val="0"/>
                        </a:spcAft>
                      </a:pPr>
                      <a:r>
                        <a:rPr lang="en-US" sz="1200">
                          <a:effectLst/>
                        </a:rPr>
                        <a:t>EGS743O1C013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اي فاينانس للاستثمارات المالية والرقمية</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0">
                        <a:lnSpc>
                          <a:spcPct val="107000"/>
                        </a:lnSpc>
                        <a:spcBef>
                          <a:spcPts val="0"/>
                        </a:spcBef>
                        <a:spcAft>
                          <a:spcPts val="0"/>
                        </a:spcAft>
                      </a:pPr>
                      <a:r>
                        <a:rPr lang="en-US" sz="1200">
                          <a:effectLst/>
                        </a:rPr>
                        <a:t>10/08/2022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0">
                        <a:lnSpc>
                          <a:spcPct val="107000"/>
                        </a:lnSpc>
                        <a:spcBef>
                          <a:spcPts val="0"/>
                        </a:spcBef>
                        <a:spcAft>
                          <a:spcPts val="0"/>
                        </a:spcAft>
                      </a:pPr>
                      <a:r>
                        <a:rPr lang="en-US" sz="1200">
                          <a:effectLst/>
                        </a:rPr>
                        <a:t>5,999,644,442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extLst>
                  <a:ext uri="{0D108BD9-81ED-4DB2-BD59-A6C34878D82A}">
                    <a16:rowId xmlns:a16="http://schemas.microsoft.com/office/drawing/2014/main" val="3524791357"/>
                  </a:ext>
                </a:extLst>
              </a:tr>
              <a:tr h="390843">
                <a:tc>
                  <a:txBody>
                    <a:bodyPr/>
                    <a:lstStyle/>
                    <a:p>
                      <a:pPr marL="0" marR="0" algn="ctr" rtl="0">
                        <a:lnSpc>
                          <a:spcPct val="107000"/>
                        </a:lnSpc>
                        <a:spcBef>
                          <a:spcPts val="0"/>
                        </a:spcBef>
                        <a:spcAft>
                          <a:spcPts val="0"/>
                        </a:spcAft>
                      </a:pPr>
                      <a:r>
                        <a:rPr lang="en-US" sz="1200">
                          <a:effectLst/>
                        </a:rPr>
                        <a:t>EGS60041C018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بنك كريدي اجريكول مصر</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0">
                        <a:lnSpc>
                          <a:spcPct val="107000"/>
                        </a:lnSpc>
                        <a:spcBef>
                          <a:spcPts val="0"/>
                        </a:spcBef>
                        <a:spcAft>
                          <a:spcPts val="0"/>
                        </a:spcAft>
                      </a:pPr>
                      <a:r>
                        <a:rPr lang="en-US" sz="1200">
                          <a:effectLst/>
                        </a:rPr>
                        <a:t>08/09/2022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0">
                        <a:lnSpc>
                          <a:spcPct val="107000"/>
                        </a:lnSpc>
                        <a:spcBef>
                          <a:spcPts val="0"/>
                        </a:spcBef>
                        <a:spcAft>
                          <a:spcPts val="0"/>
                        </a:spcAft>
                      </a:pPr>
                      <a:r>
                        <a:rPr lang="en-US" sz="1200">
                          <a:effectLst/>
                        </a:rPr>
                        <a:t>408,000,000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extLst>
                  <a:ext uri="{0D108BD9-81ED-4DB2-BD59-A6C34878D82A}">
                    <a16:rowId xmlns:a16="http://schemas.microsoft.com/office/drawing/2014/main" val="390877818"/>
                  </a:ext>
                </a:extLst>
              </a:tr>
              <a:tr h="326572">
                <a:tc>
                  <a:txBody>
                    <a:bodyPr/>
                    <a:lstStyle/>
                    <a:p>
                      <a:pPr marL="0" marR="0" algn="ctr" rtl="0">
                        <a:lnSpc>
                          <a:spcPct val="107000"/>
                        </a:lnSpc>
                        <a:spcBef>
                          <a:spcPts val="0"/>
                        </a:spcBef>
                        <a:spcAft>
                          <a:spcPts val="0"/>
                        </a:spcAft>
                      </a:pPr>
                      <a:r>
                        <a:rPr lang="en-US" sz="1200">
                          <a:effectLst/>
                        </a:rPr>
                        <a:t>EGS60111C019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مصرف أبو ظبي الأسلامي- مصر</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0">
                        <a:lnSpc>
                          <a:spcPct val="107000"/>
                        </a:lnSpc>
                        <a:spcBef>
                          <a:spcPts val="0"/>
                        </a:spcBef>
                        <a:spcAft>
                          <a:spcPts val="0"/>
                        </a:spcAft>
                      </a:pPr>
                      <a:r>
                        <a:rPr lang="en-US" sz="1200" dirty="0">
                          <a:effectLst/>
                        </a:rPr>
                        <a:t>12/12/2022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0">
                        <a:lnSpc>
                          <a:spcPct val="107000"/>
                        </a:lnSpc>
                        <a:spcBef>
                          <a:spcPts val="0"/>
                        </a:spcBef>
                        <a:spcAft>
                          <a:spcPts val="0"/>
                        </a:spcAft>
                      </a:pPr>
                      <a:r>
                        <a:rPr lang="en-US" sz="1200">
                          <a:effectLst/>
                        </a:rPr>
                        <a:t>541,120,000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extLst>
                  <a:ext uri="{0D108BD9-81ED-4DB2-BD59-A6C34878D82A}">
                    <a16:rowId xmlns:a16="http://schemas.microsoft.com/office/drawing/2014/main" val="3071533354"/>
                  </a:ext>
                </a:extLst>
              </a:tr>
              <a:tr h="352697">
                <a:tc>
                  <a:txBody>
                    <a:bodyPr/>
                    <a:lstStyle/>
                    <a:p>
                      <a:pPr marL="0" marR="0" algn="ctr" rtl="0">
                        <a:lnSpc>
                          <a:spcPct val="107000"/>
                        </a:lnSpc>
                        <a:spcBef>
                          <a:spcPts val="0"/>
                        </a:spcBef>
                        <a:spcAft>
                          <a:spcPts val="0"/>
                        </a:spcAft>
                      </a:pPr>
                      <a:r>
                        <a:rPr lang="en-US" sz="1200">
                          <a:effectLst/>
                        </a:rPr>
                        <a:t>EGS48031C016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المصرية للاتصالات</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0">
                        <a:lnSpc>
                          <a:spcPct val="107000"/>
                        </a:lnSpc>
                        <a:spcBef>
                          <a:spcPts val="0"/>
                        </a:spcBef>
                        <a:spcAft>
                          <a:spcPts val="0"/>
                        </a:spcAft>
                      </a:pPr>
                      <a:r>
                        <a:rPr lang="en-US" sz="1200">
                          <a:effectLst/>
                        </a:rPr>
                        <a:t>14/05/2023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0">
                        <a:lnSpc>
                          <a:spcPct val="107000"/>
                        </a:lnSpc>
                        <a:spcBef>
                          <a:spcPts val="0"/>
                        </a:spcBef>
                        <a:spcAft>
                          <a:spcPts val="0"/>
                        </a:spcAft>
                      </a:pPr>
                      <a:r>
                        <a:rPr lang="en-US" sz="1200">
                          <a:effectLst/>
                        </a:rPr>
                        <a:t>3,747,790,344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extLst>
                  <a:ext uri="{0D108BD9-81ED-4DB2-BD59-A6C34878D82A}">
                    <a16:rowId xmlns:a16="http://schemas.microsoft.com/office/drawing/2014/main" val="1674038929"/>
                  </a:ext>
                </a:extLst>
              </a:tr>
              <a:tr h="339634">
                <a:tc>
                  <a:txBody>
                    <a:bodyPr/>
                    <a:lstStyle/>
                    <a:p>
                      <a:pPr marL="0" marR="0" algn="ctr" rtl="0">
                        <a:lnSpc>
                          <a:spcPct val="107000"/>
                        </a:lnSpc>
                        <a:spcBef>
                          <a:spcPts val="0"/>
                        </a:spcBef>
                        <a:spcAft>
                          <a:spcPts val="0"/>
                        </a:spcAft>
                      </a:pPr>
                      <a:r>
                        <a:rPr lang="en-US" sz="1200">
                          <a:effectLst/>
                        </a:rPr>
                        <a:t>EGS48031C016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المصرية للاتصالات</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0">
                        <a:lnSpc>
                          <a:spcPct val="107000"/>
                        </a:lnSpc>
                        <a:spcBef>
                          <a:spcPts val="0"/>
                        </a:spcBef>
                        <a:spcAft>
                          <a:spcPts val="0"/>
                        </a:spcAft>
                      </a:pPr>
                      <a:r>
                        <a:rPr lang="en-US" sz="1200">
                          <a:effectLst/>
                        </a:rPr>
                        <a:t>28/05/2023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0">
                        <a:lnSpc>
                          <a:spcPct val="107000"/>
                        </a:lnSpc>
                        <a:spcBef>
                          <a:spcPts val="0"/>
                        </a:spcBef>
                        <a:spcAft>
                          <a:spcPts val="0"/>
                        </a:spcAft>
                      </a:pPr>
                      <a:r>
                        <a:rPr lang="en-US" sz="1200">
                          <a:effectLst/>
                        </a:rPr>
                        <a:t>196,287,096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extLst>
                  <a:ext uri="{0D108BD9-81ED-4DB2-BD59-A6C34878D82A}">
                    <a16:rowId xmlns:a16="http://schemas.microsoft.com/office/drawing/2014/main" val="3748027360"/>
                  </a:ext>
                </a:extLst>
              </a:tr>
              <a:tr h="394642">
                <a:tc>
                  <a:txBody>
                    <a:bodyPr/>
                    <a:lstStyle/>
                    <a:p>
                      <a:pPr marL="0" marR="0" algn="ctr" rtl="0">
                        <a:lnSpc>
                          <a:spcPct val="107000"/>
                        </a:lnSpc>
                        <a:spcBef>
                          <a:spcPts val="0"/>
                        </a:spcBef>
                        <a:spcAft>
                          <a:spcPts val="0"/>
                        </a:spcAft>
                      </a:pPr>
                      <a:r>
                        <a:rPr lang="en-US" sz="1200">
                          <a:effectLst/>
                        </a:rPr>
                        <a:t>EGS48031C016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المصرية للاتصالات</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0">
                        <a:lnSpc>
                          <a:spcPct val="107000"/>
                        </a:lnSpc>
                        <a:spcBef>
                          <a:spcPts val="0"/>
                        </a:spcBef>
                        <a:spcAft>
                          <a:spcPts val="0"/>
                        </a:spcAft>
                      </a:pPr>
                      <a:r>
                        <a:rPr lang="en-US" sz="1200">
                          <a:effectLst/>
                        </a:rPr>
                        <a:t>29/05/2023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0">
                        <a:lnSpc>
                          <a:spcPct val="107000"/>
                        </a:lnSpc>
                        <a:spcBef>
                          <a:spcPts val="0"/>
                        </a:spcBef>
                        <a:spcAft>
                          <a:spcPts val="0"/>
                        </a:spcAft>
                      </a:pPr>
                      <a:r>
                        <a:rPr lang="en-US" sz="1200">
                          <a:effectLst/>
                        </a:rPr>
                        <a:t>965,027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extLst>
                  <a:ext uri="{0D108BD9-81ED-4DB2-BD59-A6C34878D82A}">
                    <a16:rowId xmlns:a16="http://schemas.microsoft.com/office/drawing/2014/main" val="2694942870"/>
                  </a:ext>
                </a:extLst>
              </a:tr>
              <a:tr h="363004">
                <a:tc>
                  <a:txBody>
                    <a:bodyPr/>
                    <a:lstStyle/>
                    <a:p>
                      <a:pPr marL="0" marR="0" algn="ctr" rtl="0">
                        <a:lnSpc>
                          <a:spcPct val="107000"/>
                        </a:lnSpc>
                        <a:spcBef>
                          <a:spcPts val="0"/>
                        </a:spcBef>
                        <a:spcAft>
                          <a:spcPts val="0"/>
                        </a:spcAft>
                      </a:pPr>
                      <a:r>
                        <a:rPr lang="en-US" sz="1200">
                          <a:effectLst/>
                        </a:rPr>
                        <a:t>EGS37091C013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الشرقية - ايسترن كومباني</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0">
                        <a:lnSpc>
                          <a:spcPct val="107000"/>
                        </a:lnSpc>
                        <a:spcBef>
                          <a:spcPts val="0"/>
                        </a:spcBef>
                        <a:spcAft>
                          <a:spcPts val="0"/>
                        </a:spcAft>
                      </a:pPr>
                      <a:r>
                        <a:rPr lang="en-US" sz="1200">
                          <a:effectLst/>
                        </a:rPr>
                        <a:t>16/11/2023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0">
                        <a:lnSpc>
                          <a:spcPct val="107000"/>
                        </a:lnSpc>
                        <a:spcBef>
                          <a:spcPts val="0"/>
                        </a:spcBef>
                        <a:spcAft>
                          <a:spcPts val="0"/>
                        </a:spcAft>
                      </a:pPr>
                      <a:r>
                        <a:rPr lang="en-US" sz="1200">
                          <a:effectLst/>
                        </a:rPr>
                        <a:t>16,403,880,000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extLst>
                  <a:ext uri="{0D108BD9-81ED-4DB2-BD59-A6C34878D82A}">
                    <a16:rowId xmlns:a16="http://schemas.microsoft.com/office/drawing/2014/main" val="717016479"/>
                  </a:ext>
                </a:extLst>
              </a:tr>
              <a:tr h="313508">
                <a:tc>
                  <a:txBody>
                    <a:bodyPr/>
                    <a:lstStyle/>
                    <a:p>
                      <a:pPr marL="0" marR="0" algn="ctr" rtl="0">
                        <a:lnSpc>
                          <a:spcPct val="107000"/>
                        </a:lnSpc>
                        <a:spcBef>
                          <a:spcPts val="0"/>
                        </a:spcBef>
                        <a:spcAft>
                          <a:spcPts val="0"/>
                        </a:spcAft>
                      </a:pPr>
                      <a:r>
                        <a:rPr lang="en-US" sz="1200" dirty="0">
                          <a:effectLst/>
                        </a:rPr>
                        <a:t>EGS42111C012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1">
                        <a:lnSpc>
                          <a:spcPct val="107000"/>
                        </a:lnSpc>
                        <a:spcBef>
                          <a:spcPts val="0"/>
                        </a:spcBef>
                        <a:spcAft>
                          <a:spcPts val="0"/>
                        </a:spcAft>
                      </a:pPr>
                      <a:r>
                        <a:rPr lang="ar-SA" sz="1200" dirty="0">
                          <a:effectLst/>
                        </a:rPr>
                        <a:t>الاسكندرية لتداول الحاويات والبضائع</a:t>
                      </a:r>
                      <a:endParaRPr lang="en-US" sz="1100" dirty="0">
                        <a:effectLst/>
                        <a:latin typeface="GE SS Two Light" panose="020A0503020102020204" pitchFamily="18" charset="-78"/>
                        <a:ea typeface="GE SS Two Light" panose="020A0503020102020204" pitchFamily="18" charset="-78"/>
                        <a:cs typeface="GE SS Two Light" panose="020A0503020102020204" pitchFamily="18" charset="-78"/>
                      </a:endParaRPr>
                    </a:p>
                  </a:txBody>
                  <a:tcPr marL="67653" marR="67653" marT="0" marB="0" anchor="ctr"/>
                </a:tc>
                <a:tc>
                  <a:txBody>
                    <a:bodyPr/>
                    <a:lstStyle/>
                    <a:p>
                      <a:pPr marL="0" marR="0" algn="ctr" rtl="0">
                        <a:lnSpc>
                          <a:spcPct val="107000"/>
                        </a:lnSpc>
                        <a:spcBef>
                          <a:spcPts val="0"/>
                        </a:spcBef>
                        <a:spcAft>
                          <a:spcPts val="0"/>
                        </a:spcAft>
                      </a:pPr>
                      <a:r>
                        <a:rPr lang="en-US" sz="1200">
                          <a:effectLst/>
                        </a:rPr>
                        <a:t>10/08/2022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tc>
                  <a:txBody>
                    <a:bodyPr/>
                    <a:lstStyle/>
                    <a:p>
                      <a:pPr marL="0" marR="0" algn="ctr" rtl="0">
                        <a:lnSpc>
                          <a:spcPct val="107000"/>
                        </a:lnSpc>
                        <a:spcBef>
                          <a:spcPts val="0"/>
                        </a:spcBef>
                        <a:spcAft>
                          <a:spcPts val="0"/>
                        </a:spcAft>
                      </a:pPr>
                      <a:r>
                        <a:rPr lang="en-US" sz="1200" dirty="0">
                          <a:effectLst/>
                        </a:rPr>
                        <a:t>2,416,380,015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7653" marR="67653" marT="0" marB="0" anchor="ctr"/>
                </a:tc>
                <a:extLst>
                  <a:ext uri="{0D108BD9-81ED-4DB2-BD59-A6C34878D82A}">
                    <a16:rowId xmlns:a16="http://schemas.microsoft.com/office/drawing/2014/main" val="2909801650"/>
                  </a:ext>
                </a:extLst>
              </a:tr>
            </a:tbl>
          </a:graphicData>
        </a:graphic>
      </p:graphicFrame>
    </p:spTree>
    <p:extLst>
      <p:ext uri="{BB962C8B-B14F-4D97-AF65-F5344CB8AC3E}">
        <p14:creationId xmlns:p14="http://schemas.microsoft.com/office/powerpoint/2010/main" val="980374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894629"/>
            <a:ext cx="10515600" cy="689393"/>
          </a:xfrm>
        </p:spPr>
        <p:txBody>
          <a:bodyPr>
            <a:normAutofit/>
          </a:bodyPr>
          <a:lstStyle/>
          <a:p>
            <a:pPr algn="ctr" rtl="1">
              <a:lnSpc>
                <a:spcPct val="107000"/>
              </a:lnSpc>
              <a:spcAft>
                <a:spcPts val="800"/>
              </a:spcAft>
            </a:pPr>
            <a: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خامساً: تطور قيم الطروحات الأولية في الأسواق العالمية </a:t>
            </a:r>
            <a:b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br>
            <a: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خلال الفترة من 2020 وحتى 2023</a:t>
            </a:r>
          </a:p>
        </p:txBody>
      </p:sp>
      <p:sp>
        <p:nvSpPr>
          <p:cNvPr id="3" name="TextBox 2"/>
          <p:cNvSpPr txBox="1"/>
          <p:nvPr/>
        </p:nvSpPr>
        <p:spPr>
          <a:xfrm>
            <a:off x="1251284" y="5630779"/>
            <a:ext cx="10293016" cy="369332"/>
          </a:xfrm>
          <a:prstGeom prst="rect">
            <a:avLst/>
          </a:prstGeom>
          <a:noFill/>
        </p:spPr>
        <p:txBody>
          <a:bodyPr wrap="square" rtlCol="0">
            <a:spAutoFit/>
          </a:bodyPr>
          <a:lstStyle/>
          <a:p>
            <a:pPr algn="r"/>
            <a:r>
              <a:rPr lang="en-US" dirty="0"/>
              <a:t>.</a:t>
            </a:r>
          </a:p>
        </p:txBody>
      </p:sp>
      <p:graphicFrame>
        <p:nvGraphicFramePr>
          <p:cNvPr id="6" name="Chart 5"/>
          <p:cNvGraphicFramePr>
            <a:graphicFrameLocks/>
          </p:cNvGraphicFramePr>
          <p:nvPr>
            <p:extLst>
              <p:ext uri="{D42A27DB-BD31-4B8C-83A1-F6EECF244321}">
                <p14:modId xmlns:p14="http://schemas.microsoft.com/office/powerpoint/2010/main" val="2687293319"/>
              </p:ext>
            </p:extLst>
          </p:nvPr>
        </p:nvGraphicFramePr>
        <p:xfrm>
          <a:off x="2849729" y="1874572"/>
          <a:ext cx="6524625" cy="28479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741068" y="4784248"/>
            <a:ext cx="5276600" cy="261610"/>
          </a:xfrm>
          <a:prstGeom prst="rect">
            <a:avLst/>
          </a:prstGeom>
          <a:noFill/>
        </p:spPr>
        <p:txBody>
          <a:bodyPr wrap="square" rtlCol="0">
            <a:spAutoFit/>
          </a:bodyPr>
          <a:lstStyle/>
          <a:p>
            <a:pPr algn="r" rtl="1"/>
            <a:r>
              <a:rPr lang="ar-EG" sz="1100" dirty="0">
                <a:solidFill>
                  <a:srgbClr val="000066"/>
                </a:solidFill>
              </a:rPr>
              <a:t>المصدر: </a:t>
            </a:r>
            <a:r>
              <a:rPr lang="en-US" sz="1100" dirty="0">
                <a:solidFill>
                  <a:srgbClr val="000066"/>
                </a:solidFill>
              </a:rPr>
              <a:t>EY Global IPOs Trends</a:t>
            </a:r>
          </a:p>
        </p:txBody>
      </p:sp>
      <p:sp>
        <p:nvSpPr>
          <p:cNvPr id="8" name="TextBox 7"/>
          <p:cNvSpPr txBox="1"/>
          <p:nvPr/>
        </p:nvSpPr>
        <p:spPr>
          <a:xfrm>
            <a:off x="737937" y="5391743"/>
            <a:ext cx="11209421" cy="954107"/>
          </a:xfrm>
          <a:prstGeom prst="rect">
            <a:avLst/>
          </a:prstGeom>
          <a:noFill/>
        </p:spPr>
        <p:txBody>
          <a:bodyPr wrap="square" rtlCol="0">
            <a:spAutoFit/>
          </a:bodyPr>
          <a:lstStyle/>
          <a:p>
            <a:pPr algn="just" rtl="1"/>
            <a:r>
              <a:rPr lang="ar-EG" sz="1400" dirty="0">
                <a:latin typeface="GE SS Two Bold" panose="020A0503020102020204" pitchFamily="18" charset="-78"/>
                <a:ea typeface="GE SS Two Bold" panose="020A0503020102020204" pitchFamily="18" charset="-78"/>
                <a:cs typeface="GE SS Two Bold" panose="020A0503020102020204" pitchFamily="18" charset="-78"/>
              </a:rPr>
              <a:t>ا</a:t>
            </a:r>
            <a:r>
              <a:rPr lang="ar-SA" sz="1400" dirty="0">
                <a:latin typeface="GE SS Two Bold" panose="020A0503020102020204" pitchFamily="18" charset="-78"/>
                <a:ea typeface="GE SS Two Bold" panose="020A0503020102020204" pitchFamily="18" charset="-78"/>
                <a:cs typeface="GE SS Two Bold" panose="020A0503020102020204" pitchFamily="18" charset="-78"/>
              </a:rPr>
              <a:t>ستمر تباطء سوق الطروحات الأولية على المستوى العالمي للعام الثاني على التوالي</a:t>
            </a:r>
            <a:r>
              <a:rPr lang="ar-EG" sz="1400" dirty="0">
                <a:latin typeface="GE SS Two Bold" panose="020A0503020102020204" pitchFamily="18" charset="-78"/>
                <a:ea typeface="GE SS Two Bold" panose="020A0503020102020204" pitchFamily="18" charset="-78"/>
                <a:cs typeface="GE SS Two Bold" panose="020A0503020102020204" pitchFamily="18" charset="-78"/>
              </a:rPr>
              <a:t>،</a:t>
            </a:r>
            <a:r>
              <a:rPr lang="ar-SA" sz="1400" dirty="0">
                <a:latin typeface="GE SS Two Bold" panose="020A0503020102020204" pitchFamily="18" charset="-78"/>
                <a:ea typeface="GE SS Two Bold" panose="020A0503020102020204" pitchFamily="18" charset="-78"/>
                <a:cs typeface="GE SS Two Bold" panose="020A0503020102020204" pitchFamily="18" charset="-78"/>
              </a:rPr>
              <a:t> ليسجل إجمالي 123.2 مليار دولار بنهاية عام 2023 مقارنة بـ 184.3 مليار دولار عام 2022 و459.9 مليار دولار عام 2021، </a:t>
            </a:r>
            <a:r>
              <a:rPr lang="ar-EG" sz="1400" dirty="0">
                <a:latin typeface="GE SS Two Bold" panose="020A0503020102020204" pitchFamily="18" charset="-78"/>
                <a:ea typeface="GE SS Two Bold" panose="020A0503020102020204" pitchFamily="18" charset="-78"/>
                <a:cs typeface="GE SS Two Bold" panose="020A0503020102020204" pitchFamily="18" charset="-78"/>
              </a:rPr>
              <a:t>بمعدل </a:t>
            </a:r>
            <a:r>
              <a:rPr lang="ar-SA" sz="1400" dirty="0">
                <a:latin typeface="GE SS Two Bold" panose="020A0503020102020204" pitchFamily="18" charset="-78"/>
                <a:ea typeface="GE SS Two Bold" panose="020A0503020102020204" pitchFamily="18" charset="-78"/>
                <a:cs typeface="GE SS Two Bold" panose="020A0503020102020204" pitchFamily="18" charset="-78"/>
              </a:rPr>
              <a:t>انخفاض </a:t>
            </a:r>
            <a:r>
              <a:rPr lang="ar-EG" sz="1400" dirty="0">
                <a:latin typeface="GE SS Two Bold" panose="020A0503020102020204" pitchFamily="18" charset="-78"/>
                <a:ea typeface="GE SS Two Bold" panose="020A0503020102020204" pitchFamily="18" charset="-78"/>
                <a:cs typeface="GE SS Two Bold" panose="020A0503020102020204" pitchFamily="18" charset="-78"/>
              </a:rPr>
              <a:t>بلغ</a:t>
            </a:r>
            <a:r>
              <a:rPr lang="ar-SA" sz="1400" dirty="0">
                <a:latin typeface="GE SS Two Bold" panose="020A0503020102020204" pitchFamily="18" charset="-78"/>
                <a:ea typeface="GE SS Two Bold" panose="020A0503020102020204" pitchFamily="18" charset="-78"/>
                <a:cs typeface="GE SS Two Bold" panose="020A0503020102020204" pitchFamily="18" charset="-78"/>
              </a:rPr>
              <a:t> 33% و60% على التوالي</a:t>
            </a:r>
            <a:r>
              <a:rPr lang="ar-EG" sz="1400" dirty="0">
                <a:latin typeface="GE SS Two Bold" panose="020A0503020102020204" pitchFamily="18" charset="-78"/>
                <a:ea typeface="GE SS Two Bold" panose="020A0503020102020204" pitchFamily="18" charset="-78"/>
                <a:cs typeface="GE SS Two Bold" panose="020A0503020102020204" pitchFamily="18" charset="-78"/>
              </a:rPr>
              <a:t>.  </a:t>
            </a:r>
            <a:r>
              <a:rPr lang="ar-SA" sz="1400" dirty="0">
                <a:latin typeface="GE SS Two Bold" panose="020A0503020102020204" pitchFamily="18" charset="-78"/>
                <a:ea typeface="GE SS Two Bold" panose="020A0503020102020204" pitchFamily="18" charset="-78"/>
                <a:cs typeface="GE SS Two Bold" panose="020A0503020102020204" pitchFamily="18" charset="-78"/>
              </a:rPr>
              <a:t>وجاء ذلك الانخفاض متأثراً بسياسات التشديد النقدي ومخاوف التضخم والركود على مستوى العالم، إلى جانب التوترات الجيوسياسية التي توجه المستثمرين إلى خيارات أكثر أماناً.</a:t>
            </a:r>
            <a:endParaRPr lang="en-US" sz="1400" dirty="0">
              <a:latin typeface="GE SS Two Bold" panose="020A0503020102020204" pitchFamily="18" charset="-78"/>
              <a:ea typeface="GE SS Two Bold" panose="020A0503020102020204" pitchFamily="18" charset="-78"/>
              <a:cs typeface="GE SS Two Bold" panose="020A0503020102020204" pitchFamily="18" charset="-78"/>
            </a:endParaRPr>
          </a:p>
        </p:txBody>
      </p:sp>
    </p:spTree>
    <p:extLst>
      <p:ext uri="{BB962C8B-B14F-4D97-AF65-F5344CB8AC3E}">
        <p14:creationId xmlns:p14="http://schemas.microsoft.com/office/powerpoint/2010/main" val="306927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4365" r="8418"/>
          <a:stretch/>
        </p:blipFill>
        <p:spPr>
          <a:xfrm>
            <a:off x="496268" y="639930"/>
            <a:ext cx="6343650" cy="586507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8" y="0"/>
            <a:ext cx="12175032" cy="6858000"/>
          </a:xfrm>
          <a:prstGeom prst="rect">
            <a:avLst/>
          </a:prstGeom>
        </p:spPr>
      </p:pic>
      <p:sp>
        <p:nvSpPr>
          <p:cNvPr id="9" name="TextBox 8"/>
          <p:cNvSpPr txBox="1"/>
          <p:nvPr/>
        </p:nvSpPr>
        <p:spPr>
          <a:xfrm>
            <a:off x="5022761" y="2613005"/>
            <a:ext cx="6800045" cy="2077492"/>
          </a:xfrm>
          <a:prstGeom prst="rect">
            <a:avLst/>
          </a:prstGeom>
          <a:noFill/>
        </p:spPr>
        <p:txBody>
          <a:bodyPr wrap="square" rtlCol="0">
            <a:spAutoFit/>
          </a:bodyPr>
          <a:lstStyle/>
          <a:p>
            <a:pPr algn="ctr" rtl="1"/>
            <a:r>
              <a:rPr lang="ar-EG" sz="25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عرض تقديمي بشأن</a:t>
            </a:r>
            <a:endParaRPr lang="en-US" sz="25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rtl="1"/>
            <a:endParaRPr lang="en-US" sz="25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rtl="1"/>
            <a:r>
              <a:rPr lang="ar-EG" sz="2500"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rPr>
              <a:t>تطور مسار برنامج </a:t>
            </a:r>
            <a:r>
              <a:rPr lang="en-US" sz="2500"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rPr>
              <a:t>)</a:t>
            </a:r>
            <a:r>
              <a:rPr lang="ar-EG" sz="2500"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rPr>
              <a:t> الطروحات الحكومية</a:t>
            </a:r>
            <a:r>
              <a:rPr lang="en-US" sz="2500"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rPr>
              <a:t>(</a:t>
            </a:r>
            <a:r>
              <a:rPr lang="ar-EG" sz="2500"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rPr>
              <a:t> </a:t>
            </a:r>
            <a:endParaRPr lang="ar-EG" sz="25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endParaRPr>
          </a:p>
          <a:p>
            <a:pPr algn="ctr" rtl="1"/>
            <a:endParaRPr lang="en-US"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endParaRPr>
          </a:p>
          <a:p>
            <a:pPr algn="ctr" rtl="1"/>
            <a:r>
              <a:rPr lang="ar-EG"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rPr>
              <a:t>توسيع قاعدة ملكية الشركات المملوكة للدولة من خلال سوق الأوراق المالية </a:t>
            </a:r>
            <a:endParaRPr lang="en-US"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4401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95325"/>
            <a:ext cx="10515600" cy="786071"/>
          </a:xfrm>
        </p:spPr>
        <p:txBody>
          <a:bodyPr>
            <a:normAutofit/>
          </a:bodyPr>
          <a:lstStyle/>
          <a:p>
            <a:pPr algn="ctr" rtl="1">
              <a:lnSpc>
                <a:spcPct val="107000"/>
              </a:lnSpc>
              <a:spcAft>
                <a:spcPts val="800"/>
              </a:spcAft>
            </a:pPr>
            <a: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خامسًا: تطور قيم الطروحات الأولية في الأسواق العالمية</a:t>
            </a:r>
            <a:r>
              <a:rPr lang="en-US"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 </a:t>
            </a:r>
            <a:b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br>
            <a: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خلال عامي2022 -  2023</a:t>
            </a:r>
            <a:r>
              <a:rPr lang="en-US"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 (تابع)</a:t>
            </a:r>
          </a:p>
        </p:txBody>
      </p:sp>
      <p:graphicFrame>
        <p:nvGraphicFramePr>
          <p:cNvPr id="10" name="Chart 9"/>
          <p:cNvGraphicFramePr>
            <a:graphicFrameLocks/>
          </p:cNvGraphicFramePr>
          <p:nvPr>
            <p:extLst>
              <p:ext uri="{D42A27DB-BD31-4B8C-83A1-F6EECF244321}">
                <p14:modId xmlns:p14="http://schemas.microsoft.com/office/powerpoint/2010/main" val="3542719025"/>
              </p:ext>
            </p:extLst>
          </p:nvPr>
        </p:nvGraphicFramePr>
        <p:xfrm>
          <a:off x="6498305" y="1422396"/>
          <a:ext cx="5419726" cy="36629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2772513860"/>
              </p:ext>
            </p:extLst>
          </p:nvPr>
        </p:nvGraphicFramePr>
        <p:xfrm>
          <a:off x="914776" y="1347122"/>
          <a:ext cx="5124449" cy="373822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042484" y="5127538"/>
            <a:ext cx="4875546" cy="261610"/>
          </a:xfrm>
          <a:prstGeom prst="rect">
            <a:avLst/>
          </a:prstGeom>
          <a:noFill/>
        </p:spPr>
        <p:txBody>
          <a:bodyPr wrap="square" rtlCol="0">
            <a:spAutoFit/>
          </a:bodyPr>
          <a:lstStyle/>
          <a:p>
            <a:pPr algn="r" rtl="1"/>
            <a:r>
              <a:rPr lang="ar-EG" sz="1100" dirty="0">
                <a:solidFill>
                  <a:srgbClr val="000066"/>
                </a:solidFill>
              </a:rPr>
              <a:t>المصدر: </a:t>
            </a:r>
            <a:r>
              <a:rPr lang="en-US" sz="1100" dirty="0">
                <a:solidFill>
                  <a:srgbClr val="000066"/>
                </a:solidFill>
              </a:rPr>
              <a:t>EY Global IPOs Trends</a:t>
            </a:r>
          </a:p>
        </p:txBody>
      </p:sp>
      <p:sp>
        <p:nvSpPr>
          <p:cNvPr id="12" name="TextBox 11"/>
          <p:cNvSpPr txBox="1"/>
          <p:nvPr/>
        </p:nvSpPr>
        <p:spPr>
          <a:xfrm>
            <a:off x="762625" y="5106558"/>
            <a:ext cx="5276600" cy="261610"/>
          </a:xfrm>
          <a:prstGeom prst="rect">
            <a:avLst/>
          </a:prstGeom>
          <a:noFill/>
        </p:spPr>
        <p:txBody>
          <a:bodyPr wrap="square" rtlCol="0">
            <a:spAutoFit/>
          </a:bodyPr>
          <a:lstStyle/>
          <a:p>
            <a:pPr algn="r" rtl="1"/>
            <a:r>
              <a:rPr lang="ar-EG" sz="1100" dirty="0">
                <a:solidFill>
                  <a:srgbClr val="000066"/>
                </a:solidFill>
              </a:rPr>
              <a:t>المصدر: </a:t>
            </a:r>
            <a:r>
              <a:rPr lang="en-US" sz="1100" dirty="0">
                <a:solidFill>
                  <a:srgbClr val="000066"/>
                </a:solidFill>
              </a:rPr>
              <a:t>EY Global IPOs Trends</a:t>
            </a:r>
          </a:p>
        </p:txBody>
      </p:sp>
      <p:sp>
        <p:nvSpPr>
          <p:cNvPr id="4" name="TextBox 3"/>
          <p:cNvSpPr txBox="1"/>
          <p:nvPr/>
        </p:nvSpPr>
        <p:spPr>
          <a:xfrm>
            <a:off x="762625" y="5431336"/>
            <a:ext cx="11308432" cy="830997"/>
          </a:xfrm>
          <a:prstGeom prst="rect">
            <a:avLst/>
          </a:prstGeom>
          <a:noFill/>
        </p:spPr>
        <p:txBody>
          <a:bodyPr wrap="square" rtlCol="0">
            <a:spAutoFit/>
          </a:bodyPr>
          <a:lstStyle/>
          <a:p>
            <a:pPr algn="just" rtl="1"/>
            <a:r>
              <a:rPr lang="ar-EG" sz="1600" b="1" dirty="0">
                <a:cs typeface="+mj-cs"/>
              </a:rPr>
              <a:t> </a:t>
            </a:r>
            <a:r>
              <a:rPr lang="ar-EG" sz="1600" b="1" dirty="0">
                <a:latin typeface="GE SS Two Bold" panose="020A0503020102020204" pitchFamily="18" charset="-78"/>
                <a:ea typeface="GE SS Two Bold" panose="020A0503020102020204" pitchFamily="18" charset="-78"/>
                <a:cs typeface="+mj-cs"/>
              </a:rPr>
              <a:t>ويتضح من البيان السابق </a:t>
            </a:r>
            <a:r>
              <a:rPr lang="ar-EG" sz="1600" b="1" dirty="0" err="1">
                <a:latin typeface="GE SS Two Bold" panose="020A0503020102020204" pitchFamily="18" charset="-78"/>
                <a:ea typeface="GE SS Two Bold" panose="020A0503020102020204" pitchFamily="18" charset="-78"/>
                <a:cs typeface="+mj-cs"/>
              </a:rPr>
              <a:t>إستحواذ</a:t>
            </a:r>
            <a:r>
              <a:rPr lang="ar-EG" sz="1600" b="1" dirty="0">
                <a:latin typeface="GE SS Two Bold" panose="020A0503020102020204" pitchFamily="18" charset="-78"/>
                <a:ea typeface="GE SS Two Bold" panose="020A0503020102020204" pitchFamily="18" charset="-78"/>
                <a:cs typeface="+mj-cs"/>
              </a:rPr>
              <a:t> سوق أبو ظبي علي نسبة 4% من الطروحات الأولية بقيمة 5.5 مليار دولار .......................................................</a:t>
            </a:r>
          </a:p>
          <a:p>
            <a:pPr algn="just" rtl="1"/>
            <a:endParaRPr lang="ar-EG" sz="1600" b="1" dirty="0">
              <a:latin typeface="GE SS Two Bold" panose="020A0503020102020204" pitchFamily="18" charset="-78"/>
              <a:ea typeface="GE SS Two Bold" panose="020A0503020102020204" pitchFamily="18" charset="-78"/>
              <a:cs typeface="+mj-cs"/>
            </a:endParaRPr>
          </a:p>
          <a:p>
            <a:pPr algn="just" rtl="1"/>
            <a:r>
              <a:rPr lang="ar-SA" sz="1600" b="1" dirty="0">
                <a:latin typeface="GE SS Two Bold" panose="020A0503020102020204" pitchFamily="18" charset="-78"/>
                <a:ea typeface="GE SS Two Bold" panose="020A0503020102020204" pitchFamily="18" charset="-78"/>
                <a:cs typeface="+mj-cs"/>
              </a:rPr>
              <a:t>السعودية</a:t>
            </a:r>
            <a:r>
              <a:rPr lang="ar-EG" sz="1600" b="1" dirty="0">
                <a:latin typeface="GE SS Two Bold" panose="020A0503020102020204" pitchFamily="18" charset="-78"/>
                <a:ea typeface="GE SS Two Bold" panose="020A0503020102020204" pitchFamily="18" charset="-78"/>
                <a:cs typeface="+mj-cs"/>
              </a:rPr>
              <a:t> نحو </a:t>
            </a:r>
            <a:r>
              <a:rPr lang="ar-SA" sz="1600" b="1" dirty="0">
                <a:latin typeface="GE SS Two Bold" panose="020A0503020102020204" pitchFamily="18" charset="-78"/>
                <a:ea typeface="GE SS Two Bold" panose="020A0503020102020204" pitchFamily="18" charset="-78"/>
                <a:cs typeface="+mj-cs"/>
              </a:rPr>
              <a:t>3.6 مليار دولار تمثل نحو 3 % من الإجمالي العالمي، ما يجعل السوق في المرتبة التاسعة على مستوى العالم</a:t>
            </a:r>
            <a:r>
              <a:rPr lang="ar-EG" sz="1600" b="1" dirty="0">
                <a:latin typeface="GE SS Two Bold" panose="020A0503020102020204" pitchFamily="18" charset="-78"/>
                <a:ea typeface="GE SS Two Bold" panose="020A0503020102020204" pitchFamily="18" charset="-78"/>
                <a:cs typeface="+mj-cs"/>
              </a:rPr>
              <a:t>. </a:t>
            </a:r>
            <a:endParaRPr lang="en-US" sz="1600" b="1" dirty="0">
              <a:latin typeface="GE SS Two Bold" panose="020A0503020102020204" pitchFamily="18" charset="-78"/>
              <a:ea typeface="GE SS Two Bold" panose="020A0503020102020204" pitchFamily="18" charset="-78"/>
              <a:cs typeface="+mj-cs"/>
            </a:endParaRPr>
          </a:p>
        </p:txBody>
      </p:sp>
    </p:spTree>
    <p:extLst>
      <p:ext uri="{BB962C8B-B14F-4D97-AF65-F5344CB8AC3E}">
        <p14:creationId xmlns:p14="http://schemas.microsoft.com/office/powerpoint/2010/main" val="226029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766293"/>
            <a:ext cx="10515600" cy="689393"/>
          </a:xfrm>
        </p:spPr>
        <p:txBody>
          <a:bodyPr>
            <a:normAutofit/>
          </a:bodyPr>
          <a:lstStyle/>
          <a:p>
            <a:pPr algn="ctr" rtl="1">
              <a:lnSpc>
                <a:spcPct val="107000"/>
              </a:lnSpc>
              <a:spcAft>
                <a:spcPts val="800"/>
              </a:spcAft>
            </a:pPr>
            <a: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سادساً: تطور قيم الطروحات الأولية في الأسواق العربية</a:t>
            </a:r>
            <a:r>
              <a:rPr lang="en-US"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 </a:t>
            </a:r>
            <a:b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br>
            <a: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خلال الفترة من 2021 وحتى 2023</a:t>
            </a:r>
          </a:p>
        </p:txBody>
      </p:sp>
      <p:graphicFrame>
        <p:nvGraphicFramePr>
          <p:cNvPr id="9" name="Chart 8"/>
          <p:cNvGraphicFramePr>
            <a:graphicFrameLocks/>
          </p:cNvGraphicFramePr>
          <p:nvPr>
            <p:extLst>
              <p:ext uri="{D42A27DB-BD31-4B8C-83A1-F6EECF244321}">
                <p14:modId xmlns:p14="http://schemas.microsoft.com/office/powerpoint/2010/main" val="1575387956"/>
              </p:ext>
            </p:extLst>
          </p:nvPr>
        </p:nvGraphicFramePr>
        <p:xfrm>
          <a:off x="753978" y="1455686"/>
          <a:ext cx="6352675" cy="398258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009900" y="5588280"/>
            <a:ext cx="5276600" cy="261610"/>
          </a:xfrm>
          <a:prstGeom prst="rect">
            <a:avLst/>
          </a:prstGeom>
          <a:noFill/>
        </p:spPr>
        <p:txBody>
          <a:bodyPr wrap="square" rtlCol="0">
            <a:spAutoFit/>
          </a:bodyPr>
          <a:lstStyle/>
          <a:p>
            <a:pPr algn="r" rtl="1"/>
            <a:r>
              <a:rPr lang="ar-EG" sz="1100" dirty="0">
                <a:solidFill>
                  <a:srgbClr val="000066"/>
                </a:solidFill>
              </a:rPr>
              <a:t>المصدر:  تقارير </a:t>
            </a:r>
            <a:r>
              <a:rPr lang="ar-EG" sz="1100" dirty="0" err="1">
                <a:solidFill>
                  <a:srgbClr val="000066"/>
                </a:solidFill>
              </a:rPr>
              <a:t>إتحاد</a:t>
            </a:r>
            <a:r>
              <a:rPr lang="ar-EG" sz="1100" dirty="0">
                <a:solidFill>
                  <a:srgbClr val="000066"/>
                </a:solidFill>
              </a:rPr>
              <a:t> أسواق المال العربية</a:t>
            </a:r>
            <a:endParaRPr lang="en-US" sz="1100" dirty="0">
              <a:solidFill>
                <a:srgbClr val="000066"/>
              </a:solidFill>
            </a:endParaRPr>
          </a:p>
        </p:txBody>
      </p:sp>
      <p:sp>
        <p:nvSpPr>
          <p:cNvPr id="3" name="TextBox 2"/>
          <p:cNvSpPr txBox="1"/>
          <p:nvPr/>
        </p:nvSpPr>
        <p:spPr>
          <a:xfrm>
            <a:off x="7106653" y="1687506"/>
            <a:ext cx="4802603" cy="5262979"/>
          </a:xfrm>
          <a:prstGeom prst="rect">
            <a:avLst/>
          </a:prstGeom>
          <a:noFill/>
        </p:spPr>
        <p:txBody>
          <a:bodyPr wrap="square" rtlCol="0">
            <a:spAutoFit/>
          </a:bodyPr>
          <a:lstStyle/>
          <a:p>
            <a:pPr algn="just" rtl="1"/>
            <a:r>
              <a:rPr lang="ar-SA" sz="1600" b="1" dirty="0">
                <a:latin typeface="GE SS Two Bold" panose="020A0503020102020204" pitchFamily="18" charset="-78"/>
                <a:ea typeface="GE SS Two Bold" panose="020A0503020102020204" pitchFamily="18" charset="-78"/>
                <a:cs typeface="+mj-cs"/>
              </a:rPr>
              <a:t>شهدت منطقة الشرق الأوسط وشمال إفريقيا عام 2023 عدد جيد من الطروحات الأولية للاكتتاب العام في مختلف القطاعات</a:t>
            </a:r>
            <a:r>
              <a:rPr lang="ar-EG" sz="1600" b="1" dirty="0">
                <a:latin typeface="GE SS Two Bold" panose="020A0503020102020204" pitchFamily="18" charset="-78"/>
                <a:ea typeface="GE SS Two Bold" panose="020A0503020102020204" pitchFamily="18" charset="-78"/>
                <a:cs typeface="+mj-cs"/>
              </a:rPr>
              <a:t>، ب</a:t>
            </a:r>
            <a:r>
              <a:rPr lang="ar-SA" sz="1600" b="1" dirty="0">
                <a:latin typeface="GE SS Two Bold" panose="020A0503020102020204" pitchFamily="18" charset="-78"/>
                <a:ea typeface="GE SS Two Bold" panose="020A0503020102020204" pitchFamily="18" charset="-78"/>
                <a:cs typeface="+mj-cs"/>
              </a:rPr>
              <a:t>الرغم من الأوضاع الاقتصادية العالمية والتوترات الجيوسياسية المتزايدة في المنطقة بشكل عام</a:t>
            </a:r>
            <a:r>
              <a:rPr lang="en-US" sz="1600" b="1" dirty="0">
                <a:latin typeface="GE SS Two Bold" panose="020A0503020102020204" pitchFamily="18" charset="-78"/>
                <a:ea typeface="GE SS Two Bold" panose="020A0503020102020204" pitchFamily="18" charset="-78"/>
                <a:cs typeface="+mj-cs"/>
              </a:rPr>
              <a:t>. </a:t>
            </a:r>
          </a:p>
          <a:p>
            <a:pPr algn="just" rtl="1"/>
            <a:endParaRPr lang="ar-EG" sz="1600" b="1" dirty="0">
              <a:latin typeface="GE SS Two Bold" panose="020A0503020102020204" pitchFamily="18" charset="-78"/>
              <a:ea typeface="GE SS Two Bold" panose="020A0503020102020204" pitchFamily="18" charset="-78"/>
              <a:cs typeface="+mj-cs"/>
            </a:endParaRPr>
          </a:p>
          <a:p>
            <a:pPr algn="just" rtl="1"/>
            <a:r>
              <a:rPr lang="ar-SA" sz="1600" b="1" dirty="0">
                <a:latin typeface="GE SS Two Bold" panose="020A0503020102020204" pitchFamily="18" charset="-78"/>
                <a:ea typeface="GE SS Two Bold" panose="020A0503020102020204" pitchFamily="18" charset="-78"/>
                <a:cs typeface="+mj-cs"/>
              </a:rPr>
              <a:t>وقد تم إدراج عدد من الشركات الكبرى خلال 2023، بإجمالي 49 اكتتاب عام أولي جمع ما يقارب من 10.8 مليار دولار من العائدات على مدار العام، منها خمس شركات ساهمت بنسبة 57% من إجمالي عائدات الاكتتابات العامة، وهي</a:t>
            </a:r>
            <a:endParaRPr lang="en-US" sz="1600" b="1" dirty="0">
              <a:latin typeface="GE SS Two Bold" panose="020A0503020102020204" pitchFamily="18" charset="-78"/>
              <a:ea typeface="GE SS Two Bold" panose="020A0503020102020204" pitchFamily="18" charset="-78"/>
              <a:cs typeface="+mj-cs"/>
            </a:endParaRPr>
          </a:p>
          <a:p>
            <a:pPr marL="285750" lvl="0" indent="-285750" algn="just" rtl="1">
              <a:buFont typeface="Arial" panose="020B0604020202020204" pitchFamily="34" charset="0"/>
              <a:buChar char="•"/>
            </a:pPr>
            <a:r>
              <a:rPr lang="ar-SA" sz="1600" b="1" dirty="0">
                <a:latin typeface="GE SS Two Bold" panose="020A0503020102020204" pitchFamily="18" charset="-78"/>
                <a:ea typeface="GE SS Two Bold" panose="020A0503020102020204" pitchFamily="18" charset="-78"/>
                <a:cs typeface="+mj-cs"/>
              </a:rPr>
              <a:t>أدنوك للغاز في سوق أبو ظبي (2,500 مليون دولار)</a:t>
            </a:r>
            <a:endParaRPr lang="en-US" sz="1600" b="1" dirty="0">
              <a:latin typeface="GE SS Two Bold" panose="020A0503020102020204" pitchFamily="18" charset="-78"/>
              <a:ea typeface="GE SS Two Bold" panose="020A0503020102020204" pitchFamily="18" charset="-78"/>
              <a:cs typeface="+mj-cs"/>
            </a:endParaRPr>
          </a:p>
          <a:p>
            <a:pPr marL="285750" lvl="0" indent="-285750" algn="just" rtl="1">
              <a:buFont typeface="Arial" panose="020B0604020202020204" pitchFamily="34" charset="0"/>
              <a:buChar char="•"/>
            </a:pPr>
            <a:r>
              <a:rPr lang="en-US" sz="1600" b="1" dirty="0">
                <a:latin typeface="Times New Roman" panose="02020603050405020304" pitchFamily="18" charset="0"/>
                <a:ea typeface="GE SS Two Bold" panose="020A0503020102020204" pitchFamily="18" charset="-78"/>
                <a:cs typeface="+mj-cs"/>
              </a:rPr>
              <a:t>ADES</a:t>
            </a:r>
            <a:r>
              <a:rPr lang="ar-SA" sz="1600" b="1" dirty="0">
                <a:latin typeface="GE SS Two Bold" panose="020A0503020102020204" pitchFamily="18" charset="-78"/>
                <a:ea typeface="GE SS Two Bold" panose="020A0503020102020204" pitchFamily="18" charset="-78"/>
                <a:cs typeface="+mj-cs"/>
              </a:rPr>
              <a:t> القابضة في السوق السعودي (1,219 مليون دولار)</a:t>
            </a:r>
            <a:endParaRPr lang="en-US" sz="1600" b="1" dirty="0">
              <a:latin typeface="GE SS Two Bold" panose="020A0503020102020204" pitchFamily="18" charset="-78"/>
              <a:ea typeface="GE SS Two Bold" panose="020A0503020102020204" pitchFamily="18" charset="-78"/>
              <a:cs typeface="+mj-cs"/>
            </a:endParaRPr>
          </a:p>
          <a:p>
            <a:pPr marL="285750" lvl="0" indent="-285750" algn="just" rtl="1">
              <a:buFont typeface="Arial" panose="020B0604020202020204" pitchFamily="34" charset="0"/>
              <a:buChar char="•"/>
            </a:pPr>
            <a:r>
              <a:rPr lang="ar-SA" sz="1600" b="1" dirty="0">
                <a:latin typeface="GE SS Two Bold" panose="020A0503020102020204" pitchFamily="18" charset="-78"/>
                <a:ea typeface="GE SS Two Bold" panose="020A0503020102020204" pitchFamily="18" charset="-78"/>
                <a:cs typeface="+mj-cs"/>
              </a:rPr>
              <a:t>"بيور </a:t>
            </a:r>
            <a:r>
              <a:rPr lang="ar-SA" sz="1600" b="1" dirty="0" err="1">
                <a:latin typeface="GE SS Two Bold" panose="020A0503020102020204" pitchFamily="18" charset="-78"/>
                <a:ea typeface="GE SS Two Bold" panose="020A0503020102020204" pitchFamily="18" charset="-78"/>
                <a:cs typeface="+mj-cs"/>
              </a:rPr>
              <a:t>هيلث</a:t>
            </a:r>
            <a:r>
              <a:rPr lang="ar-SA" sz="1600" b="1" dirty="0">
                <a:latin typeface="GE SS Two Bold" panose="020A0503020102020204" pitchFamily="18" charset="-78"/>
                <a:ea typeface="GE SS Two Bold" panose="020A0503020102020204" pitchFamily="18" charset="-78"/>
                <a:cs typeface="+mj-cs"/>
              </a:rPr>
              <a:t>" في سوق أبو ظبي (986 مليون دولار)</a:t>
            </a:r>
            <a:endParaRPr lang="en-US" sz="1600" b="1" dirty="0">
              <a:latin typeface="GE SS Two Bold" panose="020A0503020102020204" pitchFamily="18" charset="-78"/>
              <a:ea typeface="GE SS Two Bold" panose="020A0503020102020204" pitchFamily="18" charset="-78"/>
              <a:cs typeface="+mj-cs"/>
            </a:endParaRPr>
          </a:p>
          <a:p>
            <a:pPr marL="285750" lvl="0" indent="-285750" algn="just" rtl="1">
              <a:buFont typeface="Arial" panose="020B0604020202020204" pitchFamily="34" charset="0"/>
              <a:buChar char="•"/>
            </a:pPr>
            <a:r>
              <a:rPr lang="ar-SA" sz="1600" b="1" dirty="0" err="1">
                <a:latin typeface="GE SS Two Bold" panose="020A0503020102020204" pitchFamily="18" charset="-78"/>
                <a:ea typeface="GE SS Two Bold" panose="020A0503020102020204" pitchFamily="18" charset="-78"/>
                <a:cs typeface="+mj-cs"/>
              </a:rPr>
              <a:t>أوكيو</a:t>
            </a:r>
            <a:r>
              <a:rPr lang="ar-SA" sz="1600" b="1" dirty="0">
                <a:latin typeface="GE SS Two Bold" panose="020A0503020102020204" pitchFamily="18" charset="-78"/>
                <a:ea typeface="GE SS Two Bold" panose="020A0503020102020204" pitchFamily="18" charset="-78"/>
                <a:cs typeface="+mj-cs"/>
              </a:rPr>
              <a:t> لشبكات الغاز في سوق مسقط (749 مليون دولار)</a:t>
            </a:r>
            <a:endParaRPr lang="en-US" sz="1600" b="1" dirty="0">
              <a:latin typeface="GE SS Two Bold" panose="020A0503020102020204" pitchFamily="18" charset="-78"/>
              <a:ea typeface="GE SS Two Bold" panose="020A0503020102020204" pitchFamily="18" charset="-78"/>
              <a:cs typeface="+mj-cs"/>
            </a:endParaRPr>
          </a:p>
          <a:p>
            <a:pPr marL="285750" lvl="0" indent="-285750" algn="just" rtl="1">
              <a:buFont typeface="Arial" panose="020B0604020202020204" pitchFamily="34" charset="0"/>
              <a:buChar char="•"/>
            </a:pPr>
            <a:r>
              <a:rPr lang="ar-SA" sz="1600" b="1" dirty="0">
                <a:latin typeface="GE SS Two Bold" panose="020A0503020102020204" pitchFamily="18" charset="-78"/>
                <a:ea typeface="GE SS Two Bold" panose="020A0503020102020204" pitchFamily="18" charset="-78"/>
                <a:cs typeface="+mj-cs"/>
              </a:rPr>
              <a:t>سال السعودية للخدمات اللوجستية (678 مليون دولار)</a:t>
            </a:r>
            <a:endParaRPr lang="en-US" sz="1600" b="1" dirty="0">
              <a:latin typeface="GE SS Two Bold" panose="020A0503020102020204" pitchFamily="18" charset="-78"/>
              <a:ea typeface="GE SS Two Bold" panose="020A0503020102020204" pitchFamily="18" charset="-78"/>
              <a:cs typeface="+mj-cs"/>
            </a:endParaRPr>
          </a:p>
          <a:p>
            <a:pPr algn="just" rtl="1"/>
            <a:r>
              <a:rPr lang="en-US" sz="1600" b="1" dirty="0">
                <a:latin typeface="GE SS Two Bold" panose="020A0503020102020204" pitchFamily="18" charset="-78"/>
                <a:ea typeface="GE SS Two Bold" panose="020A0503020102020204" pitchFamily="18" charset="-78"/>
                <a:cs typeface="+mj-cs"/>
              </a:rPr>
              <a:t> </a:t>
            </a:r>
          </a:p>
          <a:p>
            <a:pPr algn="just" rtl="1"/>
            <a:r>
              <a:rPr lang="ar-SA" sz="1600" b="1" dirty="0">
                <a:latin typeface="GE SS Two Bold" panose="020A0503020102020204" pitchFamily="18" charset="-78"/>
                <a:ea typeface="GE SS Two Bold" panose="020A0503020102020204" pitchFamily="18" charset="-78"/>
                <a:cs typeface="+mj-cs"/>
              </a:rPr>
              <a:t>ويأتي هذا الأداء بالمقارنة مع 52 اكتتاب عام أولي، بإيرادات بلغت 21.7 مليار دولار في العام 2022، مدعومة بشكل أساسي بالاكتتاب العام الأولي لهيئة كهرباء ومياه دبي بإيرادات بلغت 6 مليار دولار، الذي يعد الأكبر على الإطلاق في الإمارات والمنطقة في العام 2022، بالإضافة إلى الاكتتاب العام الأولي لشركة بروج للكيماويات الإماراتية بإيرادات بلغت 2 مليار دولار</a:t>
            </a:r>
            <a:r>
              <a:rPr lang="en-US" sz="1600" b="1" dirty="0">
                <a:latin typeface="GE SS Two Bold" panose="020A0503020102020204" pitchFamily="18" charset="-78"/>
                <a:ea typeface="GE SS Two Bold" panose="020A0503020102020204" pitchFamily="18" charset="-78"/>
                <a:cs typeface="+mj-cs"/>
              </a:rPr>
              <a:t>.</a:t>
            </a:r>
          </a:p>
        </p:txBody>
      </p:sp>
    </p:spTree>
    <p:extLst>
      <p:ext uri="{BB962C8B-B14F-4D97-AF65-F5344CB8AC3E}">
        <p14:creationId xmlns:p14="http://schemas.microsoft.com/office/powerpoint/2010/main" val="2787423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79" y="695326"/>
            <a:ext cx="11742821" cy="700338"/>
          </a:xfrm>
        </p:spPr>
        <p:txBody>
          <a:bodyPr>
            <a:normAutofit/>
          </a:bodyPr>
          <a:lstStyle/>
          <a:p>
            <a:pPr algn="ctr" rtl="1">
              <a:lnSpc>
                <a:spcPct val="107000"/>
              </a:lnSpc>
              <a:spcAft>
                <a:spcPts val="800"/>
              </a:spcAft>
            </a:pPr>
            <a: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سادساً : تطور عدد  وقيم الطروحات الأولية في الأسواق العربية</a:t>
            </a:r>
            <a:r>
              <a:rPr lang="en-US"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 </a:t>
            </a:r>
            <a:b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br>
            <a: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خلال الفترة من 2020 وحتى</a:t>
            </a:r>
            <a:r>
              <a:rPr lang="en-US"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2023 (تابع)</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8929785"/>
              </p:ext>
            </p:extLst>
          </p:nvPr>
        </p:nvGraphicFramePr>
        <p:xfrm>
          <a:off x="8216900" y="2951083"/>
          <a:ext cx="3886200" cy="26669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1437701051"/>
              </p:ext>
            </p:extLst>
          </p:nvPr>
        </p:nvGraphicFramePr>
        <p:xfrm>
          <a:off x="736599" y="2951083"/>
          <a:ext cx="3822699" cy="284321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736600" y="1469112"/>
            <a:ext cx="11366500" cy="932178"/>
          </a:xfrm>
          <a:prstGeom prst="rect">
            <a:avLst/>
          </a:prstGeom>
          <a:noFill/>
        </p:spPr>
        <p:txBody>
          <a:bodyPr wrap="square">
            <a:spAutoFit/>
          </a:bodyPr>
          <a:lstStyle/>
          <a:p>
            <a:pPr marL="285750" indent="-285750" algn="justLow" rtl="1">
              <a:lnSpc>
                <a:spcPct val="107000"/>
              </a:lnSpc>
              <a:spcAft>
                <a:spcPts val="800"/>
              </a:spcAft>
              <a:buFont typeface="Arial" panose="020B0604020202020204" pitchFamily="34" charset="0"/>
              <a:buChar char="•"/>
            </a:pPr>
            <a:r>
              <a:rPr lang="ar-EG" sz="1700" b="1" dirty="0">
                <a:latin typeface="GE SS Two Light" panose="020A0503020102020204" pitchFamily="18" charset="-78"/>
                <a:ea typeface="GE SS Two Light" panose="020A0503020102020204" pitchFamily="18" charset="-78"/>
                <a:cs typeface="+mj-cs"/>
              </a:rPr>
              <a:t>يوضح الرسوم البيانية أدناه  زيادة عدد وقيم الطروحات في الأسواق العربية خلال عام  2022،  باستثناء  السوق المصرية وسوق  مسقط،. بينما تراجعت قيم وعدد الطروحات في معظم الدول العربية خلال عام 2023،  باستثناء سوق أبو ظبي للأوراق المالية وسوق مسقط. حيث شهد سوق أبو ظبي طرح  </a:t>
            </a:r>
            <a:r>
              <a:rPr lang="ar-SA" sz="1700" b="1" dirty="0">
                <a:latin typeface="GE SS Two Light" panose="020A0503020102020204" pitchFamily="18" charset="-78"/>
                <a:ea typeface="GE SS Two Light" panose="020A0503020102020204" pitchFamily="18" charset="-78"/>
                <a:cs typeface="+mj-cs"/>
              </a:rPr>
              <a:t>أدنوك للغاز </a:t>
            </a:r>
            <a:r>
              <a:rPr lang="ar-EG" sz="1700" b="1" dirty="0">
                <a:latin typeface="GE SS Two Light" panose="020A0503020102020204" pitchFamily="18" charset="-78"/>
                <a:ea typeface="GE SS Two Light" panose="020A0503020102020204" pitchFamily="18" charset="-78"/>
                <a:cs typeface="+mj-cs"/>
              </a:rPr>
              <a:t>بقيمة </a:t>
            </a:r>
            <a:r>
              <a:rPr lang="ar-SA" sz="1700" b="1" dirty="0">
                <a:latin typeface="GE SS Two Light" panose="020A0503020102020204" pitchFamily="18" charset="-78"/>
                <a:ea typeface="GE SS Two Light" panose="020A0503020102020204" pitchFamily="18" charset="-78"/>
                <a:cs typeface="+mj-cs"/>
              </a:rPr>
              <a:t>2,500 مليون دولار</a:t>
            </a:r>
            <a:r>
              <a:rPr lang="ar-EG" sz="1700" b="1" dirty="0">
                <a:latin typeface="GE SS Two Light" panose="020A0503020102020204" pitchFamily="18" charset="-78"/>
                <a:ea typeface="GE SS Two Light" panose="020A0503020102020204" pitchFamily="18" charset="-78"/>
                <a:cs typeface="+mj-cs"/>
              </a:rPr>
              <a:t>، و </a:t>
            </a:r>
            <a:r>
              <a:rPr lang="ar-SA" sz="1700" b="1" dirty="0">
                <a:latin typeface="GE SS Two Light" panose="020A0503020102020204" pitchFamily="18" charset="-78"/>
                <a:ea typeface="GE SS Two Light" panose="020A0503020102020204" pitchFamily="18" charset="-78"/>
                <a:cs typeface="+mj-cs"/>
              </a:rPr>
              <a:t>بيور </a:t>
            </a:r>
            <a:r>
              <a:rPr lang="ar-SA" sz="1700" b="1" dirty="0" err="1">
                <a:latin typeface="GE SS Two Light" panose="020A0503020102020204" pitchFamily="18" charset="-78"/>
                <a:ea typeface="GE SS Two Light" panose="020A0503020102020204" pitchFamily="18" charset="-78"/>
                <a:cs typeface="+mj-cs"/>
              </a:rPr>
              <a:t>هيلث</a:t>
            </a:r>
            <a:r>
              <a:rPr lang="ar-SA" sz="1700" b="1" dirty="0">
                <a:latin typeface="GE SS Two Light" panose="020A0503020102020204" pitchFamily="18" charset="-78"/>
                <a:ea typeface="GE SS Two Light" panose="020A0503020102020204" pitchFamily="18" charset="-78"/>
                <a:cs typeface="+mj-cs"/>
              </a:rPr>
              <a:t> </a:t>
            </a:r>
            <a:r>
              <a:rPr lang="ar-EG" sz="1700" b="1" dirty="0">
                <a:latin typeface="GE SS Two Light" panose="020A0503020102020204" pitchFamily="18" charset="-78"/>
                <a:ea typeface="GE SS Two Light" panose="020A0503020102020204" pitchFamily="18" charset="-78"/>
                <a:cs typeface="+mj-cs"/>
              </a:rPr>
              <a:t>بقيمة </a:t>
            </a:r>
            <a:r>
              <a:rPr lang="ar-SA" sz="1700" b="1" dirty="0">
                <a:latin typeface="GE SS Two Light" panose="020A0503020102020204" pitchFamily="18" charset="-78"/>
                <a:ea typeface="GE SS Two Light" panose="020A0503020102020204" pitchFamily="18" charset="-78"/>
                <a:cs typeface="+mj-cs"/>
              </a:rPr>
              <a:t>986 مليون دولار</a:t>
            </a:r>
            <a:r>
              <a:rPr lang="ar-EG" sz="1700" b="1" dirty="0">
                <a:latin typeface="GE SS Two Light" panose="020A0503020102020204" pitchFamily="18" charset="-78"/>
                <a:ea typeface="GE SS Two Light" panose="020A0503020102020204" pitchFamily="18" charset="-78"/>
                <a:cs typeface="+mj-cs"/>
              </a:rPr>
              <a:t>. كما شهد سوق مسقط  طرح شركة </a:t>
            </a:r>
            <a:r>
              <a:rPr lang="ar-SA" sz="1700" b="1" dirty="0" err="1">
                <a:latin typeface="GE SS Two Light" panose="020A0503020102020204" pitchFamily="18" charset="-78"/>
                <a:ea typeface="GE SS Two Light" panose="020A0503020102020204" pitchFamily="18" charset="-78"/>
                <a:cs typeface="+mj-cs"/>
              </a:rPr>
              <a:t>أوكيو</a:t>
            </a:r>
            <a:r>
              <a:rPr lang="ar-SA" sz="1700" b="1" dirty="0">
                <a:latin typeface="GE SS Two Light" panose="020A0503020102020204" pitchFamily="18" charset="-78"/>
                <a:ea typeface="GE SS Two Light" panose="020A0503020102020204" pitchFamily="18" charset="-78"/>
                <a:cs typeface="+mj-cs"/>
              </a:rPr>
              <a:t> لشبكات الغاز </a:t>
            </a:r>
            <a:r>
              <a:rPr lang="ar-EG" sz="1700" b="1" dirty="0">
                <a:latin typeface="GE SS Two Light" panose="020A0503020102020204" pitchFamily="18" charset="-78"/>
                <a:ea typeface="GE SS Two Light" panose="020A0503020102020204" pitchFamily="18" charset="-78"/>
                <a:cs typeface="+mj-cs"/>
              </a:rPr>
              <a:t>بقيمة </a:t>
            </a:r>
            <a:r>
              <a:rPr lang="ar-SA" sz="1700" b="1" dirty="0">
                <a:latin typeface="GE SS Two Light" panose="020A0503020102020204" pitchFamily="18" charset="-78"/>
                <a:ea typeface="GE SS Two Light" panose="020A0503020102020204" pitchFamily="18" charset="-78"/>
                <a:cs typeface="+mj-cs"/>
              </a:rPr>
              <a:t>749 مليون دولار</a:t>
            </a:r>
            <a:r>
              <a:rPr lang="ar-EG" sz="1700" b="1" dirty="0">
                <a:latin typeface="GE SS Two Light" panose="020A0503020102020204" pitchFamily="18" charset="-78"/>
                <a:ea typeface="GE SS Two Light" panose="020A0503020102020204" pitchFamily="18" charset="-78"/>
                <a:cs typeface="+mj-cs"/>
              </a:rPr>
              <a:t>. </a:t>
            </a:r>
          </a:p>
        </p:txBody>
      </p:sp>
      <p:graphicFrame>
        <p:nvGraphicFramePr>
          <p:cNvPr id="7" name="Chart 6"/>
          <p:cNvGraphicFramePr/>
          <p:nvPr>
            <p:extLst>
              <p:ext uri="{D42A27DB-BD31-4B8C-83A1-F6EECF244321}">
                <p14:modId xmlns:p14="http://schemas.microsoft.com/office/powerpoint/2010/main" val="4261179807"/>
              </p:ext>
            </p:extLst>
          </p:nvPr>
        </p:nvGraphicFramePr>
        <p:xfrm>
          <a:off x="4559298" y="2951084"/>
          <a:ext cx="3657602" cy="284321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9384631" y="5691530"/>
            <a:ext cx="2654967" cy="261610"/>
          </a:xfrm>
          <a:prstGeom prst="rect">
            <a:avLst/>
          </a:prstGeom>
          <a:noFill/>
        </p:spPr>
        <p:txBody>
          <a:bodyPr wrap="square" rtlCol="0">
            <a:spAutoFit/>
          </a:bodyPr>
          <a:lstStyle/>
          <a:p>
            <a:pPr algn="r" rtl="1"/>
            <a:r>
              <a:rPr lang="ar-EG" sz="1100" dirty="0">
                <a:solidFill>
                  <a:srgbClr val="000066"/>
                </a:solidFill>
              </a:rPr>
              <a:t>المصدر:  تقارير </a:t>
            </a:r>
            <a:r>
              <a:rPr lang="ar-EG" sz="1100" dirty="0" err="1">
                <a:solidFill>
                  <a:srgbClr val="000066"/>
                </a:solidFill>
              </a:rPr>
              <a:t>إتحاد</a:t>
            </a:r>
            <a:r>
              <a:rPr lang="ar-EG" sz="1100" dirty="0">
                <a:solidFill>
                  <a:srgbClr val="000066"/>
                </a:solidFill>
              </a:rPr>
              <a:t> أسواق المال العربية</a:t>
            </a:r>
            <a:endParaRPr lang="en-US" sz="1100" dirty="0">
              <a:solidFill>
                <a:srgbClr val="000066"/>
              </a:solidFill>
            </a:endParaRPr>
          </a:p>
        </p:txBody>
      </p:sp>
      <p:sp>
        <p:nvSpPr>
          <p:cNvPr id="10" name="TextBox 9"/>
          <p:cNvSpPr txBox="1"/>
          <p:nvPr/>
        </p:nvSpPr>
        <p:spPr>
          <a:xfrm>
            <a:off x="5213684" y="5734228"/>
            <a:ext cx="2981158" cy="261610"/>
          </a:xfrm>
          <a:prstGeom prst="rect">
            <a:avLst/>
          </a:prstGeom>
          <a:noFill/>
        </p:spPr>
        <p:txBody>
          <a:bodyPr wrap="square" rtlCol="0">
            <a:spAutoFit/>
          </a:bodyPr>
          <a:lstStyle/>
          <a:p>
            <a:pPr algn="r" rtl="1"/>
            <a:r>
              <a:rPr lang="ar-EG" sz="1100" dirty="0">
                <a:solidFill>
                  <a:srgbClr val="000066"/>
                </a:solidFill>
              </a:rPr>
              <a:t>المصدر:  تقارير </a:t>
            </a:r>
            <a:r>
              <a:rPr lang="ar-EG" sz="1100" dirty="0" err="1">
                <a:solidFill>
                  <a:srgbClr val="000066"/>
                </a:solidFill>
              </a:rPr>
              <a:t>إتحاد</a:t>
            </a:r>
            <a:r>
              <a:rPr lang="ar-EG" sz="1100" dirty="0">
                <a:solidFill>
                  <a:srgbClr val="000066"/>
                </a:solidFill>
              </a:rPr>
              <a:t> أسواق المال العربية</a:t>
            </a:r>
            <a:endParaRPr lang="en-US" sz="1100" dirty="0">
              <a:solidFill>
                <a:srgbClr val="000066"/>
              </a:solidFill>
            </a:endParaRPr>
          </a:p>
        </p:txBody>
      </p:sp>
      <p:sp>
        <p:nvSpPr>
          <p:cNvPr id="11" name="TextBox 10"/>
          <p:cNvSpPr txBox="1"/>
          <p:nvPr/>
        </p:nvSpPr>
        <p:spPr>
          <a:xfrm>
            <a:off x="1578140" y="5792301"/>
            <a:ext cx="2981158" cy="261610"/>
          </a:xfrm>
          <a:prstGeom prst="rect">
            <a:avLst/>
          </a:prstGeom>
          <a:noFill/>
        </p:spPr>
        <p:txBody>
          <a:bodyPr wrap="square" rtlCol="0">
            <a:spAutoFit/>
          </a:bodyPr>
          <a:lstStyle/>
          <a:p>
            <a:pPr algn="r" rtl="1"/>
            <a:r>
              <a:rPr lang="ar-EG" sz="1100" dirty="0">
                <a:solidFill>
                  <a:srgbClr val="000066"/>
                </a:solidFill>
              </a:rPr>
              <a:t>المصدر:  تقارير </a:t>
            </a:r>
            <a:r>
              <a:rPr lang="ar-EG" sz="1100" dirty="0" err="1">
                <a:solidFill>
                  <a:srgbClr val="000066"/>
                </a:solidFill>
              </a:rPr>
              <a:t>إتحاد</a:t>
            </a:r>
            <a:r>
              <a:rPr lang="ar-EG" sz="1100" dirty="0">
                <a:solidFill>
                  <a:srgbClr val="000066"/>
                </a:solidFill>
              </a:rPr>
              <a:t> أسواق المال العربية</a:t>
            </a:r>
            <a:endParaRPr lang="en-US" sz="1100" dirty="0">
              <a:solidFill>
                <a:srgbClr val="000066"/>
              </a:solidFill>
            </a:endParaRPr>
          </a:p>
        </p:txBody>
      </p:sp>
    </p:spTree>
    <p:extLst>
      <p:ext uri="{BB962C8B-B14F-4D97-AF65-F5344CB8AC3E}">
        <p14:creationId xmlns:p14="http://schemas.microsoft.com/office/powerpoint/2010/main" val="4254057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537286732"/>
              </p:ext>
            </p:extLst>
          </p:nvPr>
        </p:nvGraphicFramePr>
        <p:xfrm>
          <a:off x="598030" y="2366210"/>
          <a:ext cx="3909009" cy="27512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3131621517"/>
              </p:ext>
            </p:extLst>
          </p:nvPr>
        </p:nvGraphicFramePr>
        <p:xfrm>
          <a:off x="8198894" y="2319334"/>
          <a:ext cx="3937083"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66137253"/>
              </p:ext>
            </p:extLst>
          </p:nvPr>
        </p:nvGraphicFramePr>
        <p:xfrm>
          <a:off x="4420916" y="2282992"/>
          <a:ext cx="3993230" cy="291765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525881" y="5331949"/>
            <a:ext cx="2981158" cy="261610"/>
          </a:xfrm>
          <a:prstGeom prst="rect">
            <a:avLst/>
          </a:prstGeom>
          <a:noFill/>
        </p:spPr>
        <p:txBody>
          <a:bodyPr wrap="square" rtlCol="0">
            <a:spAutoFit/>
          </a:bodyPr>
          <a:lstStyle/>
          <a:p>
            <a:pPr algn="r" rtl="1"/>
            <a:r>
              <a:rPr lang="ar-EG" sz="1100" dirty="0">
                <a:solidFill>
                  <a:srgbClr val="000066"/>
                </a:solidFill>
              </a:rPr>
              <a:t>المصدر:  تقارير </a:t>
            </a:r>
            <a:r>
              <a:rPr lang="ar-EG" sz="1100" dirty="0" err="1">
                <a:solidFill>
                  <a:srgbClr val="000066"/>
                </a:solidFill>
              </a:rPr>
              <a:t>إتحاد</a:t>
            </a:r>
            <a:r>
              <a:rPr lang="ar-EG" sz="1100" dirty="0">
                <a:solidFill>
                  <a:srgbClr val="000066"/>
                </a:solidFill>
              </a:rPr>
              <a:t> أسواق المال العربية</a:t>
            </a:r>
            <a:endParaRPr lang="en-US" sz="1100" dirty="0">
              <a:solidFill>
                <a:srgbClr val="000066"/>
              </a:solidFill>
            </a:endParaRPr>
          </a:p>
        </p:txBody>
      </p:sp>
      <p:sp>
        <p:nvSpPr>
          <p:cNvPr id="7" name="TextBox 6"/>
          <p:cNvSpPr txBox="1"/>
          <p:nvPr/>
        </p:nvSpPr>
        <p:spPr>
          <a:xfrm>
            <a:off x="5049169" y="5361272"/>
            <a:ext cx="2981158" cy="261610"/>
          </a:xfrm>
          <a:prstGeom prst="rect">
            <a:avLst/>
          </a:prstGeom>
          <a:noFill/>
        </p:spPr>
        <p:txBody>
          <a:bodyPr wrap="square" rtlCol="0">
            <a:spAutoFit/>
          </a:bodyPr>
          <a:lstStyle/>
          <a:p>
            <a:pPr algn="r" rtl="1"/>
            <a:r>
              <a:rPr lang="ar-EG" sz="1100" dirty="0">
                <a:solidFill>
                  <a:srgbClr val="000066"/>
                </a:solidFill>
              </a:rPr>
              <a:t>المصدر:  تقارير </a:t>
            </a:r>
            <a:r>
              <a:rPr lang="ar-EG" sz="1100" dirty="0" err="1">
                <a:solidFill>
                  <a:srgbClr val="000066"/>
                </a:solidFill>
              </a:rPr>
              <a:t>إتحاد</a:t>
            </a:r>
            <a:r>
              <a:rPr lang="ar-EG" sz="1100" dirty="0">
                <a:solidFill>
                  <a:srgbClr val="000066"/>
                </a:solidFill>
              </a:rPr>
              <a:t> أسواق المال العربية</a:t>
            </a:r>
            <a:endParaRPr lang="en-US" sz="1100" dirty="0">
              <a:solidFill>
                <a:srgbClr val="000066"/>
              </a:solidFill>
            </a:endParaRPr>
          </a:p>
        </p:txBody>
      </p:sp>
      <p:sp>
        <p:nvSpPr>
          <p:cNvPr id="8" name="TextBox 7"/>
          <p:cNvSpPr txBox="1"/>
          <p:nvPr/>
        </p:nvSpPr>
        <p:spPr>
          <a:xfrm>
            <a:off x="8922084" y="5452329"/>
            <a:ext cx="2981158" cy="261610"/>
          </a:xfrm>
          <a:prstGeom prst="rect">
            <a:avLst/>
          </a:prstGeom>
          <a:noFill/>
        </p:spPr>
        <p:txBody>
          <a:bodyPr wrap="square" rtlCol="0">
            <a:spAutoFit/>
          </a:bodyPr>
          <a:lstStyle/>
          <a:p>
            <a:pPr algn="r" rtl="1"/>
            <a:r>
              <a:rPr lang="ar-EG" sz="1100" dirty="0">
                <a:solidFill>
                  <a:srgbClr val="000066"/>
                </a:solidFill>
              </a:rPr>
              <a:t>المصدر:  تقارير </a:t>
            </a:r>
            <a:r>
              <a:rPr lang="ar-EG" sz="1100" dirty="0" err="1">
                <a:solidFill>
                  <a:srgbClr val="000066"/>
                </a:solidFill>
              </a:rPr>
              <a:t>إتحاد</a:t>
            </a:r>
            <a:r>
              <a:rPr lang="ar-EG" sz="1100" dirty="0">
                <a:solidFill>
                  <a:srgbClr val="000066"/>
                </a:solidFill>
              </a:rPr>
              <a:t> أسواق المال العربية</a:t>
            </a:r>
            <a:endParaRPr lang="en-US" sz="1100" dirty="0">
              <a:solidFill>
                <a:srgbClr val="000066"/>
              </a:solidFill>
            </a:endParaRPr>
          </a:p>
        </p:txBody>
      </p:sp>
      <p:sp>
        <p:nvSpPr>
          <p:cNvPr id="10" name="Title 1"/>
          <p:cNvSpPr>
            <a:spLocks noGrp="1"/>
          </p:cNvSpPr>
          <p:nvPr>
            <p:ph type="title"/>
          </p:nvPr>
        </p:nvSpPr>
        <p:spPr>
          <a:xfrm>
            <a:off x="449179" y="823663"/>
            <a:ext cx="11742821" cy="700338"/>
          </a:xfrm>
        </p:spPr>
        <p:txBody>
          <a:bodyPr>
            <a:normAutofit/>
          </a:bodyPr>
          <a:lstStyle/>
          <a:p>
            <a:pPr algn="ctr" rtl="1">
              <a:lnSpc>
                <a:spcPct val="107000"/>
              </a:lnSpc>
              <a:spcAft>
                <a:spcPts val="800"/>
              </a:spcAft>
            </a:pPr>
            <a: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سادساً : تطور عدد  وقيم الطروحات الأولية في الأسواق العربية</a:t>
            </a:r>
            <a:b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br>
            <a:r>
              <a:rPr lang="en-US"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خلال الفترة من 2020 وحتى</a:t>
            </a:r>
            <a:r>
              <a:rPr lang="en-US"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 </a:t>
            </a:r>
            <a: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2023 (تابع)</a:t>
            </a:r>
          </a:p>
        </p:txBody>
      </p:sp>
    </p:spTree>
    <p:extLst>
      <p:ext uri="{BB962C8B-B14F-4D97-AF65-F5344CB8AC3E}">
        <p14:creationId xmlns:p14="http://schemas.microsoft.com/office/powerpoint/2010/main" val="1735586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29600" y="6143426"/>
            <a:ext cx="3606407" cy="430887"/>
          </a:xfrm>
          <a:prstGeom prst="rect">
            <a:avLst/>
          </a:prstGeom>
          <a:noFill/>
        </p:spPr>
        <p:txBody>
          <a:bodyPr wrap="square" rtlCol="0">
            <a:spAutoFit/>
          </a:bodyPr>
          <a:lstStyle/>
          <a:p>
            <a:pPr algn="r" rtl="1"/>
            <a:r>
              <a:rPr lang="ar-EG" sz="1100" dirty="0">
                <a:solidFill>
                  <a:srgbClr val="000066"/>
                </a:solidFill>
              </a:rPr>
              <a:t>المصدر:  تقارير </a:t>
            </a:r>
            <a:r>
              <a:rPr lang="ar-EG" sz="1100" dirty="0" err="1">
                <a:solidFill>
                  <a:srgbClr val="000066"/>
                </a:solidFill>
              </a:rPr>
              <a:t>إتحاد</a:t>
            </a:r>
            <a:r>
              <a:rPr lang="ar-EG" sz="1100" dirty="0">
                <a:solidFill>
                  <a:srgbClr val="000066"/>
                </a:solidFill>
              </a:rPr>
              <a:t> أسواق المال العربية</a:t>
            </a:r>
          </a:p>
          <a:p>
            <a:pPr algn="r" rtl="1"/>
            <a:r>
              <a:rPr lang="ar-EG" sz="1100" dirty="0">
                <a:solidFill>
                  <a:srgbClr val="000066"/>
                </a:solidFill>
              </a:rPr>
              <a:t>* 2021 بالإشارة إلي طرح أرامكو وأثره علي السوق والوزن النسبي </a:t>
            </a:r>
            <a:endParaRPr lang="en-US" sz="1100" dirty="0">
              <a:solidFill>
                <a:srgbClr val="000066"/>
              </a:solidFill>
            </a:endParaRPr>
          </a:p>
        </p:txBody>
      </p:sp>
      <p:sp>
        <p:nvSpPr>
          <p:cNvPr id="10" name="Title 1"/>
          <p:cNvSpPr>
            <a:spLocks noGrp="1"/>
          </p:cNvSpPr>
          <p:nvPr>
            <p:ph type="title"/>
          </p:nvPr>
        </p:nvSpPr>
        <p:spPr>
          <a:xfrm>
            <a:off x="449179" y="823663"/>
            <a:ext cx="11742821" cy="700338"/>
          </a:xfrm>
        </p:spPr>
        <p:txBody>
          <a:bodyPr>
            <a:normAutofit/>
          </a:bodyPr>
          <a:lstStyle/>
          <a:p>
            <a:pPr algn="ctr" rtl="1">
              <a:lnSpc>
                <a:spcPct val="107000"/>
              </a:lnSpc>
              <a:spcAft>
                <a:spcPts val="800"/>
              </a:spcAft>
            </a:pPr>
            <a: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سابعاً : تأثير أهم الطروحات الأولية في الأسواق العربية خلال عام 2023 على أداء البورصات</a:t>
            </a:r>
          </a:p>
        </p:txBody>
      </p:sp>
      <p:sp>
        <p:nvSpPr>
          <p:cNvPr id="2" name="TextBox 1"/>
          <p:cNvSpPr txBox="1"/>
          <p:nvPr/>
        </p:nvSpPr>
        <p:spPr>
          <a:xfrm>
            <a:off x="7389120" y="1635616"/>
            <a:ext cx="4144289" cy="400110"/>
          </a:xfrm>
          <a:prstGeom prst="rect">
            <a:avLst/>
          </a:prstGeom>
          <a:noFill/>
        </p:spPr>
        <p:txBody>
          <a:bodyPr wrap="square" rtlCol="1">
            <a:spAutoFit/>
          </a:bodyPr>
          <a:lstStyle/>
          <a:p>
            <a:pPr algn="r" rtl="1"/>
            <a:r>
              <a:rPr lang="ar-EG" sz="2000" b="1" dirty="0">
                <a:solidFill>
                  <a:srgbClr val="996633"/>
                </a:solidFill>
              </a:rPr>
              <a:t>1. أثر أهم الطروحات في سوق تداول السعودية</a:t>
            </a:r>
          </a:p>
        </p:txBody>
      </p:sp>
      <p:graphicFrame>
        <p:nvGraphicFramePr>
          <p:cNvPr id="12" name="Chart 11"/>
          <p:cNvGraphicFramePr>
            <a:graphicFrameLocks/>
          </p:cNvGraphicFramePr>
          <p:nvPr>
            <p:extLst>
              <p:ext uri="{D42A27DB-BD31-4B8C-83A1-F6EECF244321}">
                <p14:modId xmlns:p14="http://schemas.microsoft.com/office/powerpoint/2010/main" val="2848407900"/>
              </p:ext>
            </p:extLst>
          </p:nvPr>
        </p:nvGraphicFramePr>
        <p:xfrm>
          <a:off x="1154167" y="2035726"/>
          <a:ext cx="10026316" cy="40673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361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52251" y="6472095"/>
            <a:ext cx="2981158" cy="261610"/>
          </a:xfrm>
          <a:prstGeom prst="rect">
            <a:avLst/>
          </a:prstGeom>
          <a:noFill/>
        </p:spPr>
        <p:txBody>
          <a:bodyPr wrap="square" rtlCol="0">
            <a:spAutoFit/>
          </a:bodyPr>
          <a:lstStyle/>
          <a:p>
            <a:pPr algn="r" rtl="1"/>
            <a:r>
              <a:rPr lang="ar-EG" sz="1100" dirty="0">
                <a:solidFill>
                  <a:srgbClr val="000066"/>
                </a:solidFill>
              </a:rPr>
              <a:t>المصدر:  تقارير </a:t>
            </a:r>
            <a:r>
              <a:rPr lang="ar-EG" sz="1100" dirty="0" err="1">
                <a:solidFill>
                  <a:srgbClr val="000066"/>
                </a:solidFill>
              </a:rPr>
              <a:t>إتحاد</a:t>
            </a:r>
            <a:r>
              <a:rPr lang="ar-EG" sz="1100" dirty="0">
                <a:solidFill>
                  <a:srgbClr val="000066"/>
                </a:solidFill>
              </a:rPr>
              <a:t> أسواق المال العربية</a:t>
            </a:r>
            <a:endParaRPr lang="en-US" sz="1100" dirty="0">
              <a:solidFill>
                <a:srgbClr val="000066"/>
              </a:solidFill>
            </a:endParaRPr>
          </a:p>
        </p:txBody>
      </p:sp>
      <p:sp>
        <p:nvSpPr>
          <p:cNvPr id="10" name="Title 1"/>
          <p:cNvSpPr>
            <a:spLocks noGrp="1"/>
          </p:cNvSpPr>
          <p:nvPr>
            <p:ph type="title"/>
          </p:nvPr>
        </p:nvSpPr>
        <p:spPr>
          <a:xfrm>
            <a:off x="449179" y="823663"/>
            <a:ext cx="11742821" cy="700338"/>
          </a:xfrm>
        </p:spPr>
        <p:txBody>
          <a:bodyPr>
            <a:normAutofit/>
          </a:bodyPr>
          <a:lstStyle/>
          <a:p>
            <a:pPr algn="ctr" rtl="1">
              <a:lnSpc>
                <a:spcPct val="107000"/>
              </a:lnSpc>
              <a:spcAft>
                <a:spcPts val="800"/>
              </a:spcAft>
            </a:pPr>
            <a: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سابعاً : تأثير أهم الطروحات الأولية في الأسواق العربية خلال عام 2023 على أداء البورصات</a:t>
            </a:r>
          </a:p>
        </p:txBody>
      </p:sp>
      <p:sp>
        <p:nvSpPr>
          <p:cNvPr id="2" name="TextBox 1"/>
          <p:cNvSpPr txBox="1"/>
          <p:nvPr/>
        </p:nvSpPr>
        <p:spPr>
          <a:xfrm>
            <a:off x="6884894" y="1635616"/>
            <a:ext cx="4648515" cy="369332"/>
          </a:xfrm>
          <a:prstGeom prst="rect">
            <a:avLst/>
          </a:prstGeom>
          <a:noFill/>
        </p:spPr>
        <p:txBody>
          <a:bodyPr wrap="square" rtlCol="1">
            <a:spAutoFit/>
          </a:bodyPr>
          <a:lstStyle/>
          <a:p>
            <a:pPr algn="r" rtl="1"/>
            <a:r>
              <a:rPr lang="ar-EG" b="1" dirty="0">
                <a:solidFill>
                  <a:srgbClr val="996633"/>
                </a:solidFill>
              </a:rPr>
              <a:t>2. أثر أهم الطروحات في سوق أبوظبي للأوراق المالية</a:t>
            </a:r>
          </a:p>
        </p:txBody>
      </p:sp>
      <p:graphicFrame>
        <p:nvGraphicFramePr>
          <p:cNvPr id="9" name="Chart 8"/>
          <p:cNvGraphicFramePr>
            <a:graphicFrameLocks/>
          </p:cNvGraphicFramePr>
          <p:nvPr>
            <p:extLst>
              <p:ext uri="{D42A27DB-BD31-4B8C-83A1-F6EECF244321}">
                <p14:modId xmlns:p14="http://schemas.microsoft.com/office/powerpoint/2010/main" val="3667119346"/>
              </p:ext>
            </p:extLst>
          </p:nvPr>
        </p:nvGraphicFramePr>
        <p:xfrm>
          <a:off x="1299411" y="2116563"/>
          <a:ext cx="9288377" cy="42439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6259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21272" y="6300102"/>
            <a:ext cx="2981158" cy="261610"/>
          </a:xfrm>
          <a:prstGeom prst="rect">
            <a:avLst/>
          </a:prstGeom>
          <a:noFill/>
        </p:spPr>
        <p:txBody>
          <a:bodyPr wrap="square" rtlCol="0">
            <a:spAutoFit/>
          </a:bodyPr>
          <a:lstStyle/>
          <a:p>
            <a:pPr algn="r" rtl="1"/>
            <a:r>
              <a:rPr lang="ar-EG" sz="1100" dirty="0">
                <a:solidFill>
                  <a:srgbClr val="000066"/>
                </a:solidFill>
              </a:rPr>
              <a:t>المصدر:  تقارير </a:t>
            </a:r>
            <a:r>
              <a:rPr lang="ar-EG" sz="1100" dirty="0" err="1">
                <a:solidFill>
                  <a:srgbClr val="000066"/>
                </a:solidFill>
              </a:rPr>
              <a:t>إتحاد</a:t>
            </a:r>
            <a:r>
              <a:rPr lang="ar-EG" sz="1100" dirty="0">
                <a:solidFill>
                  <a:srgbClr val="000066"/>
                </a:solidFill>
              </a:rPr>
              <a:t> أسواق المال العربية</a:t>
            </a:r>
            <a:endParaRPr lang="en-US" sz="1100" dirty="0">
              <a:solidFill>
                <a:srgbClr val="000066"/>
              </a:solidFill>
            </a:endParaRPr>
          </a:p>
        </p:txBody>
      </p:sp>
      <p:sp>
        <p:nvSpPr>
          <p:cNvPr id="10" name="Title 1"/>
          <p:cNvSpPr>
            <a:spLocks noGrp="1"/>
          </p:cNvSpPr>
          <p:nvPr>
            <p:ph type="title"/>
          </p:nvPr>
        </p:nvSpPr>
        <p:spPr>
          <a:xfrm>
            <a:off x="449179" y="823663"/>
            <a:ext cx="11742821" cy="700338"/>
          </a:xfrm>
        </p:spPr>
        <p:txBody>
          <a:bodyPr>
            <a:normAutofit/>
          </a:bodyPr>
          <a:lstStyle/>
          <a:p>
            <a:pPr algn="ctr" rtl="1">
              <a:lnSpc>
                <a:spcPct val="107000"/>
              </a:lnSpc>
              <a:spcAft>
                <a:spcPts val="800"/>
              </a:spcAft>
            </a:pPr>
            <a:r>
              <a:rPr lang="ar-EG" sz="1800" b="1" cap="all" spc="100" dirty="0">
                <a:solidFill>
                  <a:schemeClr val="accent5">
                    <a:lumMod val="75000"/>
                  </a:schemeClr>
                </a:solidFill>
                <a:latin typeface="GE SS Two Bold" panose="020A0503020102020204" pitchFamily="18" charset="-78"/>
                <a:ea typeface="GE SS Two Bold" panose="020A0503020102020204" pitchFamily="18" charset="-78"/>
                <a:cs typeface="GE SS Two Bold" panose="020A0503020102020204" pitchFamily="18" charset="-78"/>
              </a:rPr>
              <a:t>سابعاً : تأثير أهم الطروحات الأولية في الأسواق العربية خلال عام 2023 على أداء البورصات</a:t>
            </a:r>
          </a:p>
        </p:txBody>
      </p:sp>
      <p:sp>
        <p:nvSpPr>
          <p:cNvPr id="2" name="TextBox 1"/>
          <p:cNvSpPr txBox="1"/>
          <p:nvPr/>
        </p:nvSpPr>
        <p:spPr>
          <a:xfrm>
            <a:off x="6884894" y="1635616"/>
            <a:ext cx="4648515" cy="369332"/>
          </a:xfrm>
          <a:prstGeom prst="rect">
            <a:avLst/>
          </a:prstGeom>
          <a:noFill/>
        </p:spPr>
        <p:txBody>
          <a:bodyPr wrap="square" rtlCol="1">
            <a:spAutoFit/>
          </a:bodyPr>
          <a:lstStyle/>
          <a:p>
            <a:pPr algn="r" rtl="1"/>
            <a:r>
              <a:rPr lang="ar-EG" b="1" dirty="0">
                <a:solidFill>
                  <a:srgbClr val="996633"/>
                </a:solidFill>
              </a:rPr>
              <a:t>3. أثر أهم الطروحات في بورصة مسقط</a:t>
            </a:r>
          </a:p>
        </p:txBody>
      </p:sp>
      <p:graphicFrame>
        <p:nvGraphicFramePr>
          <p:cNvPr id="7" name="Chart 6"/>
          <p:cNvGraphicFramePr>
            <a:graphicFrameLocks/>
          </p:cNvGraphicFramePr>
          <p:nvPr>
            <p:extLst>
              <p:ext uri="{D42A27DB-BD31-4B8C-83A1-F6EECF244321}">
                <p14:modId xmlns:p14="http://schemas.microsoft.com/office/powerpoint/2010/main" val="1313584701"/>
              </p:ext>
            </p:extLst>
          </p:nvPr>
        </p:nvGraphicFramePr>
        <p:xfrm>
          <a:off x="2077203" y="2116563"/>
          <a:ext cx="7820776" cy="40719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1273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9702" y="1045058"/>
            <a:ext cx="7379789" cy="7624780"/>
          </a:xfrm>
          <a:prstGeom prst="rect">
            <a:avLst/>
          </a:prstGeom>
        </p:spPr>
        <p:txBody>
          <a:bodyPr wrap="square">
            <a:spAutoFit/>
          </a:bodyPr>
          <a:lstStyle/>
          <a:p>
            <a:pPr algn="justLow" rtl="1">
              <a:lnSpc>
                <a:spcPct val="107000"/>
              </a:lnSpc>
              <a:spcAft>
                <a:spcPts val="800"/>
              </a:spcAft>
            </a:pPr>
            <a:endParaRPr lang="ar-EG" sz="16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rtl="1">
              <a:lnSpc>
                <a:spcPct val="107000"/>
              </a:lnSpc>
              <a:spcAft>
                <a:spcPts val="800"/>
              </a:spcAft>
            </a:pPr>
            <a:r>
              <a:rPr lang="ar-EG" sz="25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ثامناً: مخاطر التباطؤ وعدم استكمال البرنامج:</a:t>
            </a:r>
          </a:p>
          <a:p>
            <a:pPr algn="ctr" rtl="1">
              <a:lnSpc>
                <a:spcPct val="107000"/>
              </a:lnSpc>
              <a:spcAft>
                <a:spcPts val="800"/>
              </a:spcAft>
            </a:pPr>
            <a:endParaRPr lang="en-US" sz="2500" dirty="0">
              <a:latin typeface="GE SS Two Light" panose="020A0503020102020204" pitchFamily="18" charset="-78"/>
              <a:ea typeface="GE SS Two Light" panose="020A0503020102020204" pitchFamily="18" charset="-78"/>
              <a:cs typeface="GE SS Two Light" panose="020A0503020102020204" pitchFamily="18" charset="-78"/>
            </a:endParaRPr>
          </a:p>
          <a:p>
            <a:pPr marL="285750" indent="-285750" algn="justLow" rtl="1">
              <a:lnSpc>
                <a:spcPct val="107000"/>
              </a:lnSpc>
              <a:spcAft>
                <a:spcPts val="800"/>
              </a:spcAft>
              <a:buFont typeface="Arial" panose="020B0604020202020204" pitchFamily="34" charset="0"/>
              <a:buChar char="•"/>
            </a:pPr>
            <a:r>
              <a:rPr lang="ar-EG" sz="1700" b="1" dirty="0">
                <a:latin typeface="GE SS Two Light" panose="020A0503020102020204" pitchFamily="18" charset="-78"/>
                <a:ea typeface="GE SS Two Light" panose="020A0503020102020204" pitchFamily="18" charset="-78"/>
                <a:cs typeface="+mj-cs"/>
              </a:rPr>
              <a:t>يؤثر بالسلب على مصداقية الحكومة أمام دوائر المال والأعمال محلياً وإقليمياً وعالمياً.</a:t>
            </a:r>
          </a:p>
          <a:p>
            <a:pPr algn="justLow" rtl="1">
              <a:lnSpc>
                <a:spcPct val="107000"/>
              </a:lnSpc>
              <a:spcAft>
                <a:spcPts val="800"/>
              </a:spcAft>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a:p>
            <a:pPr marL="285750" indent="-285750" algn="justLow" rtl="1">
              <a:lnSpc>
                <a:spcPct val="107000"/>
              </a:lnSpc>
              <a:spcAft>
                <a:spcPts val="800"/>
              </a:spcAft>
              <a:buFont typeface="Arial" panose="020B0604020202020204" pitchFamily="34" charset="0"/>
              <a:buChar char="•"/>
            </a:pPr>
            <a:r>
              <a:rPr lang="ar-EG" sz="1700" b="1" dirty="0">
                <a:latin typeface="GE SS Two Light" panose="020A0503020102020204" pitchFamily="18" charset="-78"/>
                <a:ea typeface="GE SS Two Light" panose="020A0503020102020204" pitchFamily="18" charset="-78"/>
                <a:cs typeface="+mj-cs"/>
              </a:rPr>
              <a:t>يقلل من فرص زيادة وزن مصر في مؤشرات مروجان ستانلي للأسواق الناشئة</a:t>
            </a:r>
            <a:r>
              <a:rPr lang="en-US" sz="1700" b="1" dirty="0">
                <a:latin typeface="GE SS Two Light" panose="020A0503020102020204" pitchFamily="18" charset="-78"/>
                <a:ea typeface="GE SS Two Light" panose="020A0503020102020204" pitchFamily="18" charset="-78"/>
                <a:cs typeface="+mj-cs"/>
              </a:rPr>
              <a:t>، </a:t>
            </a:r>
            <a:r>
              <a:rPr lang="ar-EG" sz="1700" b="1" dirty="0">
                <a:latin typeface="GE SS Two Light" panose="020A0503020102020204" pitchFamily="18" charset="-78"/>
                <a:ea typeface="GE SS Two Light" panose="020A0503020102020204" pitchFamily="18" charset="-78"/>
                <a:cs typeface="+mj-cs"/>
              </a:rPr>
              <a:t>لاسيما بعد دخول عدد من الأسواق العربية ضمن هذه المؤشرات، ما قد يضعف من تنافسية سوق مصر المالي أمام الأسواق المجاورة ويقلل من قدرتها على اجتذاب استثمارات أجنبية.</a:t>
            </a:r>
          </a:p>
          <a:p>
            <a:pPr marL="285750" indent="-285750" algn="justLow" rtl="1">
              <a:lnSpc>
                <a:spcPct val="107000"/>
              </a:lnSpc>
              <a:spcAft>
                <a:spcPts val="800"/>
              </a:spcAft>
              <a:buFont typeface="Arial" panose="020B0604020202020204" pitchFamily="34" charset="0"/>
              <a:buChar char="•"/>
            </a:pPr>
            <a:r>
              <a:rPr lang="ar-EG" sz="1700" b="1" dirty="0">
                <a:latin typeface="GE SS Two Light" panose="020A0503020102020204" pitchFamily="18" charset="-78"/>
                <a:ea typeface="GE SS Two Light" panose="020A0503020102020204" pitchFamily="18" charset="-78"/>
                <a:cs typeface="+mj-cs"/>
              </a:rPr>
              <a:t>يقلل من فرص الحكومة في الحصول على تمويل حال تأزم موقف العمالة في المستقبل حيث أن أسرع سبل للحصول علي تمويل هو بيع حصص وإضافية لشركات مطروحة بالفعل .</a:t>
            </a: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a:p>
            <a:pPr algn="ctr" rtl="1">
              <a:lnSpc>
                <a:spcPct val="107000"/>
              </a:lnSpc>
              <a:spcAft>
                <a:spcPts val="800"/>
              </a:spcAft>
            </a:pPr>
            <a:r>
              <a:rPr lang="ar-EG"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جدير بالذكر</a:t>
            </a:r>
            <a:endParaRPr lang="en-US"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rtl="1">
              <a:lnSpc>
                <a:spcPct val="107000"/>
              </a:lnSpc>
              <a:spcAft>
                <a:spcPts val="800"/>
              </a:spcAft>
            </a:pPr>
            <a:r>
              <a:rPr lang="ar-EG" sz="14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إن السبيل الوحيد لزيادة وزن مصر النسبي في المؤشرات الدولية هو طرح شركات كبيرة في البورصة وتعزيز مستويات التداول والسيولة.</a:t>
            </a:r>
          </a:p>
          <a:p>
            <a:pPr marL="285750" indent="-285750" algn="ctr" rtl="1">
              <a:lnSpc>
                <a:spcPct val="107000"/>
              </a:lnSpc>
              <a:spcAft>
                <a:spcPts val="800"/>
              </a:spcAft>
              <a:buFont typeface="Arial" panose="020B0604020202020204" pitchFamily="34" charset="0"/>
              <a:buChar char="•"/>
            </a:pPr>
            <a:r>
              <a:rPr lang="ar-EG" sz="14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يقلل من الجهود الخاصة بزيادة المشاركة والشمول المالي واستفادة قطاعات كبيرة عن المجتمع من النمو الاقتصادي .</a:t>
            </a:r>
            <a:endParaRPr lang="en-US" sz="14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r" rtl="1">
              <a:lnSpc>
                <a:spcPct val="107000"/>
              </a:lnSpc>
              <a:spcAft>
                <a:spcPts val="800"/>
              </a:spcAft>
            </a:pPr>
            <a:r>
              <a:rPr lang="ar-EG" sz="14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 </a:t>
            </a:r>
            <a:r>
              <a:rPr lang="en-US" sz="1400" b="1" cap="all" spc="100" dirty="0">
                <a:solidFill>
                  <a:srgbClr val="002060"/>
                </a:solidFill>
                <a:latin typeface="Arial" panose="020B0604020202020204" pitchFamily="34" charset="0"/>
                <a:ea typeface="GE SS Two Bold" panose="020A0503020102020204" pitchFamily="18" charset="-78"/>
                <a:cs typeface="Arial" panose="020B0604020202020204" pitchFamily="34" charset="0"/>
              </a:rPr>
              <a:t>e</a:t>
            </a:r>
            <a:r>
              <a:rPr lang="en-US" sz="1400" cap="all" spc="100" dirty="0">
                <a:solidFill>
                  <a:srgbClr val="002060"/>
                </a:solidFill>
                <a:latin typeface="Arial" panose="020B0604020202020204" pitchFamily="34" charset="0"/>
                <a:ea typeface="GE SS Two Bold" panose="020A0503020102020204" pitchFamily="18" charset="-78"/>
                <a:cs typeface="Arial" panose="020B0604020202020204" pitchFamily="34" charset="0"/>
              </a:rPr>
              <a:t>-finance </a:t>
            </a:r>
            <a:r>
              <a:rPr lang="ar-EG" sz="1400" cap="all" spc="100" dirty="0">
                <a:solidFill>
                  <a:srgbClr val="002060"/>
                </a:solidFill>
                <a:latin typeface="Arial" panose="020B0604020202020204" pitchFamily="34" charset="0"/>
                <a:ea typeface="GE SS Two Bold" panose="020A0503020102020204" pitchFamily="18" charset="-78"/>
                <a:cs typeface="Arial" panose="020B0604020202020204" pitchFamily="34" charset="0"/>
              </a:rPr>
              <a:t> عدد مستثمرين جدد 400.000 </a:t>
            </a:r>
            <a:endParaRPr lang="ar-EG" sz="14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marL="285750" indent="-285750" algn="ctr" rtl="1">
              <a:lnSpc>
                <a:spcPct val="107000"/>
              </a:lnSpc>
              <a:spcAft>
                <a:spcPts val="800"/>
              </a:spcAft>
              <a:buFont typeface="Arial" panose="020B0604020202020204" pitchFamily="34" charset="0"/>
              <a:buChar char="•"/>
            </a:pPr>
            <a:endParaRPr lang="ar-EG"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rtl="1">
              <a:lnSpc>
                <a:spcPct val="107000"/>
              </a:lnSpc>
              <a:spcAft>
                <a:spcPts val="800"/>
              </a:spcAft>
            </a:pPr>
            <a:endParaRPr lang="ar-EG"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justLow" rtl="1">
              <a:lnSpc>
                <a:spcPct val="107000"/>
              </a:lnSpc>
              <a:spcAft>
                <a:spcPts val="800"/>
              </a:spcAft>
            </a:pP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Low" rtl="1">
              <a:lnSpc>
                <a:spcPct val="107000"/>
              </a:lnSpc>
              <a:spcAft>
                <a:spcPts val="800"/>
              </a:spcAft>
              <a:buFont typeface="Arial" panose="020B0604020202020204" pitchFamily="34" charset="0"/>
              <a:buChar char="•"/>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Low" rtl="1">
              <a:lnSpc>
                <a:spcPct val="107000"/>
              </a:lnSpc>
              <a:spcAft>
                <a:spcPts val="800"/>
              </a:spcAft>
              <a:buFont typeface="Arial" panose="020B0604020202020204" pitchFamily="34" charset="0"/>
              <a:buChar char="•"/>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254" r="52413"/>
          <a:stretch/>
        </p:blipFill>
        <p:spPr>
          <a:xfrm>
            <a:off x="8049491" y="647608"/>
            <a:ext cx="4152034" cy="6239562"/>
          </a:xfrm>
          <a:prstGeom prst="rect">
            <a:avLst/>
          </a:prstGeom>
        </p:spPr>
      </p:pic>
      <p:sp>
        <p:nvSpPr>
          <p:cNvPr id="10" name="Rectangle 9"/>
          <p:cNvSpPr/>
          <p:nvPr/>
        </p:nvSpPr>
        <p:spPr>
          <a:xfrm>
            <a:off x="9474868" y="4771303"/>
            <a:ext cx="3136232" cy="3170099"/>
          </a:xfrm>
          <a:prstGeom prst="rect">
            <a:avLst/>
          </a:prstGeom>
        </p:spPr>
        <p:txBody>
          <a:bodyPr wrap="square">
            <a:spAutoFit/>
          </a:bodyPr>
          <a:lstStyle/>
          <a:p>
            <a:pPr algn="ctr">
              <a:defRPr/>
            </a:pPr>
            <a:r>
              <a:rPr lang="ar-EG" sz="20000" b="1" dirty="0">
                <a:solidFill>
                  <a:schemeClr val="bg1"/>
                </a:solidFill>
                <a:latin typeface="Tajawal Medium" panose="00000600000000000000" pitchFamily="2" charset="-78"/>
                <a:ea typeface="GE SS Two Bold" panose="020A0503020102020204" pitchFamily="18" charset="-78"/>
                <a:cs typeface="Tajawal Medium" panose="00000600000000000000" pitchFamily="2" charset="-78"/>
              </a:rPr>
              <a:t>05</a:t>
            </a:r>
            <a:endParaRPr lang="ar-EG" sz="20000" b="1" dirty="0">
              <a:solidFill>
                <a:schemeClr val="bg1"/>
              </a:solidFill>
              <a:latin typeface="Tajawal Medium" panose="00000600000000000000" pitchFamily="2" charset="-78"/>
              <a:ea typeface="GE SS Two Light" panose="020A0503020102020204" pitchFamily="18" charset="-78"/>
              <a:cs typeface="Tajawal Medium" panose="00000600000000000000" pitchFamily="2" charset="-78"/>
            </a:endParaRPr>
          </a:p>
        </p:txBody>
      </p:sp>
    </p:spTree>
    <p:extLst>
      <p:ext uri="{BB962C8B-B14F-4D97-AF65-F5344CB8AC3E}">
        <p14:creationId xmlns:p14="http://schemas.microsoft.com/office/powerpoint/2010/main" val="2722733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8339" y="938135"/>
            <a:ext cx="7327298" cy="6288516"/>
          </a:xfrm>
          <a:prstGeom prst="rect">
            <a:avLst/>
          </a:prstGeom>
        </p:spPr>
        <p:txBody>
          <a:bodyPr wrap="square">
            <a:spAutoFit/>
          </a:bodyPr>
          <a:lstStyle/>
          <a:p>
            <a:pPr algn="ctr" rtl="1">
              <a:lnSpc>
                <a:spcPct val="107000"/>
              </a:lnSpc>
              <a:spcAft>
                <a:spcPts val="800"/>
              </a:spcAft>
            </a:pPr>
            <a:endParaRPr lang="ar-EG" sz="25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ctr" rtl="1">
              <a:lnSpc>
                <a:spcPct val="107000"/>
              </a:lnSpc>
              <a:spcAft>
                <a:spcPts val="800"/>
              </a:spcAft>
            </a:pPr>
            <a:r>
              <a:rPr lang="ar-EG" sz="25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تاسعاً: أهمية تسريع وتيرة تنفيذ البرنامج:</a:t>
            </a:r>
            <a:endParaRPr lang="en-US" sz="2500" dirty="0">
              <a:latin typeface="GE SS Two Light" panose="020A0503020102020204" pitchFamily="18" charset="-78"/>
              <a:ea typeface="GE SS Two Light" panose="020A0503020102020204" pitchFamily="18" charset="-78"/>
              <a:cs typeface="GE SS Two Light" panose="020A0503020102020204" pitchFamily="18" charset="-78"/>
            </a:endParaRPr>
          </a:p>
          <a:p>
            <a:pPr marL="285750" indent="-285750" algn="justLow" rtl="1">
              <a:lnSpc>
                <a:spcPct val="107000"/>
              </a:lnSpc>
              <a:spcAft>
                <a:spcPts val="800"/>
              </a:spcAft>
              <a:buFont typeface="Arial" panose="020B0604020202020204" pitchFamily="34" charset="0"/>
              <a:buChar char="•"/>
            </a:pPr>
            <a:r>
              <a:rPr lang="ar-EG" sz="1700" b="1" dirty="0">
                <a:latin typeface="GE SS Two Light" panose="020A0503020102020204" pitchFamily="18" charset="-78"/>
                <a:ea typeface="GE SS Two Light" panose="020A0503020102020204" pitchFamily="18" charset="-78"/>
                <a:cs typeface="+mj-cs"/>
              </a:rPr>
              <a:t>جذب استثمارات أجنبية وزيادة عمق وتنافسية سوق الأوراق المالية</a:t>
            </a:r>
            <a:r>
              <a:rPr lang="en-US" sz="1700" b="1" dirty="0">
                <a:latin typeface="GE SS Two Light" panose="020A0503020102020204" pitchFamily="18" charset="-78"/>
                <a:ea typeface="GE SS Two Light" panose="020A0503020102020204" pitchFamily="18" charset="-78"/>
                <a:cs typeface="+mj-cs"/>
              </a:rPr>
              <a:t>.</a:t>
            </a:r>
            <a:endParaRPr lang="ar-EG" sz="1700" b="1" dirty="0">
              <a:latin typeface="GE SS Two Light" panose="020A0503020102020204" pitchFamily="18" charset="-78"/>
              <a:ea typeface="GE SS Two Light" panose="020A0503020102020204" pitchFamily="18" charset="-78"/>
              <a:cs typeface="+mj-cs"/>
            </a:endParaRPr>
          </a:p>
          <a:p>
            <a:pPr marL="285750" indent="-285750" algn="justLow" rtl="1">
              <a:lnSpc>
                <a:spcPct val="107000"/>
              </a:lnSpc>
              <a:spcAft>
                <a:spcPts val="800"/>
              </a:spcAft>
              <a:buFont typeface="Arial" panose="020B0604020202020204" pitchFamily="34" charset="0"/>
              <a:buChar char="•"/>
            </a:pPr>
            <a:r>
              <a:rPr lang="ar-EG" sz="1700" b="1" dirty="0">
                <a:latin typeface="GE SS Two Light" panose="020A0503020102020204" pitchFamily="18" charset="-78"/>
                <a:ea typeface="GE SS Two Light" panose="020A0503020102020204" pitchFamily="18" charset="-78"/>
                <a:cs typeface="+mj-cs"/>
              </a:rPr>
              <a:t>جذب شرائح جديدة من المستثمرين</a:t>
            </a:r>
            <a:r>
              <a:rPr lang="en-US" sz="1700" b="1" dirty="0">
                <a:latin typeface="GE SS Two Light" panose="020A0503020102020204" pitchFamily="18" charset="-78"/>
                <a:ea typeface="GE SS Two Light" panose="020A0503020102020204" pitchFamily="18" charset="-78"/>
                <a:cs typeface="+mj-cs"/>
              </a:rPr>
              <a:t>.</a:t>
            </a:r>
            <a:endParaRPr lang="ar-EG" sz="1700" b="1" dirty="0">
              <a:latin typeface="GE SS Two Light" panose="020A0503020102020204" pitchFamily="18" charset="-78"/>
              <a:ea typeface="GE SS Two Light" panose="020A0503020102020204" pitchFamily="18" charset="-78"/>
              <a:cs typeface="+mj-cs"/>
            </a:endParaRPr>
          </a:p>
          <a:p>
            <a:pPr marL="285750" indent="-285750" algn="justLow" rtl="1">
              <a:lnSpc>
                <a:spcPct val="107000"/>
              </a:lnSpc>
              <a:spcAft>
                <a:spcPts val="800"/>
              </a:spcAft>
              <a:buFont typeface="Arial" panose="020B0604020202020204" pitchFamily="34" charset="0"/>
              <a:buChar char="•"/>
            </a:pPr>
            <a:r>
              <a:rPr lang="ar-EG" sz="1700" b="1" dirty="0">
                <a:latin typeface="GE SS Two Light" panose="020A0503020102020204" pitchFamily="18" charset="-78"/>
                <a:ea typeface="GE SS Two Light" panose="020A0503020102020204" pitchFamily="18" charset="-78"/>
                <a:cs typeface="+mj-cs"/>
              </a:rPr>
              <a:t>تعزيز مستويات السيولة والتداول وزيادة رأس المال السوقي</a:t>
            </a:r>
            <a:r>
              <a:rPr lang="en-US" sz="1700" b="1" dirty="0">
                <a:latin typeface="GE SS Two Light" panose="020A0503020102020204" pitchFamily="18" charset="-78"/>
                <a:ea typeface="GE SS Two Light" panose="020A0503020102020204" pitchFamily="18" charset="-78"/>
                <a:cs typeface="+mj-cs"/>
              </a:rPr>
              <a:t>.</a:t>
            </a:r>
            <a:endParaRPr lang="ar-EG" sz="1700" b="1" dirty="0">
              <a:latin typeface="GE SS Two Light" panose="020A0503020102020204" pitchFamily="18" charset="-78"/>
              <a:ea typeface="GE SS Two Light" panose="020A0503020102020204" pitchFamily="18" charset="-78"/>
              <a:cs typeface="+mj-cs"/>
            </a:endParaRPr>
          </a:p>
          <a:p>
            <a:pPr marL="285750" indent="-285750" algn="justLow" rtl="1">
              <a:lnSpc>
                <a:spcPct val="107000"/>
              </a:lnSpc>
              <a:spcAft>
                <a:spcPts val="800"/>
              </a:spcAft>
              <a:buFont typeface="Arial" panose="020B0604020202020204" pitchFamily="34" charset="0"/>
              <a:buChar char="•"/>
            </a:pPr>
            <a:r>
              <a:rPr lang="ar-EG" sz="1700" b="1" dirty="0">
                <a:latin typeface="GE SS Two Light" panose="020A0503020102020204" pitchFamily="18" charset="-78"/>
                <a:ea typeface="GE SS Two Light" panose="020A0503020102020204" pitchFamily="18" charset="-78"/>
                <a:cs typeface="+mj-cs"/>
              </a:rPr>
              <a:t>زيادة وزن مصر في المؤشرات العالمية ووضعها على خريطة الصناديق والمؤسسات الاستثمارية الكبرى في العالم</a:t>
            </a:r>
            <a:r>
              <a:rPr lang="en-US" sz="1700" b="1" dirty="0">
                <a:latin typeface="GE SS Two Light" panose="020A0503020102020204" pitchFamily="18" charset="-78"/>
                <a:ea typeface="GE SS Two Light" panose="020A0503020102020204" pitchFamily="18" charset="-78"/>
                <a:cs typeface="+mj-cs"/>
              </a:rPr>
              <a:t>.</a:t>
            </a:r>
            <a:endParaRPr lang="ar-EG" sz="1700" b="1" dirty="0">
              <a:latin typeface="GE SS Two Light" panose="020A0503020102020204" pitchFamily="18" charset="-78"/>
              <a:ea typeface="GE SS Two Light" panose="020A0503020102020204" pitchFamily="18" charset="-78"/>
              <a:cs typeface="+mj-cs"/>
            </a:endParaRPr>
          </a:p>
          <a:p>
            <a:pPr marL="285750" indent="-285750" algn="justLow" rtl="1">
              <a:lnSpc>
                <a:spcPct val="107000"/>
              </a:lnSpc>
              <a:spcAft>
                <a:spcPts val="800"/>
              </a:spcAft>
              <a:buFont typeface="Arial" panose="020B0604020202020204" pitchFamily="34" charset="0"/>
              <a:buChar char="•"/>
            </a:pPr>
            <a:r>
              <a:rPr lang="ar-EG" sz="1700" b="1" dirty="0">
                <a:latin typeface="GE SS Two Light" panose="020A0503020102020204" pitchFamily="18" charset="-78"/>
                <a:ea typeface="GE SS Two Light" panose="020A0503020102020204" pitchFamily="18" charset="-78"/>
                <a:cs typeface="+mj-cs"/>
              </a:rPr>
              <a:t>تحسن الأداء المالي والتشغيلي والربحية والحوكمة والسيولة وتوزيعات الأرباح للشركات بعد الطرح</a:t>
            </a:r>
            <a:r>
              <a:rPr lang="en-US" sz="1700" b="1" dirty="0">
                <a:latin typeface="GE SS Two Light" panose="020A0503020102020204" pitchFamily="18" charset="-78"/>
                <a:ea typeface="GE SS Two Light" panose="020A0503020102020204" pitchFamily="18" charset="-78"/>
                <a:cs typeface="+mj-cs"/>
              </a:rPr>
              <a:t>.</a:t>
            </a:r>
            <a:endParaRPr lang="ar-EG" sz="1700" b="1" dirty="0">
              <a:latin typeface="GE SS Two Light" panose="020A0503020102020204" pitchFamily="18" charset="-78"/>
              <a:ea typeface="GE SS Two Light" panose="020A0503020102020204" pitchFamily="18" charset="-78"/>
              <a:cs typeface="+mj-cs"/>
            </a:endParaRPr>
          </a:p>
          <a:p>
            <a:pPr algn="justLow" rtl="1">
              <a:lnSpc>
                <a:spcPct val="107000"/>
              </a:lnSpc>
              <a:spcAft>
                <a:spcPts val="800"/>
              </a:spcAft>
            </a:pP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a:p>
            <a:pPr algn="ctr" rtl="1">
              <a:lnSpc>
                <a:spcPct val="107000"/>
              </a:lnSpc>
              <a:spcAft>
                <a:spcPts val="800"/>
              </a:spcAft>
            </a:pPr>
            <a:r>
              <a:rPr lang="ar-EG" b="1" cap="all" spc="100" dirty="0">
                <a:solidFill>
                  <a:srgbClr val="002060"/>
                </a:solidFill>
                <a:latin typeface="GE SS Two Bold" panose="020A0503020102020204" pitchFamily="18" charset="-78"/>
                <a:ea typeface="GE SS Two Bold" panose="020A0503020102020204" pitchFamily="18" charset="-78"/>
                <a:cs typeface="+mj-cs"/>
              </a:rPr>
              <a:t>جدير بالذكر</a:t>
            </a:r>
            <a:endParaRPr lang="en-US" b="1" cap="all" spc="100" dirty="0">
              <a:solidFill>
                <a:srgbClr val="002060"/>
              </a:solidFill>
              <a:latin typeface="GE SS Two Bold" panose="020A0503020102020204" pitchFamily="18" charset="-78"/>
              <a:ea typeface="GE SS Two Bold" panose="020A0503020102020204" pitchFamily="18" charset="-78"/>
              <a:cs typeface="+mj-cs"/>
            </a:endParaRPr>
          </a:p>
          <a:p>
            <a:pPr algn="justLow" rtl="1">
              <a:lnSpc>
                <a:spcPct val="107000"/>
              </a:lnSpc>
              <a:spcAft>
                <a:spcPts val="800"/>
              </a:spcAft>
            </a:pPr>
            <a:r>
              <a:rPr lang="ar-EG" b="1" cap="all" spc="100" dirty="0">
                <a:solidFill>
                  <a:srgbClr val="002060"/>
                </a:solidFill>
                <a:latin typeface="GE SS Two Bold" panose="020A0503020102020204" pitchFamily="18" charset="-78"/>
                <a:ea typeface="GE SS Two Bold" panose="020A0503020102020204" pitchFamily="18" charset="-78"/>
                <a:cs typeface="+mj-cs"/>
              </a:rPr>
              <a:t>شهد سوق المال المصري انتعاشه كبيرة على مستوى رأس المال السوقي وعدد المتعاملين وقيم التداولات ، تفاعلاً مع حزمة الطروحات الحكومية التي تمت بداية التسعينيات وكذلك عام 2004، حيث شهدت هذه الفترة طرح شركات مثل: المصرية للاتصالات وأموك وسيدي كرير، والتي جذبت شرائح كبيرة من المتعاملين في السوق نظراً للثقة في الشركات الحكومية التي يتم طرحها، وتعد بمثابة دافع ومحفز للقطاع الخاص للطرح.</a:t>
            </a:r>
          </a:p>
          <a:p>
            <a:pPr marL="342900" indent="-342900" algn="justLow" rtl="1">
              <a:lnSpc>
                <a:spcPct val="107000"/>
              </a:lnSpc>
              <a:spcAft>
                <a:spcPts val="800"/>
              </a:spcAft>
              <a:buFont typeface="Arial" panose="020B0604020202020204" pitchFamily="34" charset="0"/>
              <a:buChar char="•"/>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5612"/>
          <a:stretch/>
        </p:blipFill>
        <p:spPr>
          <a:xfrm>
            <a:off x="8035636" y="657678"/>
            <a:ext cx="4156364" cy="6200320"/>
          </a:xfrm>
          <a:prstGeom prst="rect">
            <a:avLst/>
          </a:prstGeom>
        </p:spPr>
      </p:pic>
      <p:sp>
        <p:nvSpPr>
          <p:cNvPr id="4" name="Rectangle 3"/>
          <p:cNvSpPr/>
          <p:nvPr/>
        </p:nvSpPr>
        <p:spPr>
          <a:xfrm>
            <a:off x="9474868" y="4771303"/>
            <a:ext cx="3136232" cy="3170099"/>
          </a:xfrm>
          <a:prstGeom prst="rect">
            <a:avLst/>
          </a:prstGeom>
        </p:spPr>
        <p:txBody>
          <a:bodyPr wrap="square">
            <a:spAutoFit/>
          </a:bodyPr>
          <a:lstStyle/>
          <a:p>
            <a:pPr algn="ctr">
              <a:defRPr/>
            </a:pPr>
            <a:r>
              <a:rPr lang="ar-EG" sz="20000" b="1" dirty="0">
                <a:solidFill>
                  <a:schemeClr val="bg1"/>
                </a:solidFill>
                <a:latin typeface="Tajawal Medium" panose="00000600000000000000" pitchFamily="2" charset="-78"/>
                <a:ea typeface="GE SS Two Bold" panose="020A0503020102020204" pitchFamily="18" charset="-78"/>
                <a:cs typeface="Tajawal Medium" panose="00000600000000000000" pitchFamily="2" charset="-78"/>
              </a:rPr>
              <a:t>06</a:t>
            </a:r>
            <a:endParaRPr lang="ar-EG" sz="20000" b="1" dirty="0">
              <a:solidFill>
                <a:schemeClr val="bg1"/>
              </a:solidFill>
              <a:latin typeface="Tajawal Medium" panose="00000600000000000000" pitchFamily="2" charset="-78"/>
              <a:ea typeface="GE SS Two Light" panose="020A0503020102020204" pitchFamily="18" charset="-78"/>
              <a:cs typeface="Tajawal Medium" panose="00000600000000000000" pitchFamily="2" charset="-78"/>
            </a:endParaRPr>
          </a:p>
        </p:txBody>
      </p:sp>
    </p:spTree>
    <p:extLst>
      <p:ext uri="{BB962C8B-B14F-4D97-AF65-F5344CB8AC3E}">
        <p14:creationId xmlns:p14="http://schemas.microsoft.com/office/powerpoint/2010/main" val="563592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8339" y="938135"/>
            <a:ext cx="7327298" cy="5655651"/>
          </a:xfrm>
          <a:prstGeom prst="rect">
            <a:avLst/>
          </a:prstGeom>
        </p:spPr>
        <p:txBody>
          <a:bodyPr wrap="square">
            <a:spAutoFit/>
          </a:bodyPr>
          <a:lstStyle/>
          <a:p>
            <a:pPr algn="ctr" rtl="1">
              <a:lnSpc>
                <a:spcPct val="107000"/>
              </a:lnSpc>
              <a:spcAft>
                <a:spcPts val="800"/>
              </a:spcAft>
            </a:pPr>
            <a:r>
              <a:rPr lang="ar-EG" sz="25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الخلاصة والتوصيات </a:t>
            </a:r>
          </a:p>
          <a:p>
            <a:pPr algn="ctr" rtl="1">
              <a:lnSpc>
                <a:spcPct val="107000"/>
              </a:lnSpc>
              <a:spcAft>
                <a:spcPts val="800"/>
              </a:spcAft>
            </a:pPr>
            <a:endParaRPr lang="ar-EG" sz="25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marL="285750" indent="-285750" algn="justLow" rtl="1">
              <a:lnSpc>
                <a:spcPct val="107000"/>
              </a:lnSpc>
              <a:spcAft>
                <a:spcPts val="800"/>
              </a:spcAft>
              <a:buFont typeface="Arial" panose="020B0604020202020204" pitchFamily="34" charset="0"/>
              <a:buChar char="•"/>
            </a:pPr>
            <a:r>
              <a:rPr lang="ar-EG" sz="1700" b="1" dirty="0">
                <a:latin typeface="GE SS Two Light" panose="020A0503020102020204" pitchFamily="18" charset="-78"/>
                <a:ea typeface="GE SS Two Light" panose="020A0503020102020204" pitchFamily="18" charset="-78"/>
                <a:cs typeface="+mj-cs"/>
              </a:rPr>
              <a:t>يؤكد العرض </a:t>
            </a:r>
            <a:r>
              <a:rPr lang="ar-EG" sz="1700" b="1" dirty="0" err="1">
                <a:latin typeface="GE SS Two Light" panose="020A0503020102020204" pitchFamily="18" charset="-78"/>
                <a:ea typeface="GE SS Two Light" panose="020A0503020102020204" pitchFamily="18" charset="-78"/>
                <a:cs typeface="+mj-cs"/>
              </a:rPr>
              <a:t>التقديمي</a:t>
            </a:r>
            <a:r>
              <a:rPr lang="ar-EG" sz="1700" b="1" dirty="0">
                <a:latin typeface="GE SS Two Light" panose="020A0503020102020204" pitchFamily="18" charset="-78"/>
                <a:ea typeface="GE SS Two Light" panose="020A0503020102020204" pitchFamily="18" charset="-78"/>
                <a:cs typeface="+mj-cs"/>
              </a:rPr>
              <a:t> على أهمية برامج الطروحات الحكومية ببورصات الأوراق المالية لتطوير السوق وتحسين الأداء المالي والتشغيلي للشركات وزيادة وزن السوق المصري في المؤشرات الدولية وتسهيل جذب الاستثمارات الأجنبية المباشرة وغير المباشرة.</a:t>
            </a:r>
          </a:p>
          <a:p>
            <a:pPr marL="285750" indent="-285750" algn="justLow" rtl="1">
              <a:lnSpc>
                <a:spcPct val="107000"/>
              </a:lnSpc>
              <a:spcAft>
                <a:spcPts val="800"/>
              </a:spcAft>
              <a:buFont typeface="Arial" panose="020B0604020202020204" pitchFamily="34" charset="0"/>
              <a:buChar char="•"/>
            </a:pPr>
            <a:endParaRPr lang="ar-EG" sz="1700" dirty="0">
              <a:latin typeface="GE SS Two Light" panose="020A0503020102020204" pitchFamily="18" charset="-78"/>
              <a:ea typeface="GE SS Two Light" panose="020A0503020102020204" pitchFamily="18" charset="-78"/>
              <a:cs typeface="GE SS Two Light" panose="020A0503020102020204" pitchFamily="18" charset="-78"/>
            </a:endParaRPr>
          </a:p>
          <a:p>
            <a:pPr marL="285750" indent="-285750" algn="justLow" rtl="1">
              <a:lnSpc>
                <a:spcPct val="107000"/>
              </a:lnSpc>
              <a:spcAft>
                <a:spcPts val="800"/>
              </a:spcAft>
              <a:buFont typeface="Arial" panose="020B0604020202020204" pitchFamily="34" charset="0"/>
              <a:buChar char="•"/>
            </a:pPr>
            <a:r>
              <a:rPr lang="ar-EG" sz="1700" b="1" dirty="0">
                <a:latin typeface="GE SS Two Light" panose="020A0503020102020204" pitchFamily="18" charset="-78"/>
                <a:ea typeface="GE SS Two Light" panose="020A0503020102020204" pitchFamily="18" charset="-78"/>
                <a:cs typeface="+mj-cs"/>
              </a:rPr>
              <a:t>فلقد ساهمت برامج الطروحات الحكومية لدول العالم والدول العربية على وجه التحديد في تطوير سوق الأوراق المالية وتعزيز السيولة وجذب المزيد من الاستثمارات وتحفيز النمو الاقتصاديـ فضلاً عن تحسين الربحية وكفاءة التشغيل </a:t>
            </a:r>
            <a:r>
              <a:rPr lang="ar-EG" sz="1700" b="1" dirty="0" err="1">
                <a:latin typeface="GE SS Two Light" panose="020A0503020102020204" pitchFamily="18" charset="-78"/>
                <a:ea typeface="GE SS Two Light" panose="020A0503020102020204" pitchFamily="18" charset="-78"/>
                <a:cs typeface="+mj-cs"/>
              </a:rPr>
              <a:t>والحوكمة</a:t>
            </a:r>
            <a:r>
              <a:rPr lang="ar-EG" sz="1700" b="1" dirty="0">
                <a:latin typeface="GE SS Two Light" panose="020A0503020102020204" pitchFamily="18" charset="-78"/>
                <a:ea typeface="GE SS Two Light" panose="020A0503020102020204" pitchFamily="18" charset="-78"/>
                <a:cs typeface="+mj-cs"/>
              </a:rPr>
              <a:t> والشفافية للشركات الحكومية بعد الطرح.</a:t>
            </a:r>
          </a:p>
          <a:p>
            <a:pPr marL="285750" indent="-285750" algn="justLow" rtl="1">
              <a:lnSpc>
                <a:spcPct val="107000"/>
              </a:lnSpc>
              <a:spcAft>
                <a:spcPts val="800"/>
              </a:spcAft>
              <a:buFont typeface="Arial" panose="020B0604020202020204" pitchFamily="34" charset="0"/>
              <a:buChar char="•"/>
            </a:pPr>
            <a:endParaRPr lang="ar-EG" sz="1700" b="1" dirty="0">
              <a:latin typeface="GE SS Two Light" panose="020A0503020102020204" pitchFamily="18" charset="-78"/>
              <a:ea typeface="GE SS Two Light" panose="020A0503020102020204" pitchFamily="18" charset="-78"/>
              <a:cs typeface="+mj-cs"/>
            </a:endParaRPr>
          </a:p>
          <a:p>
            <a:pPr marL="285750" indent="-285750" algn="justLow" rtl="1">
              <a:lnSpc>
                <a:spcPct val="107000"/>
              </a:lnSpc>
              <a:spcAft>
                <a:spcPts val="800"/>
              </a:spcAft>
              <a:buFont typeface="Arial" panose="020B0604020202020204" pitchFamily="34" charset="0"/>
              <a:buChar char="•"/>
            </a:pPr>
            <a:r>
              <a:rPr lang="ar-EG" sz="1700" b="1" dirty="0">
                <a:latin typeface="GE SS Two Light" panose="020A0503020102020204" pitchFamily="18" charset="-78"/>
                <a:ea typeface="GE SS Two Light" panose="020A0503020102020204" pitchFamily="18" charset="-78"/>
                <a:cs typeface="+mj-cs"/>
              </a:rPr>
              <a:t>نوصي بسرعة استكمال البرنامج بل وزيادة عدد الشركات الحكومية المستهدف قيدها وطرحها، وذلك لتسهيل جذب استثمارات أجنبية، وهو ما أكدته الفترة الماضية حيث نجحت الحكومة في تنفيذ أكثر من 17 عملية بيع في نحو 9 شركات مقيدة ومتداولة خلال الفترة من مارس 2022 وحتى نوفمبر 2023، مقابل طرح أولي واحد خلال 8 سنوات.</a:t>
            </a:r>
          </a:p>
          <a:p>
            <a:pPr marL="285750" indent="-285750" algn="justLow" rtl="1">
              <a:lnSpc>
                <a:spcPct val="107000"/>
              </a:lnSpc>
              <a:spcAft>
                <a:spcPts val="800"/>
              </a:spcAft>
              <a:buFont typeface="Arial" panose="020B0604020202020204" pitchFamily="34" charset="0"/>
              <a:buChar char="•"/>
            </a:pPr>
            <a:endParaRPr lang="ar-EG" sz="1700" dirty="0">
              <a:latin typeface="GE SS Two Light" panose="020A0503020102020204" pitchFamily="18" charset="-78"/>
              <a:ea typeface="GE SS Two Light" panose="020A0503020102020204" pitchFamily="18" charset="-78"/>
              <a:cs typeface="GE SS Two Light" panose="020A0503020102020204" pitchFamily="18" charset="-78"/>
            </a:endParaRPr>
          </a:p>
          <a:p>
            <a:pPr marL="285750" indent="-285750" algn="justLow" rtl="1">
              <a:lnSpc>
                <a:spcPct val="107000"/>
              </a:lnSpc>
              <a:spcAft>
                <a:spcPts val="800"/>
              </a:spcAft>
              <a:buFont typeface="Arial" panose="020B0604020202020204" pitchFamily="34" charset="0"/>
              <a:buChar char="•"/>
            </a:pPr>
            <a:endParaRPr lang="ar-EG" sz="1700" dirty="0">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5612"/>
          <a:stretch/>
        </p:blipFill>
        <p:spPr>
          <a:xfrm>
            <a:off x="8035636" y="657678"/>
            <a:ext cx="4156364" cy="6200320"/>
          </a:xfrm>
          <a:prstGeom prst="rect">
            <a:avLst/>
          </a:prstGeom>
        </p:spPr>
      </p:pic>
      <p:sp>
        <p:nvSpPr>
          <p:cNvPr id="4" name="Rectangle 3"/>
          <p:cNvSpPr/>
          <p:nvPr/>
        </p:nvSpPr>
        <p:spPr>
          <a:xfrm>
            <a:off x="9474868" y="4771303"/>
            <a:ext cx="3136232" cy="3170099"/>
          </a:xfrm>
          <a:prstGeom prst="rect">
            <a:avLst/>
          </a:prstGeom>
        </p:spPr>
        <p:txBody>
          <a:bodyPr wrap="square">
            <a:spAutoFit/>
          </a:bodyPr>
          <a:lstStyle/>
          <a:p>
            <a:pPr algn="ctr">
              <a:defRPr/>
            </a:pPr>
            <a:r>
              <a:rPr lang="ar-EG" sz="20000" b="1" dirty="0">
                <a:solidFill>
                  <a:schemeClr val="bg1"/>
                </a:solidFill>
                <a:latin typeface="Tajawal Medium" panose="00000600000000000000" pitchFamily="2" charset="-78"/>
                <a:ea typeface="GE SS Two Bold" panose="020A0503020102020204" pitchFamily="18" charset="-78"/>
                <a:cs typeface="Tajawal Medium" panose="00000600000000000000" pitchFamily="2" charset="-78"/>
              </a:rPr>
              <a:t>06</a:t>
            </a:r>
            <a:endParaRPr lang="ar-EG" sz="20000" b="1" dirty="0">
              <a:solidFill>
                <a:schemeClr val="bg1"/>
              </a:solidFill>
              <a:latin typeface="Tajawal Medium" panose="00000600000000000000" pitchFamily="2" charset="-78"/>
              <a:ea typeface="GE SS Two Light" panose="020A0503020102020204" pitchFamily="18" charset="-78"/>
              <a:cs typeface="Tajawal Medium" panose="00000600000000000000" pitchFamily="2" charset="-78"/>
            </a:endParaRPr>
          </a:p>
        </p:txBody>
      </p:sp>
    </p:spTree>
    <p:extLst>
      <p:ext uri="{BB962C8B-B14F-4D97-AF65-F5344CB8AC3E}">
        <p14:creationId xmlns:p14="http://schemas.microsoft.com/office/powerpoint/2010/main" val="355525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0220" b="24693"/>
          <a:stretch/>
        </p:blipFill>
        <p:spPr>
          <a:xfrm>
            <a:off x="560167" y="520505"/>
            <a:ext cx="11017543" cy="388268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 y="0"/>
            <a:ext cx="12175032" cy="6858000"/>
          </a:xfrm>
          <a:prstGeom prst="rect">
            <a:avLst/>
          </a:prstGeom>
        </p:spPr>
      </p:pic>
      <p:sp>
        <p:nvSpPr>
          <p:cNvPr id="4" name="Slide Number Placeholder 3"/>
          <p:cNvSpPr>
            <a:spLocks noGrp="1"/>
          </p:cNvSpPr>
          <p:nvPr>
            <p:ph type="sldNum" sz="quarter" idx="12"/>
          </p:nvPr>
        </p:nvSpPr>
        <p:spPr/>
        <p:txBody>
          <a:bodyPr/>
          <a:lstStyle/>
          <a:p>
            <a:fld id="{D01ED223-A1F1-4EC2-B783-BA24B1D5F14B}" type="slidenum">
              <a:rPr lang="en-US" smtClean="0">
                <a:solidFill>
                  <a:prstClr val="black">
                    <a:tint val="75000"/>
                  </a:prstClr>
                </a:solidFill>
              </a:rPr>
              <a:pPr/>
              <a:t>3</a:t>
            </a:fld>
            <a:endParaRPr lang="en-US">
              <a:solidFill>
                <a:prstClr val="black">
                  <a:tint val="75000"/>
                </a:prstClr>
              </a:solidFill>
            </a:endParaRPr>
          </a:p>
        </p:txBody>
      </p:sp>
      <p:sp>
        <p:nvSpPr>
          <p:cNvPr id="8" name="TextBox 7"/>
          <p:cNvSpPr txBox="1"/>
          <p:nvPr/>
        </p:nvSpPr>
        <p:spPr>
          <a:xfrm>
            <a:off x="1661375" y="1726366"/>
            <a:ext cx="4945487" cy="4139595"/>
          </a:xfrm>
          <a:prstGeom prst="rect">
            <a:avLst/>
          </a:prstGeom>
          <a:noFill/>
        </p:spPr>
        <p:txBody>
          <a:bodyPr wrap="square" rtlCol="0">
            <a:spAutoFit/>
          </a:bodyPr>
          <a:lstStyle/>
          <a:p>
            <a:pPr marL="85725" algn="justLow" rtl="1"/>
            <a:r>
              <a:rPr lang="ar-EG"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rPr>
              <a:t>يتضمن العرض </a:t>
            </a:r>
            <a:r>
              <a:rPr lang="ar-EG" b="1" cap="all" spc="100" dirty="0" err="1">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rPr>
              <a:t>التقديمي</a:t>
            </a:r>
            <a:r>
              <a:rPr lang="ar-EG"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rPr>
              <a:t>  التطور التاريخي وأهم محطات: </a:t>
            </a:r>
            <a:endParaRPr lang="en-US"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endParaRPr>
          </a:p>
          <a:p>
            <a:pPr marL="85725" algn="justLow" rtl="1"/>
            <a:endParaRPr lang="en-US"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endParaRPr>
          </a:p>
          <a:p>
            <a:pPr marL="85725" algn="ctr" rtl="1"/>
            <a:r>
              <a:rPr lang="ar-EG" sz="2500"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rPr>
              <a:t>(برنامج الطروحات الحكومية) </a:t>
            </a:r>
          </a:p>
          <a:p>
            <a:pPr marL="85725" algn="ctr" rtl="1"/>
            <a:endParaRPr lang="ar-EG"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endParaRPr>
          </a:p>
          <a:p>
            <a:pPr marL="85725" algn="justLow" rtl="1"/>
            <a:r>
              <a:rPr lang="ar-EG"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rPr>
              <a:t>توسيع قاعدة ملكية الشركات المملوكة للدولة من خلال سوق الأوراق المالية .</a:t>
            </a:r>
          </a:p>
          <a:p>
            <a:pPr marL="85725" algn="justLow" rtl="1"/>
            <a:endParaRPr lang="ar-EG"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endParaRPr>
          </a:p>
          <a:p>
            <a:pPr marL="85725" algn="justLow" rtl="1"/>
            <a:r>
              <a:rPr lang="ar-EG"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rPr>
              <a:t>منذ إعلان فخامة الرئيس عبد الفتاح السيسي عنه يناير 2016 وحتى الآن.</a:t>
            </a:r>
          </a:p>
          <a:p>
            <a:pPr marL="85725" algn="justLow" rtl="1"/>
            <a:endParaRPr lang="en-US"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endParaRPr>
          </a:p>
          <a:p>
            <a:pPr marL="85725" algn="justLow" rtl="1"/>
            <a:endParaRPr lang="en-US" b="1" cap="all" spc="100" dirty="0">
              <a:solidFill>
                <a:srgbClr val="002060"/>
              </a:solidFill>
              <a:latin typeface="GE SS Two Light" panose="020A0503020102020204" pitchFamily="18" charset="-78"/>
              <a:ea typeface="GE SS Two Light" panose="020A0503020102020204" pitchFamily="18" charset="-78"/>
              <a:cs typeface="GE SS Two Light" panose="020A0503020102020204" pitchFamily="18" charset="-78"/>
            </a:endParaRPr>
          </a:p>
          <a:p>
            <a:pPr marL="85725" algn="ctr" rtl="1"/>
            <a:r>
              <a:rPr lang="ar-EG" sz="22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متى بدأنا وأين نحن الآن وإلى أين؟ </a:t>
            </a:r>
            <a:endParaRPr lang="en-US" sz="2200" dirty="0">
              <a:solidFill>
                <a:srgbClr val="003C69"/>
              </a:solidFill>
              <a:latin typeface="Tajawal" panose="00000500000000000000" pitchFamily="2" charset="-78"/>
              <a:ea typeface="GE MB MB Bold" panose="02000000000000000000" pitchFamily="50" charset="-78"/>
              <a:cs typeface="Tajawal" panose="00000500000000000000" pitchFamily="2" charset="-78"/>
            </a:endParaRPr>
          </a:p>
          <a:p>
            <a:pPr marL="85725" algn="justLow" rtl="1"/>
            <a:endParaRPr lang="ar-EG" dirty="0">
              <a:solidFill>
                <a:srgbClr val="003C69"/>
              </a:solidFill>
              <a:latin typeface="Tajawal" panose="00000500000000000000" pitchFamily="2" charset="-78"/>
              <a:ea typeface="GE MB MB Bold" panose="02000000000000000000" pitchFamily="50" charset="-78"/>
              <a:cs typeface="Tajawal" panose="00000500000000000000" pitchFamily="2" charset="-78"/>
            </a:endParaRPr>
          </a:p>
        </p:txBody>
      </p:sp>
    </p:spTree>
    <p:extLst>
      <p:ext uri="{BB962C8B-B14F-4D97-AF65-F5344CB8AC3E}">
        <p14:creationId xmlns:p14="http://schemas.microsoft.com/office/powerpoint/2010/main" val="1978849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BEBE-295A-476F-9DA0-775D6C0E36A3}"/>
              </a:ext>
            </a:extLst>
          </p:cNvPr>
          <p:cNvSpPr>
            <a:spLocks noGrp="1"/>
          </p:cNvSpPr>
          <p:nvPr>
            <p:ph type="title"/>
          </p:nvPr>
        </p:nvSpPr>
        <p:spPr>
          <a:xfrm>
            <a:off x="838200" y="708406"/>
            <a:ext cx="10515600" cy="1325563"/>
          </a:xfrm>
        </p:spPr>
        <p:txBody>
          <a:bodyPr>
            <a:normAutofit/>
          </a:bodyPr>
          <a:lstStyle/>
          <a:p>
            <a:pPr algn="r"/>
            <a:r>
              <a:rPr lang="en-US" sz="2000" dirty="0"/>
              <a:t>(e- finance ) </a:t>
            </a:r>
            <a:r>
              <a:rPr lang="ar-EG" sz="2000" dirty="0"/>
              <a:t>1- طروحات أولي </a:t>
            </a:r>
            <a:br>
              <a:rPr lang="ar-EG" sz="2000" dirty="0"/>
            </a:br>
            <a:r>
              <a:rPr lang="ar-EG" sz="2000" dirty="0"/>
              <a:t>2- طروحات ثانوية لحصص لشركات مقيدة بالفعل ( ليس طرحاً أولياً ) </a:t>
            </a:r>
            <a:br>
              <a:rPr lang="ar-EG" sz="2000" dirty="0"/>
            </a:br>
            <a:r>
              <a:rPr lang="ar-EG" sz="2000" dirty="0"/>
              <a:t>( المصرية للاتصالات  ، الشرقية ) </a:t>
            </a:r>
            <a:endParaRPr lang="en-US" sz="2000" dirty="0"/>
          </a:p>
        </p:txBody>
      </p:sp>
      <p:sp>
        <p:nvSpPr>
          <p:cNvPr id="3" name="Content Placeholder 2">
            <a:extLst>
              <a:ext uri="{FF2B5EF4-FFF2-40B4-BE49-F238E27FC236}">
                <a16:creationId xmlns:a16="http://schemas.microsoft.com/office/drawing/2014/main" id="{F810CCE3-FA44-4BB0-943C-D6F300FEB7D2}"/>
              </a:ext>
            </a:extLst>
          </p:cNvPr>
          <p:cNvSpPr>
            <a:spLocks noGrp="1"/>
          </p:cNvSpPr>
          <p:nvPr>
            <p:ph idx="1"/>
          </p:nvPr>
        </p:nvSpPr>
        <p:spPr>
          <a:xfrm>
            <a:off x="838200" y="2033969"/>
            <a:ext cx="10515600" cy="4351338"/>
          </a:xfrm>
        </p:spPr>
        <p:txBody>
          <a:bodyPr/>
          <a:lstStyle/>
          <a:p>
            <a:pPr algn="r"/>
            <a:r>
              <a:rPr lang="ar-EG" u="sng" dirty="0"/>
              <a:t>وخلال فترة الزنقة  </a:t>
            </a:r>
            <a:r>
              <a:rPr lang="ar-EG" dirty="0"/>
              <a:t>قامت الدولة ببيع حصص في شركات مقيدة بالفعل لدعم الاحتياطي ولو لم تكن هذه الشركات مقيدة لما تمكنت الدولة من الحصول علي الحصيلة البيعية التي مكنتها من تجاوز فترة الصعوبات لحد رأس الحكمة .</a:t>
            </a:r>
          </a:p>
          <a:p>
            <a:pPr algn="r"/>
            <a:r>
              <a:rPr lang="ar-EG" u="sng" dirty="0"/>
              <a:t>وفيما يلي جدول بالتخارج الذي تم على حصص في بعض الشركات المقيدة في البورصة </a:t>
            </a:r>
            <a:endParaRPr lang="en-US" u="sng" dirty="0"/>
          </a:p>
        </p:txBody>
      </p:sp>
    </p:spTree>
    <p:extLst>
      <p:ext uri="{BB962C8B-B14F-4D97-AF65-F5344CB8AC3E}">
        <p14:creationId xmlns:p14="http://schemas.microsoft.com/office/powerpoint/2010/main" val="393037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7620000" cy="5715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79"/>
            <a:ext cx="12192000" cy="6858000"/>
          </a:xfrm>
          <a:prstGeom prst="rect">
            <a:avLst/>
          </a:prstGeom>
        </p:spPr>
      </p:pic>
      <p:sp>
        <p:nvSpPr>
          <p:cNvPr id="7" name="Rectangle 6"/>
          <p:cNvSpPr/>
          <p:nvPr/>
        </p:nvSpPr>
        <p:spPr>
          <a:xfrm>
            <a:off x="4859382" y="2339843"/>
            <a:ext cx="5760721" cy="2720425"/>
          </a:xfrm>
          <a:prstGeom prst="rect">
            <a:avLst/>
          </a:prstGeom>
        </p:spPr>
        <p:txBody>
          <a:bodyPr wrap="square">
            <a:spAutoFit/>
          </a:bodyPr>
          <a:lstStyle/>
          <a:p>
            <a:pPr algn="ctr" rtl="1">
              <a:lnSpc>
                <a:spcPct val="107000"/>
              </a:lnSpc>
              <a:spcAft>
                <a:spcPts val="800"/>
              </a:spcAft>
            </a:pPr>
            <a:r>
              <a:rPr lang="ar-EG" b="1" cap="all" spc="100" dirty="0">
                <a:solidFill>
                  <a:srgbClr val="B48B2C"/>
                </a:solidFill>
                <a:latin typeface="GE SS Two Bold" panose="020A0503020102020204" pitchFamily="18" charset="-78"/>
                <a:ea typeface="GE SS Two Bold" panose="020A0503020102020204" pitchFamily="18" charset="-78"/>
                <a:cs typeface="GE SS Two Bold" panose="020A0503020102020204" pitchFamily="18" charset="-78"/>
              </a:rPr>
              <a:t>قائمة المحتويات</a:t>
            </a:r>
            <a:endParaRPr lang="en-US"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marL="285750" indent="-285750" algn="r" rtl="1">
              <a:lnSpc>
                <a:spcPct val="107000"/>
              </a:lnSpc>
              <a:spcAft>
                <a:spcPts val="800"/>
              </a:spcAft>
              <a:buFont typeface="Arial" panose="020B0604020202020204" pitchFamily="34" charset="0"/>
              <a:buChar char="•"/>
            </a:pPr>
            <a:r>
              <a:rPr lang="ar-EG" sz="1400" b="1" u="sng" dirty="0">
                <a:latin typeface="GE SS Two Light" panose="020A0503020102020204" pitchFamily="18" charset="-78"/>
                <a:ea typeface="GE SS Two Light" panose="020A0503020102020204" pitchFamily="18" charset="-78"/>
                <a:cs typeface="GE SS Two Light" panose="020A0503020102020204" pitchFamily="18" charset="-78"/>
              </a:rPr>
              <a:t>أولاً: المقدمة </a:t>
            </a:r>
            <a:r>
              <a:rPr lang="en-US" sz="1400" dirty="0">
                <a:latin typeface="GE SS Two Light" panose="020A0503020102020204" pitchFamily="18" charset="-78"/>
                <a:ea typeface="GE SS Two Light" panose="020A0503020102020204" pitchFamily="18" charset="-78"/>
                <a:cs typeface="GE SS Two Light" panose="020A0503020102020204" pitchFamily="18" charset="-78"/>
              </a:rPr>
              <a:t>					</a:t>
            </a:r>
          </a:p>
          <a:p>
            <a:pPr marL="285750" indent="-285750" algn="r" rtl="1">
              <a:lnSpc>
                <a:spcPct val="107000"/>
              </a:lnSpc>
              <a:spcAft>
                <a:spcPts val="800"/>
              </a:spcAft>
              <a:buFont typeface="Arial" panose="020B0604020202020204" pitchFamily="34" charset="0"/>
              <a:buChar char="•"/>
            </a:pPr>
            <a:r>
              <a:rPr lang="ar-EG" sz="1400" b="1" u="sng" dirty="0">
                <a:latin typeface="GE SS Two Light" panose="020A0503020102020204" pitchFamily="18" charset="-78"/>
                <a:ea typeface="GE SS Two Light" panose="020A0503020102020204" pitchFamily="18" charset="-78"/>
                <a:cs typeface="GE SS Two Light" panose="020A0503020102020204" pitchFamily="18" charset="-78"/>
              </a:rPr>
              <a:t>ثانياً: التعريف بالبرنامج.</a:t>
            </a:r>
            <a:endParaRPr lang="en-US" sz="1400" dirty="0">
              <a:latin typeface="GE SS Two Light" panose="020A0503020102020204" pitchFamily="18" charset="-78"/>
              <a:ea typeface="GE SS Two Light" panose="020A0503020102020204" pitchFamily="18" charset="-78"/>
              <a:cs typeface="GE SS Two Light" panose="020A0503020102020204" pitchFamily="18" charset="-78"/>
            </a:endParaRPr>
          </a:p>
          <a:p>
            <a:pPr marL="285750" indent="-285750" algn="r" rtl="1">
              <a:lnSpc>
                <a:spcPct val="107000"/>
              </a:lnSpc>
              <a:spcAft>
                <a:spcPts val="800"/>
              </a:spcAft>
              <a:buFont typeface="Arial" panose="020B0604020202020204" pitchFamily="34" charset="0"/>
              <a:buChar char="•"/>
            </a:pPr>
            <a:r>
              <a:rPr lang="ar-EG" sz="1400" b="1" u="sng" dirty="0">
                <a:latin typeface="GE SS Two Light" panose="020A0503020102020204" pitchFamily="18" charset="-78"/>
                <a:ea typeface="GE SS Two Light" panose="020A0503020102020204" pitchFamily="18" charset="-78"/>
                <a:cs typeface="GE SS Two Light" panose="020A0503020102020204" pitchFamily="18" charset="-78"/>
              </a:rPr>
              <a:t>ثالثاً: مستهدفات الحكومة.</a:t>
            </a:r>
            <a:r>
              <a:rPr lang="en-US" sz="1400" dirty="0">
                <a:latin typeface="GE SS Two Light" panose="020A0503020102020204" pitchFamily="18" charset="-78"/>
                <a:ea typeface="GE SS Two Light" panose="020A0503020102020204" pitchFamily="18" charset="-78"/>
                <a:cs typeface="GE SS Two Light" panose="020A0503020102020204" pitchFamily="18" charset="-78"/>
              </a:rPr>
              <a:t>		</a:t>
            </a:r>
          </a:p>
          <a:p>
            <a:pPr marL="285750" indent="-285750" algn="r" rtl="1">
              <a:lnSpc>
                <a:spcPct val="107000"/>
              </a:lnSpc>
              <a:spcAft>
                <a:spcPts val="800"/>
              </a:spcAft>
              <a:buFont typeface="Arial" panose="020B0604020202020204" pitchFamily="34" charset="0"/>
              <a:buChar char="•"/>
            </a:pPr>
            <a:r>
              <a:rPr lang="ar-EG" sz="1400" b="1" u="sng" dirty="0">
                <a:latin typeface="GE SS Two Light" panose="020A0503020102020204" pitchFamily="18" charset="-78"/>
                <a:ea typeface="GE SS Two Light" panose="020A0503020102020204" pitchFamily="18" charset="-78"/>
                <a:cs typeface="GE SS Two Light" panose="020A0503020102020204" pitchFamily="18" charset="-78"/>
              </a:rPr>
              <a:t>رابعاً: أهم المحطات.</a:t>
            </a:r>
          </a:p>
          <a:p>
            <a:pPr marL="285750" indent="-285750" algn="r" rtl="1">
              <a:lnSpc>
                <a:spcPct val="107000"/>
              </a:lnSpc>
              <a:spcAft>
                <a:spcPts val="800"/>
              </a:spcAft>
              <a:buFont typeface="Arial" panose="020B0604020202020204" pitchFamily="34" charset="0"/>
              <a:buChar char="•"/>
            </a:pPr>
            <a:r>
              <a:rPr lang="ar-EG" sz="1400" b="1" u="sng" dirty="0">
                <a:latin typeface="GE SS Two Light" panose="020A0503020102020204" pitchFamily="18" charset="-78"/>
                <a:ea typeface="GE SS Two Light" panose="020A0503020102020204" pitchFamily="18" charset="-78"/>
                <a:cs typeface="GE SS Two Light" panose="020A0503020102020204" pitchFamily="18" charset="-78"/>
              </a:rPr>
              <a:t>خامساً: تطور عدد  وقيم الطروحات الأولية في الأسواق العربية.</a:t>
            </a:r>
            <a:endParaRPr lang="en-US" sz="1400" dirty="0">
              <a:latin typeface="GE SS Two Light" panose="020A0503020102020204" pitchFamily="18" charset="-78"/>
              <a:ea typeface="GE SS Two Light" panose="020A0503020102020204" pitchFamily="18" charset="-78"/>
              <a:cs typeface="GE SS Two Light" panose="020A0503020102020204" pitchFamily="18" charset="-78"/>
            </a:endParaRPr>
          </a:p>
          <a:p>
            <a:pPr marL="285750" indent="-285750" algn="r" rtl="1">
              <a:lnSpc>
                <a:spcPct val="107000"/>
              </a:lnSpc>
              <a:spcAft>
                <a:spcPts val="800"/>
              </a:spcAft>
              <a:buFont typeface="Arial" panose="020B0604020202020204" pitchFamily="34" charset="0"/>
              <a:buChar char="•"/>
            </a:pPr>
            <a:r>
              <a:rPr lang="ar-EG" sz="1400" b="1" u="sng" dirty="0">
                <a:latin typeface="GE SS Two Light" panose="020A0503020102020204" pitchFamily="18" charset="-78"/>
                <a:ea typeface="GE SS Two Light" panose="020A0503020102020204" pitchFamily="18" charset="-78"/>
                <a:cs typeface="GE SS Two Light" panose="020A0503020102020204" pitchFamily="18" charset="-78"/>
              </a:rPr>
              <a:t>خامساً: مخاطر التباطؤ وعدم استكمال البرنامج.</a:t>
            </a:r>
            <a:r>
              <a:rPr lang="en-US" sz="1400" dirty="0">
                <a:latin typeface="GE SS Two Light" panose="020A0503020102020204" pitchFamily="18" charset="-78"/>
                <a:ea typeface="GE SS Two Light" panose="020A0503020102020204" pitchFamily="18" charset="-78"/>
                <a:cs typeface="GE SS Two Light" panose="020A0503020102020204" pitchFamily="18" charset="-78"/>
              </a:rPr>
              <a:t>	</a:t>
            </a:r>
          </a:p>
          <a:p>
            <a:pPr marL="285750" indent="-285750" algn="r" rtl="1">
              <a:lnSpc>
                <a:spcPct val="107000"/>
              </a:lnSpc>
              <a:spcAft>
                <a:spcPts val="800"/>
              </a:spcAft>
              <a:buFont typeface="Arial" panose="020B0604020202020204" pitchFamily="34" charset="0"/>
              <a:buChar char="•"/>
            </a:pPr>
            <a:r>
              <a:rPr lang="ar-EG" sz="1400" b="1" u="sng" dirty="0">
                <a:latin typeface="GE SS Two Light" panose="020A0503020102020204" pitchFamily="18" charset="-78"/>
                <a:ea typeface="GE SS Two Light" panose="020A0503020102020204" pitchFamily="18" charset="-78"/>
                <a:cs typeface="GE SS Two Light" panose="020A0503020102020204" pitchFamily="18" charset="-78"/>
              </a:rPr>
              <a:t>سادساً: أهمية البرنامجُ.</a:t>
            </a:r>
            <a:endParaRPr lang="en-US" sz="1400" dirty="0">
              <a:effectLst/>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2588222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25811" r="27821"/>
          <a:stretch/>
        </p:blipFill>
        <p:spPr>
          <a:xfrm>
            <a:off x="8035636" y="660666"/>
            <a:ext cx="4156364" cy="6202042"/>
          </a:xfrm>
          <a:prstGeom prst="rect">
            <a:avLst/>
          </a:prstGeom>
        </p:spPr>
      </p:pic>
      <p:sp>
        <p:nvSpPr>
          <p:cNvPr id="4" name="Slide Number Placeholder 3"/>
          <p:cNvSpPr>
            <a:spLocks noGrp="1"/>
          </p:cNvSpPr>
          <p:nvPr>
            <p:ph type="sldNum" sz="quarter" idx="12"/>
          </p:nvPr>
        </p:nvSpPr>
        <p:spPr/>
        <p:txBody>
          <a:bodyPr/>
          <a:lstStyle/>
          <a:p>
            <a:fld id="{D01ED223-A1F1-4EC2-B783-BA24B1D5F14B}" type="slidenum">
              <a:rPr lang="en-US" smtClean="0"/>
              <a:t>5</a:t>
            </a:fld>
            <a:endParaRPr lang="en-US"/>
          </a:p>
        </p:txBody>
      </p:sp>
      <p:sp>
        <p:nvSpPr>
          <p:cNvPr id="2" name="Rectangle 1"/>
          <p:cNvSpPr/>
          <p:nvPr/>
        </p:nvSpPr>
        <p:spPr>
          <a:xfrm>
            <a:off x="1122948" y="875152"/>
            <a:ext cx="6649452" cy="5632055"/>
          </a:xfrm>
          <a:prstGeom prst="rect">
            <a:avLst/>
          </a:prstGeom>
        </p:spPr>
        <p:txBody>
          <a:bodyPr wrap="square">
            <a:spAutoFit/>
          </a:bodyPr>
          <a:lstStyle/>
          <a:p>
            <a:pPr algn="ctr" rtl="1">
              <a:lnSpc>
                <a:spcPct val="107000"/>
              </a:lnSpc>
              <a:spcAft>
                <a:spcPts val="800"/>
              </a:spcAft>
            </a:pPr>
            <a:r>
              <a:rPr lang="ar-EG"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أولاَ: المقدمة</a:t>
            </a:r>
            <a:endParaRPr lang="en-US"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just" rtl="1">
              <a:lnSpc>
                <a:spcPct val="107000"/>
              </a:lnSpc>
              <a:spcAft>
                <a:spcPts val="800"/>
              </a:spcAft>
            </a:pPr>
            <a:r>
              <a:rPr lang="ar-EG" dirty="0">
                <a:latin typeface="GE SS Two Light" panose="020A0503020102020204" pitchFamily="18" charset="-78"/>
                <a:ea typeface="GE SS Two Light" panose="020A0503020102020204" pitchFamily="18" charset="-78"/>
                <a:cs typeface="GE SS Two Light" panose="020A0503020102020204" pitchFamily="18" charset="-78"/>
              </a:rPr>
              <a:t>تؤكد العديد من الأدبيات والدراسات الأكاديمية وتجارب الدول المختلفة سواء في شرق أوروبا والمملكة المتحدة وبعض الدول المجاورة كالسعودية والإمارات، وجود تأثير إيجابي للطروحات الأولية للشركات المملوكة للدولة على تطور الاقتصاد وتنشيط أسواق المال وأداء الشركات مالياً وتشغيلياً بعد الطرح، حيث تؤدي عملية توسيع قاعدة ملكية الشركات المملوكة للدولة وإشراك القطاع الخاص من الأفراد والمؤسسات إلى تحقيق عوائد إيجابية مرتفعة وتحسن جوهري في الأرباح والمبيعات نظراً لتحسين حوكمة هذه الشركات والتزامها بمتطلبات الإفصاح، مما يجعلها أكثر جاذبية للمؤسسات والصناديق والمحافظ الاستثمارية الأجنبية الكبرى. </a:t>
            </a:r>
            <a:endParaRPr lang="en-US" dirty="0">
              <a:latin typeface="GE SS Two Light" panose="020A0503020102020204" pitchFamily="18" charset="-78"/>
              <a:ea typeface="GE SS Two Light" panose="020A0503020102020204" pitchFamily="18" charset="-78"/>
              <a:cs typeface="GE SS Two Light" panose="020A0503020102020204" pitchFamily="18" charset="-78"/>
            </a:endParaRPr>
          </a:p>
          <a:p>
            <a:pPr algn="just" rtl="1">
              <a:lnSpc>
                <a:spcPct val="107000"/>
              </a:lnSpc>
              <a:spcAft>
                <a:spcPts val="800"/>
              </a:spcAft>
            </a:pPr>
            <a:r>
              <a:rPr lang="ar-EG" dirty="0">
                <a:latin typeface="GE SS Two Light" panose="020A0503020102020204" pitchFamily="18" charset="-78"/>
                <a:ea typeface="GE SS Two Light" panose="020A0503020102020204" pitchFamily="18" charset="-78"/>
                <a:cs typeface="GE SS Two Light" panose="020A0503020102020204" pitchFamily="18" charset="-78"/>
              </a:rPr>
              <a:t>ولقد اتجهت معظم دول العالم إلى تنفيذ برامج طرح الشركات المملوكة للدولة ببورصات الأوراق المالية، مما أدى إلى تطور سوق الأوراق المالية، ورفع مستويات السيولة والتداول وزيادة في رأس المال السوقي، وإشراك أكبر أعداد من المواطنين ( مستثمرين جدد ) ومن ثم زيادة معدلات الشمول المالي في الدولة وتحسن وزنها في المؤشرات العالمية، بما يعزز من قدرتها على اجتذاب الاستثمارات الأجنبية المباشرة أو استثمارات الحافظة.</a:t>
            </a:r>
            <a:endParaRPr lang="en-US" b="1" u="sng"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9" name="Slide Number Placeholder 3"/>
          <p:cNvSpPr txBox="1">
            <a:spLocks/>
          </p:cNvSpPr>
          <p:nvPr/>
        </p:nvSpPr>
        <p:spPr>
          <a:xfrm>
            <a:off x="8610600" y="635635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1ED223-A1F1-4EC2-B783-BA24B1D5F14B}" type="slidenum">
              <a:rPr lang="en-US" smtClean="0">
                <a:solidFill>
                  <a:prstClr val="black">
                    <a:tint val="75000"/>
                  </a:prstClr>
                </a:solidFill>
              </a:rPr>
              <a:pPr/>
              <a:t>5</a:t>
            </a:fld>
            <a:endParaRPr lang="en-US">
              <a:solidFill>
                <a:prstClr val="black">
                  <a:tint val="75000"/>
                </a:prstClr>
              </a:solidFill>
            </a:endParaRPr>
          </a:p>
        </p:txBody>
      </p:sp>
      <p:sp>
        <p:nvSpPr>
          <p:cNvPr id="12" name="Rectangle 11"/>
          <p:cNvSpPr/>
          <p:nvPr/>
        </p:nvSpPr>
        <p:spPr>
          <a:xfrm>
            <a:off x="9718008" y="4646448"/>
            <a:ext cx="2942977" cy="3170099"/>
          </a:xfrm>
          <a:prstGeom prst="rect">
            <a:avLst/>
          </a:prstGeom>
        </p:spPr>
        <p:txBody>
          <a:bodyPr wrap="square">
            <a:spAutoFit/>
          </a:bodyPr>
          <a:lstStyle/>
          <a:p>
            <a:pPr algn="ctr">
              <a:defRPr/>
            </a:pPr>
            <a:r>
              <a:rPr lang="ar-EG" sz="20000" b="1" dirty="0">
                <a:solidFill>
                  <a:schemeClr val="bg1"/>
                </a:solidFill>
                <a:latin typeface="Tajawal Medium" panose="00000600000000000000" pitchFamily="2" charset="-78"/>
                <a:ea typeface="GE SS Two Bold" panose="020A0503020102020204" pitchFamily="18" charset="-78"/>
                <a:cs typeface="Tajawal Medium" panose="00000600000000000000" pitchFamily="2" charset="-78"/>
              </a:rPr>
              <a:t>01</a:t>
            </a:r>
            <a:endParaRPr lang="ar-EG" sz="20000" b="1" dirty="0">
              <a:solidFill>
                <a:schemeClr val="bg1"/>
              </a:solidFill>
              <a:latin typeface="Tajawal Medium" panose="00000600000000000000" pitchFamily="2" charset="-78"/>
              <a:ea typeface="GE SS Two Light" panose="020A0503020102020204" pitchFamily="18" charset="-78"/>
              <a:cs typeface="Tajawal Medium" panose="00000600000000000000" pitchFamily="2" charset="-78"/>
            </a:endParaRPr>
          </a:p>
        </p:txBody>
      </p:sp>
      <p:sp>
        <p:nvSpPr>
          <p:cNvPr id="13" name="Rectangle 12"/>
          <p:cNvSpPr/>
          <p:nvPr/>
        </p:nvSpPr>
        <p:spPr>
          <a:xfrm flipV="1">
            <a:off x="7772400" y="4363451"/>
            <a:ext cx="280737" cy="2494547"/>
          </a:xfrm>
          <a:prstGeom prst="rect">
            <a:avLst/>
          </a:prstGeom>
          <a:solidFill>
            <a:srgbClr val="0F1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23223" y="3914274"/>
            <a:ext cx="449177" cy="449177"/>
          </a:xfrm>
          <a:prstGeom prst="rect">
            <a:avLst/>
          </a:prstGeom>
          <a:solidFill>
            <a:srgbClr val="B48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3770" y="2414337"/>
            <a:ext cx="449177" cy="449177"/>
          </a:xfrm>
          <a:prstGeom prst="rect">
            <a:avLst/>
          </a:prstGeom>
          <a:solidFill>
            <a:srgbClr val="B48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56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1ED223-A1F1-4EC2-B783-BA24B1D5F14B}" type="slidenum">
              <a:rPr lang="en-US" smtClean="0"/>
              <a:t>6</a:t>
            </a:fld>
            <a:endParaRPr lang="en-US"/>
          </a:p>
        </p:txBody>
      </p:sp>
      <p:sp>
        <p:nvSpPr>
          <p:cNvPr id="2" name="Rectangle 1"/>
          <p:cNvSpPr/>
          <p:nvPr/>
        </p:nvSpPr>
        <p:spPr>
          <a:xfrm>
            <a:off x="838200" y="900367"/>
            <a:ext cx="11038114" cy="8164094"/>
          </a:xfrm>
          <a:prstGeom prst="rect">
            <a:avLst/>
          </a:prstGeom>
        </p:spPr>
        <p:txBody>
          <a:bodyPr wrap="square">
            <a:spAutoFit/>
          </a:bodyPr>
          <a:lstStyle/>
          <a:p>
            <a:pPr algn="ctr" rtl="1">
              <a:lnSpc>
                <a:spcPct val="107000"/>
              </a:lnSpc>
              <a:spcAft>
                <a:spcPts val="800"/>
              </a:spcAft>
            </a:pPr>
            <a:r>
              <a:rPr lang="ar-EG" sz="25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ثانياً: ما هو برنامج الطروحات الحكومية المعلن في مصر</a:t>
            </a:r>
          </a:p>
          <a:p>
            <a:pPr algn="r" rtl="1">
              <a:lnSpc>
                <a:spcPct val="107000"/>
              </a:lnSpc>
              <a:spcAft>
                <a:spcPts val="800"/>
              </a:spcAft>
            </a:pPr>
            <a:r>
              <a:rPr lang="ar-EG" dirty="0">
                <a:latin typeface="GE SS Two Light" panose="020A0503020102020204" pitchFamily="18" charset="-78"/>
                <a:ea typeface="GE SS Two Light" panose="020A0503020102020204" pitchFamily="18" charset="-78"/>
                <a:cs typeface="GE SS Two Light" panose="020A0503020102020204" pitchFamily="18" charset="-78"/>
              </a:rPr>
              <a:t>برنامج حكومي لتوسيع قاعدة ملكية الشركات الحكومية من خلال سوق الأوراق المالية، لتطوير السوق وتحسين الأداء المالي والتشغيلي للشركات.</a:t>
            </a:r>
          </a:p>
          <a:p>
            <a:pPr algn="ctr" rtl="1">
              <a:lnSpc>
                <a:spcPct val="107000"/>
              </a:lnSpc>
              <a:spcAft>
                <a:spcPts val="800"/>
              </a:spcAft>
            </a:pPr>
            <a:r>
              <a:rPr lang="ar-EG" sz="24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 أبرز ما تم إعلانه عن البرنامج منذ التدشين:</a:t>
            </a:r>
            <a:endParaRPr lang="en-US" sz="24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just" rtl="1">
              <a:lnSpc>
                <a:spcPct val="107000"/>
              </a:lnSpc>
              <a:spcAft>
                <a:spcPts val="800"/>
              </a:spcAft>
            </a:pPr>
            <a:r>
              <a:rPr lang="ar-EG" sz="2000" b="1" u="sng" dirty="0">
                <a:latin typeface="GE SS Two Light" panose="020A0503020102020204" pitchFamily="18" charset="-78"/>
                <a:ea typeface="GE SS Two Light" panose="020A0503020102020204" pitchFamily="18" charset="-78"/>
                <a:cs typeface="GE SS Two Light" panose="020A0503020102020204" pitchFamily="18" charset="-78"/>
              </a:rPr>
              <a:t>يناير 2016 :</a:t>
            </a:r>
            <a:r>
              <a:rPr lang="en-US" sz="2000" b="1" u="sng" dirty="0">
                <a:latin typeface="GE SS Two Light" panose="020A0503020102020204" pitchFamily="18" charset="-78"/>
                <a:ea typeface="GE SS Two Light" panose="020A0503020102020204" pitchFamily="18" charset="-78"/>
                <a:cs typeface="GE SS Two Light" panose="020A0503020102020204" pitchFamily="18" charset="-78"/>
              </a:rPr>
              <a:t> </a:t>
            </a:r>
          </a:p>
          <a:p>
            <a:pPr algn="just" rtl="1">
              <a:lnSpc>
                <a:spcPct val="107000"/>
              </a:lnSpc>
              <a:spcAft>
                <a:spcPts val="800"/>
              </a:spcAft>
            </a:pPr>
            <a:r>
              <a:rPr lang="ar-EG" dirty="0">
                <a:latin typeface="GE SS Two Light" panose="020A0503020102020204" pitchFamily="18" charset="-78"/>
                <a:ea typeface="GE SS Two Light" panose="020A0503020102020204" pitchFamily="18" charset="-78"/>
                <a:cs typeface="GE SS Two Light" panose="020A0503020102020204" pitchFamily="18" charset="-78"/>
              </a:rPr>
              <a:t>أعلن المتحدث باسم رئاسة الجمهورية في بيان رسمي، إنه سيتم طرح حصص من الشركات والبنوك الحكومية (الناجحة) في البورصة المصرية خلال الفترة المقبلة.</a:t>
            </a:r>
            <a:endParaRPr lang="en-US" b="1" u="sng" dirty="0">
              <a:latin typeface="GE SS Two Light" panose="020A0503020102020204" pitchFamily="18" charset="-78"/>
              <a:ea typeface="GE SS Two Light" panose="020A0503020102020204" pitchFamily="18" charset="-78"/>
              <a:cs typeface="GE SS Two Light" panose="020A0503020102020204" pitchFamily="18" charset="-78"/>
            </a:endParaRPr>
          </a:p>
          <a:p>
            <a:pPr algn="just" rtl="1">
              <a:lnSpc>
                <a:spcPct val="107000"/>
              </a:lnSpc>
              <a:spcAft>
                <a:spcPts val="800"/>
              </a:spcAft>
            </a:pPr>
            <a:r>
              <a:rPr lang="ar-EG" b="1" u="sng" dirty="0">
                <a:latin typeface="GE SS Two Light" panose="020A0503020102020204" pitchFamily="18" charset="-78"/>
                <a:ea typeface="GE SS Two Light" panose="020A0503020102020204" pitchFamily="18" charset="-78"/>
                <a:cs typeface="GE SS Two Light" panose="020A0503020102020204" pitchFamily="18" charset="-78"/>
              </a:rPr>
              <a:t>مارس 2018 :</a:t>
            </a:r>
          </a:p>
          <a:p>
            <a:pPr algn="just" rtl="1">
              <a:lnSpc>
                <a:spcPct val="107000"/>
              </a:lnSpc>
              <a:spcAft>
                <a:spcPts val="800"/>
              </a:spcAft>
            </a:pPr>
            <a:r>
              <a:rPr lang="ar-EG" dirty="0">
                <a:latin typeface="GE SS Two Light" panose="020A0503020102020204" pitchFamily="18" charset="-78"/>
                <a:ea typeface="GE SS Two Light" panose="020A0503020102020204" pitchFamily="18" charset="-78"/>
                <a:cs typeface="GE SS Two Light" panose="020A0503020102020204" pitchFamily="18" charset="-78"/>
              </a:rPr>
              <a:t>أعلنت وزارة المالية المسؤولة عن البرنامج في حينه أن البرنامج يتضمن 23 شركة منهم 9 شركات مقيدة سيتم طرح حصص إضافية منها و14 شركة سيتم قيدها وطرحها للمرة الأولى.</a:t>
            </a:r>
          </a:p>
          <a:p>
            <a:pPr algn="just" rtl="1">
              <a:lnSpc>
                <a:spcPct val="107000"/>
              </a:lnSpc>
              <a:spcAft>
                <a:spcPts val="800"/>
              </a:spcAft>
            </a:pPr>
            <a:r>
              <a:rPr lang="ar-EG" b="1" u="sng" dirty="0">
                <a:latin typeface="GE SS Two Light" panose="020A0503020102020204" pitchFamily="18" charset="-78"/>
                <a:ea typeface="GE SS Two Light" panose="020A0503020102020204" pitchFamily="18" charset="-78"/>
                <a:cs typeface="GE SS Two Light" panose="020A0503020102020204" pitchFamily="18" charset="-78"/>
              </a:rPr>
              <a:t> فبراير 2023:</a:t>
            </a:r>
          </a:p>
          <a:p>
            <a:pPr algn="just" rtl="1">
              <a:lnSpc>
                <a:spcPct val="107000"/>
              </a:lnSpc>
              <a:spcAft>
                <a:spcPts val="800"/>
              </a:spcAft>
            </a:pPr>
            <a:r>
              <a:rPr lang="ar-EG" dirty="0">
                <a:latin typeface="GE SS Two Light" panose="020A0503020102020204" pitchFamily="18" charset="-78"/>
                <a:ea typeface="GE SS Two Light" panose="020A0503020102020204" pitchFamily="18" charset="-78"/>
                <a:cs typeface="GE SS Two Light" panose="020A0503020102020204" pitchFamily="18" charset="-78"/>
              </a:rPr>
              <a:t>أعلن رئيس الوزراء عن قائمة تضم 32 شركة حكومية ضمن برنامج الطروحات الحكومية حتى مارس 2024 سواءً كانت للبيع لمساهم رئيسي أو من خلال الطرح الأولي بالبورصة.</a:t>
            </a:r>
          </a:p>
          <a:p>
            <a:pPr algn="ctr" rtl="1">
              <a:lnSpc>
                <a:spcPct val="107000"/>
              </a:lnSpc>
              <a:spcAft>
                <a:spcPts val="800"/>
              </a:spcAft>
            </a:pPr>
            <a:r>
              <a:rPr lang="ar-EG" sz="14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فيما يتعلق بالطروحات العامة لشركات بالبورصة المصرية لم نشهد (على مدار نحو8 سنوات) إلا طرح شركة واحدة وهي شركة أي فاينانس، وذلك منذ الإعلان الرسمي عن برنامج الطروحات الحكومية في يناير 2016 ، وفيما يتعلق بالطروحات الثانوية ( طرح حصة إضافية لسوق المستثمرين في شركات مطروحة بالفعل في البورصة ) شهدنا طرح حصة في الشرقية والمصرية للاتصالات .</a:t>
            </a:r>
          </a:p>
          <a:p>
            <a:pPr algn="just" rtl="1">
              <a:lnSpc>
                <a:spcPct val="107000"/>
              </a:lnSpc>
              <a:spcAft>
                <a:spcPts val="800"/>
              </a:spcAft>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a:p>
            <a:pPr algn="just" rtl="1">
              <a:lnSpc>
                <a:spcPct val="107000"/>
              </a:lnSpc>
              <a:spcAft>
                <a:spcPts val="800"/>
              </a:spcAft>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a:p>
            <a:pPr algn="just" rtl="1">
              <a:lnSpc>
                <a:spcPct val="107000"/>
              </a:lnSpc>
              <a:spcAft>
                <a:spcPts val="800"/>
              </a:spcAft>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a:p>
            <a:pPr algn="just" rtl="1">
              <a:lnSpc>
                <a:spcPct val="107000"/>
              </a:lnSpc>
              <a:spcAft>
                <a:spcPts val="800"/>
              </a:spcAft>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a:p>
            <a:pPr algn="just" rtl="1">
              <a:lnSpc>
                <a:spcPct val="107000"/>
              </a:lnSpc>
              <a:spcAft>
                <a:spcPts val="800"/>
              </a:spcAft>
            </a:pPr>
            <a:endParaRPr lang="ar-EG" dirty="0">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234217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1ED223-A1F1-4EC2-B783-BA24B1D5F14B}" type="slidenum">
              <a:rPr lang="en-US" smtClean="0"/>
              <a:t>7</a:t>
            </a:fld>
            <a:endParaRPr lang="en-US"/>
          </a:p>
        </p:txBody>
      </p:sp>
      <p:sp>
        <p:nvSpPr>
          <p:cNvPr id="8" name="Rectangle 7"/>
          <p:cNvSpPr/>
          <p:nvPr/>
        </p:nvSpPr>
        <p:spPr>
          <a:xfrm>
            <a:off x="849086" y="1062413"/>
            <a:ext cx="10737668" cy="503984"/>
          </a:xfrm>
          <a:prstGeom prst="rect">
            <a:avLst/>
          </a:prstGeom>
        </p:spPr>
        <p:txBody>
          <a:bodyPr wrap="square">
            <a:spAutoFit/>
          </a:bodyPr>
          <a:lstStyle/>
          <a:p>
            <a:pPr algn="ctr" rtl="1">
              <a:lnSpc>
                <a:spcPct val="107000"/>
              </a:lnSpc>
              <a:spcAft>
                <a:spcPts val="800"/>
              </a:spcAft>
            </a:pPr>
            <a:r>
              <a:rPr lang="ar-EG" sz="25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ترتيب البورصات العربية وفق القيمة السوقية</a:t>
            </a:r>
            <a:endParaRPr lang="ar-EG" b="1" dirty="0">
              <a:latin typeface="GE SS Two Light" panose="020A0503020102020204" pitchFamily="18" charset="-78"/>
              <a:ea typeface="GE SS Two Light" panose="020A0503020102020204" pitchFamily="18" charset="-78"/>
              <a:cs typeface="GE SS Two Light" panose="020A0503020102020204" pitchFamily="18" charset="-78"/>
            </a:endParaRPr>
          </a:p>
        </p:txBody>
      </p:sp>
      <p:graphicFrame>
        <p:nvGraphicFramePr>
          <p:cNvPr id="9" name="Chart 8">
            <a:extLst>
              <a:ext uri="{FF2B5EF4-FFF2-40B4-BE49-F238E27FC236}">
                <a16:creationId xmlns:a16="http://schemas.microsoft.com/office/drawing/2014/main" id="{583D5C36-DE90-4A40-887D-6B5F9A8EF9BA}"/>
              </a:ext>
            </a:extLst>
          </p:cNvPr>
          <p:cNvGraphicFramePr>
            <a:graphicFrameLocks/>
          </p:cNvGraphicFramePr>
          <p:nvPr>
            <p:extLst>
              <p:ext uri="{D42A27DB-BD31-4B8C-83A1-F6EECF244321}">
                <p14:modId xmlns:p14="http://schemas.microsoft.com/office/powerpoint/2010/main" val="3914783100"/>
              </p:ext>
            </p:extLst>
          </p:nvPr>
        </p:nvGraphicFramePr>
        <p:xfrm>
          <a:off x="5605714" y="2014562"/>
          <a:ext cx="5138486" cy="38265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29310772"/>
              </p:ext>
            </p:extLst>
          </p:nvPr>
        </p:nvGraphicFramePr>
        <p:xfrm>
          <a:off x="2597485" y="1975823"/>
          <a:ext cx="3540922" cy="3971100"/>
        </p:xfrm>
        <a:graphic>
          <a:graphicData uri="http://schemas.openxmlformats.org/drawingml/2006/table">
            <a:tbl>
              <a:tblPr>
                <a:tableStyleId>{5C22544A-7EE6-4342-B048-85BDC9FD1C3A}</a:tableStyleId>
              </a:tblPr>
              <a:tblGrid>
                <a:gridCol w="614842">
                  <a:extLst>
                    <a:ext uri="{9D8B030D-6E8A-4147-A177-3AD203B41FA5}">
                      <a16:colId xmlns:a16="http://schemas.microsoft.com/office/drawing/2014/main" val="20000"/>
                    </a:ext>
                  </a:extLst>
                </a:gridCol>
                <a:gridCol w="644056">
                  <a:extLst>
                    <a:ext uri="{9D8B030D-6E8A-4147-A177-3AD203B41FA5}">
                      <a16:colId xmlns:a16="http://schemas.microsoft.com/office/drawing/2014/main" val="20001"/>
                    </a:ext>
                  </a:extLst>
                </a:gridCol>
                <a:gridCol w="572494">
                  <a:extLst>
                    <a:ext uri="{9D8B030D-6E8A-4147-A177-3AD203B41FA5}">
                      <a16:colId xmlns:a16="http://schemas.microsoft.com/office/drawing/2014/main" val="20002"/>
                    </a:ext>
                  </a:extLst>
                </a:gridCol>
                <a:gridCol w="1709530">
                  <a:extLst>
                    <a:ext uri="{9D8B030D-6E8A-4147-A177-3AD203B41FA5}">
                      <a16:colId xmlns:a16="http://schemas.microsoft.com/office/drawing/2014/main" val="20003"/>
                    </a:ext>
                  </a:extLst>
                </a:gridCol>
              </a:tblGrid>
              <a:tr h="264740">
                <a:tc>
                  <a:txBody>
                    <a:bodyPr/>
                    <a:lstStyle/>
                    <a:p>
                      <a:pPr algn="ctr" fontAlgn="b"/>
                      <a:r>
                        <a:rPr lang="en-US" sz="1100" u="none" strike="noStrike" dirty="0">
                          <a:solidFill>
                            <a:schemeClr val="bg1"/>
                          </a:solidFill>
                          <a:effectLst/>
                        </a:rPr>
                        <a:t>ADX</a:t>
                      </a:r>
                      <a:endParaRPr lang="en-US" sz="1100" b="0" i="0" u="none" strike="noStrike" dirty="0">
                        <a:solidFill>
                          <a:schemeClr val="bg1"/>
                        </a:solidFill>
                        <a:effectLst/>
                        <a:latin typeface="Arial" panose="020B0604020202020204" pitchFamily="34" charset="0"/>
                      </a:endParaRPr>
                    </a:p>
                  </a:txBody>
                  <a:tcPr marL="9525" marR="9525" marT="9525" marB="0" anchor="ctr">
                    <a:solidFill>
                      <a:srgbClr val="B48B2C"/>
                    </a:solidFill>
                  </a:tcPr>
                </a:tc>
                <a:tc>
                  <a:txBody>
                    <a:bodyPr/>
                    <a:lstStyle/>
                    <a:p>
                      <a:pPr algn="ctr" fontAlgn="b"/>
                      <a:r>
                        <a:rPr lang="en-US" sz="1100" u="none" strike="noStrike" kern="1200" dirty="0">
                          <a:solidFill>
                            <a:schemeClr val="bg1"/>
                          </a:solidFill>
                          <a:effectLst/>
                          <a:latin typeface="+mn-lt"/>
                          <a:ea typeface="+mn-ea"/>
                          <a:cs typeface="+mn-cs"/>
                        </a:rPr>
                        <a:t>807,109</a:t>
                      </a:r>
                      <a:endParaRPr lang="ar-EG" sz="1100" u="none" strike="noStrike" kern="1200" dirty="0">
                        <a:solidFill>
                          <a:schemeClr val="bg1"/>
                        </a:solidFill>
                        <a:effectLst/>
                        <a:latin typeface="+mn-lt"/>
                        <a:ea typeface="+mn-ea"/>
                        <a:cs typeface="+mn-cs"/>
                      </a:endParaRPr>
                    </a:p>
                  </a:txBody>
                  <a:tcPr marL="9525" marR="9525" marT="9525" marB="0" anchor="ctr">
                    <a:solidFill>
                      <a:srgbClr val="B48B2C"/>
                    </a:solidFill>
                  </a:tcPr>
                </a:tc>
                <a:tc>
                  <a:txBody>
                    <a:bodyPr/>
                    <a:lstStyle/>
                    <a:p>
                      <a:pPr algn="ctr" fontAlgn="b"/>
                      <a:r>
                        <a:rPr lang="en-US" sz="1100" u="none" strike="noStrike" dirty="0">
                          <a:solidFill>
                            <a:schemeClr val="bg1"/>
                          </a:solidFill>
                          <a:effectLst/>
                        </a:rPr>
                        <a:t>%17.6</a:t>
                      </a:r>
                      <a:endParaRPr lang="ar-EG" sz="1100" b="0" i="0" u="none" strike="noStrike" dirty="0">
                        <a:solidFill>
                          <a:schemeClr val="bg1"/>
                        </a:solidFill>
                        <a:effectLst/>
                        <a:latin typeface="Arial" panose="020B0604020202020204" pitchFamily="34" charset="0"/>
                      </a:endParaRPr>
                    </a:p>
                  </a:txBody>
                  <a:tcPr marL="9525" marR="9525" marT="9525" marB="0" anchor="ctr">
                    <a:solidFill>
                      <a:srgbClr val="B48B2C"/>
                    </a:solidFill>
                  </a:tcPr>
                </a:tc>
                <a:tc>
                  <a:txBody>
                    <a:bodyPr/>
                    <a:lstStyle/>
                    <a:p>
                      <a:pPr algn="ctr" fontAlgn="b"/>
                      <a:r>
                        <a:rPr lang="ar-EG" sz="1100" b="0" i="0" u="none" strike="noStrike" dirty="0">
                          <a:solidFill>
                            <a:schemeClr val="bg1"/>
                          </a:solidFill>
                          <a:effectLst/>
                          <a:latin typeface="GE SS Two Light" panose="020A0503020102020204" pitchFamily="18" charset="-78"/>
                          <a:ea typeface="GE SS Two Light" panose="020A0503020102020204" pitchFamily="18" charset="-78"/>
                          <a:cs typeface="GE SS Two Light" panose="020A0503020102020204" pitchFamily="18" charset="-78"/>
                        </a:rPr>
                        <a:t>سوق أبوظبي للأوراق المالية</a:t>
                      </a:r>
                    </a:p>
                  </a:txBody>
                  <a:tcPr marL="9525" marR="9525" marT="9525" marB="0" anchor="ctr">
                    <a:solidFill>
                      <a:srgbClr val="B48B2C"/>
                    </a:solidFill>
                  </a:tcPr>
                </a:tc>
                <a:extLst>
                  <a:ext uri="{0D108BD9-81ED-4DB2-BD59-A6C34878D82A}">
                    <a16:rowId xmlns:a16="http://schemas.microsoft.com/office/drawing/2014/main" val="10000"/>
                  </a:ext>
                </a:extLst>
              </a:tr>
              <a:tr h="264740">
                <a:tc>
                  <a:txBody>
                    <a:bodyPr/>
                    <a:lstStyle/>
                    <a:p>
                      <a:pPr algn="ctr" fontAlgn="b"/>
                      <a:r>
                        <a:rPr lang="en-US" sz="1100" u="none" strike="noStrike" dirty="0">
                          <a:solidFill>
                            <a:schemeClr val="bg1"/>
                          </a:solidFill>
                          <a:effectLst/>
                        </a:rPr>
                        <a:t>ASE</a:t>
                      </a:r>
                      <a:endParaRPr lang="en-US" sz="1100" b="0" i="0" u="none" strike="noStrike" dirty="0">
                        <a:solidFill>
                          <a:schemeClr val="bg1"/>
                        </a:solidFill>
                        <a:effectLst/>
                        <a:latin typeface="Arial" panose="020B0604020202020204" pitchFamily="34" charset="0"/>
                      </a:endParaRPr>
                    </a:p>
                  </a:txBody>
                  <a:tcPr marL="9525" marR="9525" marT="9525" marB="0" anchor="ctr">
                    <a:solidFill>
                      <a:srgbClr val="ED7D31"/>
                    </a:solidFill>
                  </a:tcPr>
                </a:tc>
                <a:tc>
                  <a:txBody>
                    <a:bodyPr/>
                    <a:lstStyle/>
                    <a:p>
                      <a:pPr algn="ctr" fontAlgn="b"/>
                      <a:r>
                        <a:rPr lang="en-US" sz="1100" u="none" strike="noStrike" kern="1200" dirty="0">
                          <a:solidFill>
                            <a:schemeClr val="bg1"/>
                          </a:solidFill>
                          <a:effectLst/>
                          <a:latin typeface="+mn-lt"/>
                          <a:ea typeface="+mn-ea"/>
                          <a:cs typeface="+mn-cs"/>
                        </a:rPr>
                        <a:t>23,892</a:t>
                      </a:r>
                      <a:endParaRPr lang="ar-EG" sz="1100" u="none" strike="noStrike" kern="1200" dirty="0">
                        <a:solidFill>
                          <a:schemeClr val="bg1"/>
                        </a:solidFill>
                        <a:effectLst/>
                        <a:latin typeface="+mn-lt"/>
                        <a:ea typeface="+mn-ea"/>
                        <a:cs typeface="+mn-cs"/>
                      </a:endParaRPr>
                    </a:p>
                  </a:txBody>
                  <a:tcPr marL="9525" marR="9525" marT="9525" marB="0" anchor="ctr">
                    <a:solidFill>
                      <a:srgbClr val="ED7D31"/>
                    </a:solidFill>
                  </a:tcPr>
                </a:tc>
                <a:tc>
                  <a:txBody>
                    <a:bodyPr/>
                    <a:lstStyle/>
                    <a:p>
                      <a:pPr algn="ctr" fontAlgn="b"/>
                      <a:r>
                        <a:rPr lang="en-US" sz="1100" u="none" strike="noStrike" dirty="0">
                          <a:solidFill>
                            <a:schemeClr val="bg1"/>
                          </a:solidFill>
                          <a:effectLst/>
                        </a:rPr>
                        <a:t>%0.5</a:t>
                      </a:r>
                      <a:endParaRPr lang="ar-EG" sz="1100" b="0" i="0" u="none" strike="noStrike" dirty="0">
                        <a:solidFill>
                          <a:schemeClr val="bg1"/>
                        </a:solidFill>
                        <a:effectLst/>
                        <a:latin typeface="Arial" panose="020B0604020202020204" pitchFamily="34" charset="0"/>
                      </a:endParaRPr>
                    </a:p>
                  </a:txBody>
                  <a:tcPr marL="9525" marR="9525" marT="9525" marB="0" anchor="ctr">
                    <a:solidFill>
                      <a:srgbClr val="ED7D31"/>
                    </a:solidFill>
                  </a:tcPr>
                </a:tc>
                <a:tc>
                  <a:txBody>
                    <a:bodyPr/>
                    <a:lstStyle/>
                    <a:p>
                      <a:pPr marL="0" algn="ctr" defTabSz="914400" rtl="0" eaLnBrk="1" fontAlgn="b" latinLnBrk="0" hangingPunct="1"/>
                      <a:r>
                        <a:rPr lang="ar-EG" sz="1100" b="0" i="0" u="none" strike="noStrike" kern="1200" dirty="0">
                          <a:solidFill>
                            <a:schemeClr val="bg1"/>
                          </a:solidFill>
                          <a:effectLst/>
                          <a:latin typeface="GE SS Two Light" panose="020A0503020102020204" pitchFamily="18" charset="-78"/>
                          <a:ea typeface="GE SS Two Light" panose="020A0503020102020204" pitchFamily="18" charset="-78"/>
                          <a:cs typeface="GE SS Two Light" panose="020A0503020102020204" pitchFamily="18" charset="-78"/>
                        </a:rPr>
                        <a:t>بورصة عمان</a:t>
                      </a:r>
                    </a:p>
                  </a:txBody>
                  <a:tcPr marL="9525" marR="9525" marT="9525" marB="0" anchor="ctr">
                    <a:solidFill>
                      <a:srgbClr val="ED7D31"/>
                    </a:solidFill>
                  </a:tcPr>
                </a:tc>
                <a:extLst>
                  <a:ext uri="{0D108BD9-81ED-4DB2-BD59-A6C34878D82A}">
                    <a16:rowId xmlns:a16="http://schemas.microsoft.com/office/drawing/2014/main" val="10001"/>
                  </a:ext>
                </a:extLst>
              </a:tr>
              <a:tr h="264740">
                <a:tc>
                  <a:txBody>
                    <a:bodyPr/>
                    <a:lstStyle/>
                    <a:p>
                      <a:pPr algn="ctr" fontAlgn="b"/>
                      <a:r>
                        <a:rPr lang="en-US" sz="1100" u="none" strike="noStrike" dirty="0">
                          <a:solidFill>
                            <a:schemeClr val="bg1"/>
                          </a:solidFill>
                          <a:effectLst/>
                        </a:rPr>
                        <a:t>BHB</a:t>
                      </a:r>
                      <a:endParaRPr lang="en-US" sz="1100" b="0" i="0" u="none" strike="noStrike" dirty="0">
                        <a:solidFill>
                          <a:schemeClr val="bg1"/>
                        </a:solidFill>
                        <a:effectLst/>
                        <a:latin typeface="Arial" panose="020B0604020202020204" pitchFamily="34" charset="0"/>
                      </a:endParaRPr>
                    </a:p>
                  </a:txBody>
                  <a:tcPr marL="9525" marR="9525" marT="9525" marB="0" anchor="ctr">
                    <a:solidFill>
                      <a:srgbClr val="A5A5A5"/>
                    </a:solidFill>
                  </a:tcPr>
                </a:tc>
                <a:tc>
                  <a:txBody>
                    <a:bodyPr/>
                    <a:lstStyle/>
                    <a:p>
                      <a:pPr algn="ctr" fontAlgn="b"/>
                      <a:r>
                        <a:rPr lang="en-US" sz="1100" u="none" strike="noStrike" kern="1200" dirty="0">
                          <a:solidFill>
                            <a:schemeClr val="bg1"/>
                          </a:solidFill>
                          <a:effectLst/>
                          <a:latin typeface="+mn-lt"/>
                          <a:ea typeface="+mn-ea"/>
                          <a:cs typeface="+mn-cs"/>
                        </a:rPr>
                        <a:t>20,606</a:t>
                      </a:r>
                      <a:endParaRPr lang="ar-EG" sz="1100" u="none" strike="noStrike" kern="1200" dirty="0">
                        <a:solidFill>
                          <a:schemeClr val="bg1"/>
                        </a:solidFill>
                        <a:effectLst/>
                        <a:latin typeface="+mn-lt"/>
                        <a:ea typeface="+mn-ea"/>
                        <a:cs typeface="+mn-cs"/>
                      </a:endParaRPr>
                    </a:p>
                  </a:txBody>
                  <a:tcPr marL="9525" marR="9525" marT="9525" marB="0" anchor="ctr">
                    <a:solidFill>
                      <a:srgbClr val="A5A5A5"/>
                    </a:solidFill>
                  </a:tcPr>
                </a:tc>
                <a:tc>
                  <a:txBody>
                    <a:bodyPr/>
                    <a:lstStyle/>
                    <a:p>
                      <a:pPr algn="ctr" fontAlgn="b"/>
                      <a:r>
                        <a:rPr lang="en-US" sz="1100" u="none" strike="noStrike" dirty="0">
                          <a:solidFill>
                            <a:schemeClr val="bg1"/>
                          </a:solidFill>
                          <a:effectLst/>
                        </a:rPr>
                        <a:t>%0.5</a:t>
                      </a:r>
                      <a:endParaRPr lang="ar-EG" sz="1100" b="0" i="0" u="none" strike="noStrike" dirty="0">
                        <a:solidFill>
                          <a:schemeClr val="bg1"/>
                        </a:solidFill>
                        <a:effectLst/>
                        <a:latin typeface="Arial" panose="020B0604020202020204" pitchFamily="34" charset="0"/>
                      </a:endParaRPr>
                    </a:p>
                  </a:txBody>
                  <a:tcPr marL="9525" marR="9525" marT="9525" marB="0" anchor="ctr">
                    <a:solidFill>
                      <a:srgbClr val="A5A5A5"/>
                    </a:solidFill>
                  </a:tcPr>
                </a:tc>
                <a:tc>
                  <a:txBody>
                    <a:bodyPr/>
                    <a:lstStyle/>
                    <a:p>
                      <a:pPr marL="0" algn="ctr" defTabSz="914400" rtl="0" eaLnBrk="1" fontAlgn="b" latinLnBrk="0" hangingPunct="1"/>
                      <a:r>
                        <a:rPr lang="ar-EG" sz="1100" b="0" i="0" u="none" strike="noStrike" kern="1200" dirty="0">
                          <a:solidFill>
                            <a:schemeClr val="bg1"/>
                          </a:solidFill>
                          <a:effectLst/>
                          <a:latin typeface="GE SS Two Light" panose="020A0503020102020204" pitchFamily="18" charset="-78"/>
                          <a:ea typeface="GE SS Two Light" panose="020A0503020102020204" pitchFamily="18" charset="-78"/>
                          <a:cs typeface="GE SS Two Light" panose="020A0503020102020204" pitchFamily="18" charset="-78"/>
                        </a:rPr>
                        <a:t>بورصة البحرين</a:t>
                      </a:r>
                    </a:p>
                  </a:txBody>
                  <a:tcPr marL="9525" marR="9525" marT="9525" marB="0" anchor="ctr">
                    <a:solidFill>
                      <a:srgbClr val="A5A5A5"/>
                    </a:solidFill>
                  </a:tcPr>
                </a:tc>
                <a:extLst>
                  <a:ext uri="{0D108BD9-81ED-4DB2-BD59-A6C34878D82A}">
                    <a16:rowId xmlns:a16="http://schemas.microsoft.com/office/drawing/2014/main" val="10002"/>
                  </a:ext>
                </a:extLst>
              </a:tr>
              <a:tr h="264740">
                <a:tc>
                  <a:txBody>
                    <a:bodyPr/>
                    <a:lstStyle/>
                    <a:p>
                      <a:pPr algn="ctr" fontAlgn="b"/>
                      <a:r>
                        <a:rPr lang="en-US" sz="1100" u="none" strike="noStrike" dirty="0">
                          <a:solidFill>
                            <a:schemeClr val="bg1"/>
                          </a:solidFill>
                          <a:effectLst/>
                        </a:rPr>
                        <a:t>BSE</a:t>
                      </a:r>
                      <a:endParaRPr lang="en-US" sz="1100" b="0" i="0" u="none" strike="noStrike" dirty="0">
                        <a:solidFill>
                          <a:schemeClr val="bg1"/>
                        </a:solidFill>
                        <a:effectLst/>
                        <a:latin typeface="Arial" panose="020B0604020202020204" pitchFamily="34" charset="0"/>
                      </a:endParaRPr>
                    </a:p>
                  </a:txBody>
                  <a:tcPr marL="9525" marR="9525" marT="9525" marB="0" anchor="ctr">
                    <a:solidFill>
                      <a:srgbClr val="FFC000"/>
                    </a:solidFill>
                  </a:tcPr>
                </a:tc>
                <a:tc>
                  <a:txBody>
                    <a:bodyPr/>
                    <a:lstStyle/>
                    <a:p>
                      <a:pPr algn="ctr" fontAlgn="b"/>
                      <a:r>
                        <a:rPr lang="en-US" sz="1100" u="none" strike="noStrike" kern="1200" dirty="0">
                          <a:solidFill>
                            <a:schemeClr val="bg1"/>
                          </a:solidFill>
                          <a:effectLst/>
                          <a:latin typeface="+mn-lt"/>
                          <a:ea typeface="+mn-ea"/>
                          <a:cs typeface="+mn-cs"/>
                        </a:rPr>
                        <a:t>20,479</a:t>
                      </a:r>
                      <a:endParaRPr lang="ar-EG" sz="1100" u="none" strike="noStrike" kern="1200" dirty="0">
                        <a:solidFill>
                          <a:schemeClr val="bg1"/>
                        </a:solidFill>
                        <a:effectLst/>
                        <a:latin typeface="+mn-lt"/>
                        <a:ea typeface="+mn-ea"/>
                        <a:cs typeface="+mn-cs"/>
                      </a:endParaRPr>
                    </a:p>
                  </a:txBody>
                  <a:tcPr marL="9525" marR="9525" marT="9525" marB="0" anchor="ctr">
                    <a:solidFill>
                      <a:srgbClr val="FFC000"/>
                    </a:solidFill>
                  </a:tcPr>
                </a:tc>
                <a:tc>
                  <a:txBody>
                    <a:bodyPr/>
                    <a:lstStyle/>
                    <a:p>
                      <a:pPr algn="ctr" fontAlgn="b"/>
                      <a:r>
                        <a:rPr lang="en-US" sz="1100" u="none" strike="noStrike" dirty="0">
                          <a:solidFill>
                            <a:schemeClr val="bg1"/>
                          </a:solidFill>
                          <a:effectLst/>
                        </a:rPr>
                        <a:t>%0.4</a:t>
                      </a:r>
                      <a:endParaRPr lang="ar-EG" sz="1100" b="0" i="0" u="none" strike="noStrike" dirty="0">
                        <a:solidFill>
                          <a:schemeClr val="bg1"/>
                        </a:solidFill>
                        <a:effectLst/>
                        <a:latin typeface="Arial" panose="020B0604020202020204" pitchFamily="34" charset="0"/>
                      </a:endParaRPr>
                    </a:p>
                  </a:txBody>
                  <a:tcPr marL="9525" marR="9525" marT="9525" marB="0" anchor="ctr">
                    <a:solidFill>
                      <a:srgbClr val="FFC000"/>
                    </a:solidFill>
                  </a:tcPr>
                </a:tc>
                <a:tc>
                  <a:txBody>
                    <a:bodyPr/>
                    <a:lstStyle/>
                    <a:p>
                      <a:pPr marL="0" algn="ctr" defTabSz="914400" rtl="0" eaLnBrk="1" fontAlgn="b" latinLnBrk="0" hangingPunct="1"/>
                      <a:r>
                        <a:rPr lang="ar-EG" sz="1100" b="0" i="0" u="none" strike="noStrike" kern="1200" dirty="0">
                          <a:solidFill>
                            <a:schemeClr val="bg1"/>
                          </a:solidFill>
                          <a:effectLst/>
                          <a:latin typeface="GE SS Two Light" panose="020A0503020102020204" pitchFamily="18" charset="-78"/>
                          <a:ea typeface="GE SS Two Light" panose="020A0503020102020204" pitchFamily="18" charset="-78"/>
                          <a:cs typeface="GE SS Two Light" panose="020A0503020102020204" pitchFamily="18" charset="-78"/>
                        </a:rPr>
                        <a:t>بورصة بيروت</a:t>
                      </a:r>
                    </a:p>
                  </a:txBody>
                  <a:tcPr marL="9525" marR="9525" marT="9525" marB="0" anchor="ctr">
                    <a:solidFill>
                      <a:srgbClr val="FFC000"/>
                    </a:solidFill>
                  </a:tcPr>
                </a:tc>
                <a:extLst>
                  <a:ext uri="{0D108BD9-81ED-4DB2-BD59-A6C34878D82A}">
                    <a16:rowId xmlns:a16="http://schemas.microsoft.com/office/drawing/2014/main" val="10003"/>
                  </a:ext>
                </a:extLst>
              </a:tr>
              <a:tr h="264740">
                <a:tc>
                  <a:txBody>
                    <a:bodyPr/>
                    <a:lstStyle/>
                    <a:p>
                      <a:pPr algn="ctr" fontAlgn="b"/>
                      <a:r>
                        <a:rPr lang="en-US" sz="1100" u="none" strike="noStrike" dirty="0">
                          <a:solidFill>
                            <a:schemeClr val="bg1"/>
                          </a:solidFill>
                          <a:effectLst/>
                        </a:rPr>
                        <a:t>CSE</a:t>
                      </a:r>
                      <a:endParaRPr lang="en-US" sz="1100" b="0" i="0" u="none" strike="noStrike" dirty="0">
                        <a:solidFill>
                          <a:schemeClr val="bg1"/>
                        </a:solidFill>
                        <a:effectLst/>
                        <a:latin typeface="Arial" panose="020B0604020202020204" pitchFamily="34" charset="0"/>
                      </a:endParaRPr>
                    </a:p>
                  </a:txBody>
                  <a:tcPr marL="9525" marR="9525" marT="9525" marB="0" anchor="ctr">
                    <a:solidFill>
                      <a:srgbClr val="4472C4"/>
                    </a:solidFill>
                  </a:tcPr>
                </a:tc>
                <a:tc>
                  <a:txBody>
                    <a:bodyPr/>
                    <a:lstStyle/>
                    <a:p>
                      <a:pPr algn="ctr" fontAlgn="b"/>
                      <a:r>
                        <a:rPr lang="en-US" sz="1100" u="none" strike="noStrike" kern="1200" dirty="0">
                          <a:solidFill>
                            <a:schemeClr val="bg1"/>
                          </a:solidFill>
                          <a:effectLst/>
                          <a:latin typeface="+mn-lt"/>
                          <a:ea typeface="+mn-ea"/>
                          <a:cs typeface="+mn-cs"/>
                        </a:rPr>
                        <a:t>63,473</a:t>
                      </a:r>
                      <a:endParaRPr lang="ar-EG" sz="1100" u="none" strike="noStrike" kern="1200" dirty="0">
                        <a:solidFill>
                          <a:schemeClr val="bg1"/>
                        </a:solidFill>
                        <a:effectLst/>
                        <a:latin typeface="+mn-lt"/>
                        <a:ea typeface="+mn-ea"/>
                        <a:cs typeface="+mn-cs"/>
                      </a:endParaRPr>
                    </a:p>
                  </a:txBody>
                  <a:tcPr marL="9525" marR="9525" marT="9525" marB="0" anchor="ctr">
                    <a:solidFill>
                      <a:srgbClr val="4472C4"/>
                    </a:solidFill>
                  </a:tcPr>
                </a:tc>
                <a:tc>
                  <a:txBody>
                    <a:bodyPr/>
                    <a:lstStyle/>
                    <a:p>
                      <a:pPr algn="ctr" fontAlgn="b"/>
                      <a:r>
                        <a:rPr lang="en-US" sz="1100" u="none" strike="noStrike" dirty="0">
                          <a:solidFill>
                            <a:schemeClr val="bg1"/>
                          </a:solidFill>
                          <a:effectLst/>
                        </a:rPr>
                        <a:t>%1.4</a:t>
                      </a:r>
                      <a:endParaRPr lang="ar-EG" sz="1100" b="0" i="0" u="none" strike="noStrike" dirty="0">
                        <a:solidFill>
                          <a:schemeClr val="bg1"/>
                        </a:solidFill>
                        <a:effectLst/>
                        <a:latin typeface="Arial" panose="020B0604020202020204" pitchFamily="34" charset="0"/>
                      </a:endParaRPr>
                    </a:p>
                  </a:txBody>
                  <a:tcPr marL="9525" marR="9525" marT="9525" marB="0" anchor="ctr">
                    <a:solidFill>
                      <a:srgbClr val="4472C4"/>
                    </a:solidFill>
                  </a:tcPr>
                </a:tc>
                <a:tc>
                  <a:txBody>
                    <a:bodyPr/>
                    <a:lstStyle/>
                    <a:p>
                      <a:pPr marL="0" algn="ctr" defTabSz="914400" rtl="0" eaLnBrk="1" fontAlgn="b" latinLnBrk="0" hangingPunct="1"/>
                      <a:r>
                        <a:rPr lang="ar-EG" sz="1100" b="0" i="0" u="none" strike="noStrike" kern="1200" dirty="0">
                          <a:solidFill>
                            <a:schemeClr val="bg1"/>
                          </a:solidFill>
                          <a:effectLst/>
                          <a:latin typeface="GE SS Two Light" panose="020A0503020102020204" pitchFamily="18" charset="-78"/>
                          <a:ea typeface="GE SS Two Light" panose="020A0503020102020204" pitchFamily="18" charset="-78"/>
                          <a:cs typeface="GE SS Two Light" panose="020A0503020102020204" pitchFamily="18" charset="-78"/>
                        </a:rPr>
                        <a:t>بورصة الدار البيضاء</a:t>
                      </a:r>
                    </a:p>
                  </a:txBody>
                  <a:tcPr marL="9525" marR="9525" marT="9525" marB="0" anchor="ctr">
                    <a:solidFill>
                      <a:srgbClr val="4472C4"/>
                    </a:solidFill>
                  </a:tcPr>
                </a:tc>
                <a:extLst>
                  <a:ext uri="{0D108BD9-81ED-4DB2-BD59-A6C34878D82A}">
                    <a16:rowId xmlns:a16="http://schemas.microsoft.com/office/drawing/2014/main" val="10004"/>
                  </a:ext>
                </a:extLst>
              </a:tr>
              <a:tr h="264740">
                <a:tc>
                  <a:txBody>
                    <a:bodyPr/>
                    <a:lstStyle/>
                    <a:p>
                      <a:pPr algn="ctr" fontAlgn="b"/>
                      <a:r>
                        <a:rPr lang="en-US" sz="1100" u="none" strike="noStrike" dirty="0">
                          <a:solidFill>
                            <a:schemeClr val="bg1"/>
                          </a:solidFill>
                          <a:effectLst/>
                        </a:rPr>
                        <a:t>DSE</a:t>
                      </a:r>
                      <a:endParaRPr lang="en-US" sz="1100" b="0" i="0" u="none" strike="noStrike" dirty="0">
                        <a:solidFill>
                          <a:schemeClr val="bg1"/>
                        </a:solidFill>
                        <a:effectLst/>
                        <a:latin typeface="Arial" panose="020B0604020202020204" pitchFamily="34" charset="0"/>
                      </a:endParaRPr>
                    </a:p>
                  </a:txBody>
                  <a:tcPr marL="9525" marR="9525" marT="9525" marB="0" anchor="ctr">
                    <a:solidFill>
                      <a:srgbClr val="00B050"/>
                    </a:solidFill>
                  </a:tcPr>
                </a:tc>
                <a:tc>
                  <a:txBody>
                    <a:bodyPr/>
                    <a:lstStyle/>
                    <a:p>
                      <a:pPr algn="ctr" fontAlgn="b"/>
                      <a:r>
                        <a:rPr lang="en-US" sz="1100" u="none" strike="noStrike" kern="1200" dirty="0">
                          <a:solidFill>
                            <a:schemeClr val="bg1"/>
                          </a:solidFill>
                          <a:effectLst/>
                          <a:latin typeface="+mn-lt"/>
                          <a:ea typeface="+mn-ea"/>
                          <a:cs typeface="+mn-cs"/>
                        </a:rPr>
                        <a:t>859</a:t>
                      </a:r>
                      <a:endParaRPr lang="ar-EG" sz="1100" u="none" strike="noStrike" kern="1200" dirty="0">
                        <a:solidFill>
                          <a:schemeClr val="bg1"/>
                        </a:solidFill>
                        <a:effectLst/>
                        <a:latin typeface="+mn-lt"/>
                        <a:ea typeface="+mn-ea"/>
                        <a:cs typeface="+mn-cs"/>
                      </a:endParaRPr>
                    </a:p>
                  </a:txBody>
                  <a:tcPr marL="9525" marR="9525" marT="9525" marB="0" anchor="ctr">
                    <a:solidFill>
                      <a:srgbClr val="00B050"/>
                    </a:solidFill>
                  </a:tcPr>
                </a:tc>
                <a:tc>
                  <a:txBody>
                    <a:bodyPr/>
                    <a:lstStyle/>
                    <a:p>
                      <a:pPr algn="ctr" fontAlgn="b"/>
                      <a:r>
                        <a:rPr lang="en-US" sz="1100" u="none" strike="noStrike" dirty="0">
                          <a:solidFill>
                            <a:schemeClr val="bg1"/>
                          </a:solidFill>
                          <a:effectLst/>
                        </a:rPr>
                        <a:t>%0.0</a:t>
                      </a:r>
                      <a:endParaRPr lang="ar-EG" sz="1100" b="0" i="0" u="none" strike="noStrike" dirty="0">
                        <a:solidFill>
                          <a:schemeClr val="bg1"/>
                        </a:solidFill>
                        <a:effectLst/>
                        <a:latin typeface="Arial" panose="020B0604020202020204" pitchFamily="34" charset="0"/>
                      </a:endParaRPr>
                    </a:p>
                  </a:txBody>
                  <a:tcPr marL="9525" marR="9525" marT="9525" marB="0" anchor="ctr">
                    <a:solidFill>
                      <a:srgbClr val="00B050"/>
                    </a:solidFill>
                  </a:tcPr>
                </a:tc>
                <a:tc>
                  <a:txBody>
                    <a:bodyPr/>
                    <a:lstStyle/>
                    <a:p>
                      <a:pPr marL="0" algn="ctr" defTabSz="914400" rtl="0" eaLnBrk="1" fontAlgn="b" latinLnBrk="0" hangingPunct="1"/>
                      <a:r>
                        <a:rPr lang="ar-EG" sz="1100" b="0" i="0" u="none" strike="noStrike" kern="1200" dirty="0">
                          <a:solidFill>
                            <a:schemeClr val="bg1"/>
                          </a:solidFill>
                          <a:effectLst/>
                          <a:latin typeface="GE SS Two Light" panose="020A0503020102020204" pitchFamily="18" charset="-78"/>
                          <a:ea typeface="GE SS Two Light" panose="020A0503020102020204" pitchFamily="18" charset="-78"/>
                          <a:cs typeface="GE SS Two Light" panose="020A0503020102020204" pitchFamily="18" charset="-78"/>
                        </a:rPr>
                        <a:t>سوق دمشق للأوراق المالية</a:t>
                      </a:r>
                    </a:p>
                  </a:txBody>
                  <a:tcPr marL="9525" marR="9525" marT="9525" marB="0" anchor="ctr">
                    <a:solidFill>
                      <a:srgbClr val="00B050"/>
                    </a:solidFill>
                  </a:tcPr>
                </a:tc>
                <a:extLst>
                  <a:ext uri="{0D108BD9-81ED-4DB2-BD59-A6C34878D82A}">
                    <a16:rowId xmlns:a16="http://schemas.microsoft.com/office/drawing/2014/main" val="10005"/>
                  </a:ext>
                </a:extLst>
              </a:tr>
              <a:tr h="264740">
                <a:tc>
                  <a:txBody>
                    <a:bodyPr/>
                    <a:lstStyle/>
                    <a:p>
                      <a:pPr algn="ctr" fontAlgn="b"/>
                      <a:r>
                        <a:rPr lang="en-US" sz="1100" u="none" strike="noStrike" dirty="0">
                          <a:solidFill>
                            <a:schemeClr val="bg1"/>
                          </a:solidFill>
                          <a:effectLst/>
                        </a:rPr>
                        <a:t>DFM</a:t>
                      </a:r>
                      <a:endParaRPr lang="en-US" sz="1100" b="0" i="0" u="none" strike="noStrike" dirty="0">
                        <a:solidFill>
                          <a:schemeClr val="bg1"/>
                        </a:solidFill>
                        <a:effectLst/>
                        <a:latin typeface="Arial" panose="020B0604020202020204" pitchFamily="34" charset="0"/>
                      </a:endParaRPr>
                    </a:p>
                  </a:txBody>
                  <a:tcPr marL="9525" marR="9525" marT="9525" marB="0" anchor="ctr">
                    <a:solidFill>
                      <a:srgbClr val="4472C4"/>
                    </a:solidFill>
                  </a:tcPr>
                </a:tc>
                <a:tc>
                  <a:txBody>
                    <a:bodyPr/>
                    <a:lstStyle/>
                    <a:p>
                      <a:pPr algn="ctr" fontAlgn="b"/>
                      <a:r>
                        <a:rPr lang="en-US" sz="1100" u="none" strike="noStrike" kern="1200" dirty="0">
                          <a:solidFill>
                            <a:schemeClr val="bg1"/>
                          </a:solidFill>
                          <a:effectLst/>
                          <a:latin typeface="+mn-lt"/>
                          <a:ea typeface="+mn-ea"/>
                          <a:cs typeface="+mn-cs"/>
                        </a:rPr>
                        <a:t>187,208</a:t>
                      </a:r>
                      <a:endParaRPr lang="ar-EG" sz="1100" u="none" strike="noStrike" kern="1200" dirty="0">
                        <a:solidFill>
                          <a:schemeClr val="bg1"/>
                        </a:solidFill>
                        <a:effectLst/>
                        <a:latin typeface="+mn-lt"/>
                        <a:ea typeface="+mn-ea"/>
                        <a:cs typeface="+mn-cs"/>
                      </a:endParaRPr>
                    </a:p>
                  </a:txBody>
                  <a:tcPr marL="9525" marR="9525" marT="9525" marB="0" anchor="ctr">
                    <a:solidFill>
                      <a:srgbClr val="4472C4"/>
                    </a:solidFill>
                  </a:tcPr>
                </a:tc>
                <a:tc>
                  <a:txBody>
                    <a:bodyPr/>
                    <a:lstStyle/>
                    <a:p>
                      <a:pPr algn="ctr" fontAlgn="b"/>
                      <a:r>
                        <a:rPr lang="en-US" sz="1100" u="none" strike="noStrike" dirty="0">
                          <a:solidFill>
                            <a:schemeClr val="bg1"/>
                          </a:solidFill>
                          <a:effectLst/>
                        </a:rPr>
                        <a:t>%4.1</a:t>
                      </a:r>
                      <a:endParaRPr lang="ar-EG" sz="1100" b="0" i="0" u="none" strike="noStrike" dirty="0">
                        <a:solidFill>
                          <a:schemeClr val="bg1"/>
                        </a:solidFill>
                        <a:effectLst/>
                        <a:latin typeface="Arial" panose="020B0604020202020204" pitchFamily="34" charset="0"/>
                      </a:endParaRPr>
                    </a:p>
                  </a:txBody>
                  <a:tcPr marL="9525" marR="9525" marT="9525" marB="0" anchor="ctr">
                    <a:solidFill>
                      <a:srgbClr val="4472C4"/>
                    </a:solidFill>
                  </a:tcPr>
                </a:tc>
                <a:tc>
                  <a:txBody>
                    <a:bodyPr/>
                    <a:lstStyle/>
                    <a:p>
                      <a:pPr marL="0" algn="ctr" defTabSz="914400" rtl="0" eaLnBrk="1" fontAlgn="b" latinLnBrk="0" hangingPunct="1"/>
                      <a:r>
                        <a:rPr lang="ar-EG" sz="1100" b="0" i="0" u="none" strike="noStrike" kern="1200" dirty="0">
                          <a:solidFill>
                            <a:schemeClr val="bg1"/>
                          </a:solidFill>
                          <a:effectLst/>
                          <a:latin typeface="GE SS Two Light" panose="020A0503020102020204" pitchFamily="18" charset="-78"/>
                          <a:ea typeface="GE SS Two Light" panose="020A0503020102020204" pitchFamily="18" charset="-78"/>
                          <a:cs typeface="GE SS Two Light" panose="020A0503020102020204" pitchFamily="18" charset="-78"/>
                        </a:rPr>
                        <a:t>سوق دبى المالي</a:t>
                      </a:r>
                    </a:p>
                  </a:txBody>
                  <a:tcPr marL="9525" marR="9525" marT="9525" marB="0" anchor="ctr">
                    <a:solidFill>
                      <a:srgbClr val="4472C4"/>
                    </a:solidFill>
                  </a:tcPr>
                </a:tc>
                <a:extLst>
                  <a:ext uri="{0D108BD9-81ED-4DB2-BD59-A6C34878D82A}">
                    <a16:rowId xmlns:a16="http://schemas.microsoft.com/office/drawing/2014/main" val="10006"/>
                  </a:ext>
                </a:extLst>
              </a:tr>
              <a:tr h="264740">
                <a:tc>
                  <a:txBody>
                    <a:bodyPr/>
                    <a:lstStyle/>
                    <a:p>
                      <a:pPr algn="ctr" fontAlgn="b"/>
                      <a:r>
                        <a:rPr lang="en-US" sz="1100" u="none" strike="noStrike" dirty="0">
                          <a:solidFill>
                            <a:schemeClr val="bg1"/>
                          </a:solidFill>
                          <a:effectLst/>
                        </a:rPr>
                        <a:t>EGX</a:t>
                      </a:r>
                      <a:endParaRPr lang="en-US" sz="1100" b="0" i="0" u="none" strike="noStrike" dirty="0">
                        <a:solidFill>
                          <a:schemeClr val="bg1"/>
                        </a:solidFill>
                        <a:effectLst/>
                        <a:latin typeface="Arial" panose="020B0604020202020204" pitchFamily="34" charset="0"/>
                      </a:endParaRPr>
                    </a:p>
                  </a:txBody>
                  <a:tcPr marL="9525" marR="9525" marT="9525" marB="0" anchor="ctr">
                    <a:solidFill>
                      <a:srgbClr val="9E480E"/>
                    </a:solidFill>
                  </a:tcPr>
                </a:tc>
                <a:tc>
                  <a:txBody>
                    <a:bodyPr/>
                    <a:lstStyle/>
                    <a:p>
                      <a:pPr algn="ctr" fontAlgn="b"/>
                      <a:r>
                        <a:rPr lang="en-US" sz="1100" u="none" strike="noStrike" kern="1200" dirty="0">
                          <a:solidFill>
                            <a:schemeClr val="bg1"/>
                          </a:solidFill>
                          <a:effectLst/>
                          <a:latin typeface="+mn-lt"/>
                          <a:ea typeface="+mn-ea"/>
                          <a:cs typeface="+mn-cs"/>
                        </a:rPr>
                        <a:t>55,601</a:t>
                      </a:r>
                      <a:endParaRPr lang="ar-EG" sz="1100" u="none" strike="noStrike" kern="1200" dirty="0">
                        <a:solidFill>
                          <a:schemeClr val="bg1"/>
                        </a:solidFill>
                        <a:effectLst/>
                        <a:latin typeface="+mn-lt"/>
                        <a:ea typeface="+mn-ea"/>
                        <a:cs typeface="+mn-cs"/>
                      </a:endParaRPr>
                    </a:p>
                  </a:txBody>
                  <a:tcPr marL="9525" marR="9525" marT="9525" marB="0" anchor="ctr">
                    <a:solidFill>
                      <a:srgbClr val="9E480E"/>
                    </a:solidFill>
                  </a:tcPr>
                </a:tc>
                <a:tc>
                  <a:txBody>
                    <a:bodyPr/>
                    <a:lstStyle/>
                    <a:p>
                      <a:pPr algn="ctr" fontAlgn="b"/>
                      <a:r>
                        <a:rPr lang="en-US" sz="1100" u="none" strike="noStrike" dirty="0">
                          <a:solidFill>
                            <a:schemeClr val="bg1"/>
                          </a:solidFill>
                          <a:effectLst/>
                        </a:rPr>
                        <a:t>%1.2</a:t>
                      </a:r>
                      <a:endParaRPr lang="ar-EG" sz="1100" b="0" i="0" u="none" strike="noStrike" dirty="0">
                        <a:solidFill>
                          <a:schemeClr val="bg1"/>
                        </a:solidFill>
                        <a:effectLst/>
                        <a:latin typeface="Arial" panose="020B0604020202020204" pitchFamily="34" charset="0"/>
                      </a:endParaRPr>
                    </a:p>
                  </a:txBody>
                  <a:tcPr marL="9525" marR="9525" marT="9525" marB="0" anchor="ctr">
                    <a:solidFill>
                      <a:srgbClr val="9E480E"/>
                    </a:solidFill>
                  </a:tcPr>
                </a:tc>
                <a:tc>
                  <a:txBody>
                    <a:bodyPr/>
                    <a:lstStyle/>
                    <a:p>
                      <a:pPr marL="0" algn="ctr" defTabSz="914400" rtl="0" eaLnBrk="1" fontAlgn="b" latinLnBrk="0" hangingPunct="1"/>
                      <a:r>
                        <a:rPr lang="ar-EG" sz="1100" b="0" i="0" u="none" strike="noStrike" kern="1200" dirty="0">
                          <a:solidFill>
                            <a:schemeClr val="bg1"/>
                          </a:solidFill>
                          <a:effectLst/>
                          <a:latin typeface="GE SS Two Light" panose="020A0503020102020204" pitchFamily="18" charset="-78"/>
                          <a:ea typeface="GE SS Two Light" panose="020A0503020102020204" pitchFamily="18" charset="-78"/>
                          <a:cs typeface="GE SS Two Light" panose="020A0503020102020204" pitchFamily="18" charset="-78"/>
                        </a:rPr>
                        <a:t>البورصة المصرية</a:t>
                      </a:r>
                    </a:p>
                  </a:txBody>
                  <a:tcPr marL="9525" marR="9525" marT="9525" marB="0" anchor="ctr">
                    <a:solidFill>
                      <a:srgbClr val="9E480E"/>
                    </a:solidFill>
                  </a:tcPr>
                </a:tc>
                <a:extLst>
                  <a:ext uri="{0D108BD9-81ED-4DB2-BD59-A6C34878D82A}">
                    <a16:rowId xmlns:a16="http://schemas.microsoft.com/office/drawing/2014/main" val="10007"/>
                  </a:ext>
                </a:extLst>
              </a:tr>
              <a:tr h="264740">
                <a:tc>
                  <a:txBody>
                    <a:bodyPr/>
                    <a:lstStyle/>
                    <a:p>
                      <a:pPr algn="ctr" fontAlgn="b"/>
                      <a:r>
                        <a:rPr lang="en-US" sz="1100" u="none" strike="noStrike" dirty="0">
                          <a:solidFill>
                            <a:schemeClr val="bg1"/>
                          </a:solidFill>
                          <a:effectLst/>
                        </a:rPr>
                        <a:t>ISX</a:t>
                      </a:r>
                      <a:endParaRPr lang="en-US" sz="1100" b="0" i="0" u="none" strike="noStrike" dirty="0">
                        <a:solidFill>
                          <a:schemeClr val="bg1"/>
                        </a:solidFill>
                        <a:effectLst/>
                        <a:latin typeface="Arial" panose="020B0604020202020204" pitchFamily="34" charset="0"/>
                      </a:endParaRPr>
                    </a:p>
                  </a:txBody>
                  <a:tcPr marL="9525" marR="9525" marT="9525" marB="0" anchor="ctr">
                    <a:solidFill>
                      <a:srgbClr val="636363"/>
                    </a:solidFill>
                  </a:tcPr>
                </a:tc>
                <a:tc>
                  <a:txBody>
                    <a:bodyPr/>
                    <a:lstStyle/>
                    <a:p>
                      <a:pPr algn="ctr" fontAlgn="b"/>
                      <a:r>
                        <a:rPr lang="en-US" sz="1100" u="none" strike="noStrike" kern="1200" dirty="0">
                          <a:solidFill>
                            <a:schemeClr val="bg1"/>
                          </a:solidFill>
                          <a:effectLst/>
                          <a:latin typeface="+mn-lt"/>
                          <a:ea typeface="+mn-ea"/>
                          <a:cs typeface="+mn-cs"/>
                        </a:rPr>
                        <a:t>14,139</a:t>
                      </a:r>
                      <a:endParaRPr lang="ar-EG" sz="1100" u="none" strike="noStrike" kern="1200" dirty="0">
                        <a:solidFill>
                          <a:schemeClr val="bg1"/>
                        </a:solidFill>
                        <a:effectLst/>
                        <a:latin typeface="+mn-lt"/>
                        <a:ea typeface="+mn-ea"/>
                        <a:cs typeface="+mn-cs"/>
                      </a:endParaRPr>
                    </a:p>
                  </a:txBody>
                  <a:tcPr marL="9525" marR="9525" marT="9525" marB="0" anchor="ctr">
                    <a:solidFill>
                      <a:srgbClr val="636363"/>
                    </a:solidFill>
                  </a:tcPr>
                </a:tc>
                <a:tc>
                  <a:txBody>
                    <a:bodyPr/>
                    <a:lstStyle/>
                    <a:p>
                      <a:pPr algn="ctr" fontAlgn="b"/>
                      <a:r>
                        <a:rPr lang="en-US" sz="1100" u="none" strike="noStrike" dirty="0">
                          <a:solidFill>
                            <a:schemeClr val="bg1"/>
                          </a:solidFill>
                          <a:effectLst/>
                        </a:rPr>
                        <a:t>%0.3</a:t>
                      </a:r>
                      <a:endParaRPr lang="ar-EG" sz="1100" b="0" i="0" u="none" strike="noStrike" dirty="0">
                        <a:solidFill>
                          <a:schemeClr val="bg1"/>
                        </a:solidFill>
                        <a:effectLst/>
                        <a:latin typeface="Arial" panose="020B0604020202020204" pitchFamily="34" charset="0"/>
                      </a:endParaRPr>
                    </a:p>
                  </a:txBody>
                  <a:tcPr marL="9525" marR="9525" marT="9525" marB="0" anchor="ctr">
                    <a:solidFill>
                      <a:srgbClr val="63636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ar-EG" sz="1100" b="0" i="0" u="none" strike="noStrike" kern="1200" dirty="0">
                          <a:solidFill>
                            <a:schemeClr val="bg1"/>
                          </a:solidFill>
                          <a:effectLst/>
                          <a:latin typeface="GE SS Two Light" panose="020A0503020102020204" pitchFamily="18" charset="-78"/>
                          <a:ea typeface="GE SS Two Light" panose="020A0503020102020204" pitchFamily="18" charset="-78"/>
                          <a:cs typeface="GE SS Two Light" panose="020A0503020102020204" pitchFamily="18" charset="-78"/>
                        </a:rPr>
                        <a:t>بورصة الدار البيضاء</a:t>
                      </a:r>
                    </a:p>
                  </a:txBody>
                  <a:tcPr marL="9525" marR="9525" marT="9525" marB="0" anchor="ctr">
                    <a:solidFill>
                      <a:srgbClr val="636363"/>
                    </a:solidFill>
                  </a:tcPr>
                </a:tc>
                <a:extLst>
                  <a:ext uri="{0D108BD9-81ED-4DB2-BD59-A6C34878D82A}">
                    <a16:rowId xmlns:a16="http://schemas.microsoft.com/office/drawing/2014/main" val="10008"/>
                  </a:ext>
                </a:extLst>
              </a:tr>
              <a:tr h="264740">
                <a:tc>
                  <a:txBody>
                    <a:bodyPr/>
                    <a:lstStyle/>
                    <a:p>
                      <a:pPr algn="ctr" fontAlgn="b"/>
                      <a:r>
                        <a:rPr lang="en-US" sz="1100" u="none" strike="noStrike" dirty="0">
                          <a:solidFill>
                            <a:schemeClr val="bg1"/>
                          </a:solidFill>
                          <a:effectLst/>
                        </a:rPr>
                        <a:t>BK</a:t>
                      </a:r>
                      <a:endParaRPr lang="en-US" sz="1100" b="0" i="0" u="none" strike="noStrike" dirty="0">
                        <a:solidFill>
                          <a:schemeClr val="bg1"/>
                        </a:solidFill>
                        <a:effectLst/>
                        <a:latin typeface="Arial" panose="020B0604020202020204" pitchFamily="34" charset="0"/>
                      </a:endParaRPr>
                    </a:p>
                  </a:txBody>
                  <a:tcPr marL="9525" marR="9525" marT="9525" marB="0" anchor="ctr">
                    <a:solidFill>
                      <a:srgbClr val="997300"/>
                    </a:solidFill>
                  </a:tcPr>
                </a:tc>
                <a:tc>
                  <a:txBody>
                    <a:bodyPr/>
                    <a:lstStyle/>
                    <a:p>
                      <a:pPr algn="ctr" fontAlgn="b"/>
                      <a:r>
                        <a:rPr lang="en-US" sz="1100" u="none" strike="noStrike" kern="1200" dirty="0">
                          <a:solidFill>
                            <a:schemeClr val="bg1"/>
                          </a:solidFill>
                          <a:effectLst/>
                          <a:latin typeface="+mn-lt"/>
                          <a:ea typeface="+mn-ea"/>
                          <a:cs typeface="+mn-cs"/>
                        </a:rPr>
                        <a:t>131,051</a:t>
                      </a:r>
                      <a:endParaRPr lang="ar-EG" sz="1100" u="none" strike="noStrike" kern="1200" dirty="0">
                        <a:solidFill>
                          <a:schemeClr val="bg1"/>
                        </a:solidFill>
                        <a:effectLst/>
                        <a:latin typeface="+mn-lt"/>
                        <a:ea typeface="+mn-ea"/>
                        <a:cs typeface="+mn-cs"/>
                      </a:endParaRPr>
                    </a:p>
                  </a:txBody>
                  <a:tcPr marL="9525" marR="9525" marT="9525" marB="0" anchor="ctr">
                    <a:solidFill>
                      <a:srgbClr val="997300"/>
                    </a:solidFill>
                  </a:tcPr>
                </a:tc>
                <a:tc>
                  <a:txBody>
                    <a:bodyPr/>
                    <a:lstStyle/>
                    <a:p>
                      <a:pPr algn="ctr" fontAlgn="b"/>
                      <a:r>
                        <a:rPr lang="en-US" sz="1100" u="none" strike="noStrike" dirty="0">
                          <a:solidFill>
                            <a:schemeClr val="bg1"/>
                          </a:solidFill>
                          <a:effectLst/>
                        </a:rPr>
                        <a:t>%2.9</a:t>
                      </a:r>
                      <a:endParaRPr lang="ar-EG" sz="1100" b="0" i="0" u="none" strike="noStrike" dirty="0">
                        <a:solidFill>
                          <a:schemeClr val="bg1"/>
                        </a:solidFill>
                        <a:effectLst/>
                        <a:latin typeface="Arial" panose="020B0604020202020204" pitchFamily="34" charset="0"/>
                      </a:endParaRPr>
                    </a:p>
                  </a:txBody>
                  <a:tcPr marL="9525" marR="9525" marT="9525" marB="0" anchor="ctr">
                    <a:solidFill>
                      <a:srgbClr val="9973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ar-EG" sz="1100" b="0" i="0" u="none" strike="noStrike" kern="1200" dirty="0">
                          <a:solidFill>
                            <a:schemeClr val="bg1"/>
                          </a:solidFill>
                          <a:effectLst/>
                          <a:latin typeface="GE SS Two Light" panose="020A0503020102020204" pitchFamily="18" charset="-78"/>
                          <a:ea typeface="GE SS Two Light" panose="020A0503020102020204" pitchFamily="18" charset="-78"/>
                          <a:cs typeface="GE SS Two Light" panose="020A0503020102020204" pitchFamily="18" charset="-78"/>
                        </a:rPr>
                        <a:t>بورصة الدار البيضاء</a:t>
                      </a:r>
                    </a:p>
                  </a:txBody>
                  <a:tcPr marL="9525" marR="9525" marT="9525" marB="0" anchor="ctr">
                    <a:solidFill>
                      <a:srgbClr val="997300"/>
                    </a:solidFill>
                  </a:tcPr>
                </a:tc>
                <a:extLst>
                  <a:ext uri="{0D108BD9-81ED-4DB2-BD59-A6C34878D82A}">
                    <a16:rowId xmlns:a16="http://schemas.microsoft.com/office/drawing/2014/main" val="10009"/>
                  </a:ext>
                </a:extLst>
              </a:tr>
              <a:tr h="264740">
                <a:tc>
                  <a:txBody>
                    <a:bodyPr/>
                    <a:lstStyle/>
                    <a:p>
                      <a:pPr algn="ctr" fontAlgn="b"/>
                      <a:r>
                        <a:rPr lang="en-US" sz="1100" u="none" strike="noStrike" dirty="0">
                          <a:solidFill>
                            <a:schemeClr val="bg1"/>
                          </a:solidFill>
                          <a:effectLst/>
                        </a:rPr>
                        <a:t>MSX</a:t>
                      </a:r>
                      <a:endParaRPr lang="en-US" sz="1100" b="0" i="0" u="none" strike="noStrike" dirty="0">
                        <a:solidFill>
                          <a:schemeClr val="bg1"/>
                        </a:solidFill>
                        <a:effectLst/>
                        <a:latin typeface="Arial" panose="020B0604020202020204" pitchFamily="34" charset="0"/>
                      </a:endParaRPr>
                    </a:p>
                  </a:txBody>
                  <a:tcPr marL="9525" marR="9525" marT="9525" marB="0" anchor="ctr">
                    <a:solidFill>
                      <a:srgbClr val="264478"/>
                    </a:solidFill>
                  </a:tcPr>
                </a:tc>
                <a:tc>
                  <a:txBody>
                    <a:bodyPr/>
                    <a:lstStyle/>
                    <a:p>
                      <a:pPr algn="ctr" fontAlgn="b"/>
                      <a:r>
                        <a:rPr lang="en-US" sz="1100" u="none" strike="noStrike" kern="1200" dirty="0">
                          <a:solidFill>
                            <a:schemeClr val="bg1"/>
                          </a:solidFill>
                          <a:effectLst/>
                          <a:latin typeface="+mn-lt"/>
                          <a:ea typeface="+mn-ea"/>
                          <a:cs typeface="+mn-cs"/>
                        </a:rPr>
                        <a:t>61,824</a:t>
                      </a:r>
                      <a:endParaRPr lang="ar-EG" sz="1100" u="none" strike="noStrike" kern="1200" dirty="0">
                        <a:solidFill>
                          <a:schemeClr val="bg1"/>
                        </a:solidFill>
                        <a:effectLst/>
                        <a:latin typeface="+mn-lt"/>
                        <a:ea typeface="+mn-ea"/>
                        <a:cs typeface="+mn-cs"/>
                      </a:endParaRPr>
                    </a:p>
                  </a:txBody>
                  <a:tcPr marL="9525" marR="9525" marT="9525" marB="0" anchor="ctr">
                    <a:solidFill>
                      <a:srgbClr val="264478"/>
                    </a:solidFill>
                  </a:tcPr>
                </a:tc>
                <a:tc>
                  <a:txBody>
                    <a:bodyPr/>
                    <a:lstStyle/>
                    <a:p>
                      <a:pPr algn="ctr" fontAlgn="b"/>
                      <a:r>
                        <a:rPr lang="en-US" sz="1100" u="none" strike="noStrike" dirty="0">
                          <a:solidFill>
                            <a:schemeClr val="bg1"/>
                          </a:solidFill>
                          <a:effectLst/>
                        </a:rPr>
                        <a:t>%1.4</a:t>
                      </a:r>
                      <a:endParaRPr lang="ar-EG" sz="1100" b="0" i="0" u="none" strike="noStrike" dirty="0">
                        <a:solidFill>
                          <a:schemeClr val="bg1"/>
                        </a:solidFill>
                        <a:effectLst/>
                        <a:latin typeface="Arial" panose="020B0604020202020204" pitchFamily="34" charset="0"/>
                      </a:endParaRPr>
                    </a:p>
                  </a:txBody>
                  <a:tcPr marL="9525" marR="9525" marT="9525" marB="0" anchor="ctr">
                    <a:solidFill>
                      <a:srgbClr val="264478"/>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ar-EG" sz="1100" b="0" i="0" u="none" strike="noStrike" kern="1200" dirty="0">
                          <a:solidFill>
                            <a:schemeClr val="bg1"/>
                          </a:solidFill>
                          <a:effectLst/>
                          <a:latin typeface="GE SS Two Light" panose="020A0503020102020204" pitchFamily="18" charset="-78"/>
                          <a:ea typeface="GE SS Two Light" panose="020A0503020102020204" pitchFamily="18" charset="-78"/>
                          <a:cs typeface="GE SS Two Light" panose="020A0503020102020204" pitchFamily="18" charset="-78"/>
                        </a:rPr>
                        <a:t>بورصة الدار البيضاء</a:t>
                      </a:r>
                    </a:p>
                  </a:txBody>
                  <a:tcPr marL="9525" marR="9525" marT="9525" marB="0" anchor="ctr">
                    <a:solidFill>
                      <a:srgbClr val="264478"/>
                    </a:solidFill>
                  </a:tcPr>
                </a:tc>
                <a:extLst>
                  <a:ext uri="{0D108BD9-81ED-4DB2-BD59-A6C34878D82A}">
                    <a16:rowId xmlns:a16="http://schemas.microsoft.com/office/drawing/2014/main" val="10010"/>
                  </a:ext>
                </a:extLst>
              </a:tr>
              <a:tr h="264740">
                <a:tc>
                  <a:txBody>
                    <a:bodyPr/>
                    <a:lstStyle/>
                    <a:p>
                      <a:pPr algn="ctr" fontAlgn="b"/>
                      <a:r>
                        <a:rPr lang="en-US" sz="1100" u="none" strike="noStrike" dirty="0">
                          <a:solidFill>
                            <a:schemeClr val="bg1"/>
                          </a:solidFill>
                          <a:effectLst/>
                        </a:rPr>
                        <a:t>PEX</a:t>
                      </a:r>
                      <a:endParaRPr lang="en-US" sz="1100" b="0" i="0" u="none" strike="noStrike" dirty="0">
                        <a:solidFill>
                          <a:schemeClr val="bg1"/>
                        </a:solidFill>
                        <a:effectLst/>
                        <a:latin typeface="Arial" panose="020B0604020202020204" pitchFamily="34" charset="0"/>
                      </a:endParaRPr>
                    </a:p>
                  </a:txBody>
                  <a:tcPr marL="9525" marR="9525" marT="9525" marB="0" anchor="ctr">
                    <a:solidFill>
                      <a:srgbClr val="4D7149"/>
                    </a:solidFill>
                  </a:tcPr>
                </a:tc>
                <a:tc>
                  <a:txBody>
                    <a:bodyPr/>
                    <a:lstStyle/>
                    <a:p>
                      <a:pPr algn="ctr" fontAlgn="b"/>
                      <a:r>
                        <a:rPr lang="en-US" sz="1100" u="none" strike="noStrike" kern="1200" dirty="0">
                          <a:solidFill>
                            <a:schemeClr val="bg1"/>
                          </a:solidFill>
                          <a:effectLst/>
                          <a:latin typeface="+mn-lt"/>
                          <a:ea typeface="+mn-ea"/>
                          <a:cs typeface="+mn-cs"/>
                        </a:rPr>
                        <a:t>4,625</a:t>
                      </a:r>
                      <a:endParaRPr lang="ar-EG" sz="1100" u="none" strike="noStrike" kern="1200" dirty="0">
                        <a:solidFill>
                          <a:schemeClr val="bg1"/>
                        </a:solidFill>
                        <a:effectLst/>
                        <a:latin typeface="+mn-lt"/>
                        <a:ea typeface="+mn-ea"/>
                        <a:cs typeface="+mn-cs"/>
                      </a:endParaRPr>
                    </a:p>
                  </a:txBody>
                  <a:tcPr marL="9525" marR="9525" marT="9525" marB="0" anchor="ctr">
                    <a:solidFill>
                      <a:srgbClr val="4D7149"/>
                    </a:solidFill>
                  </a:tcPr>
                </a:tc>
                <a:tc>
                  <a:txBody>
                    <a:bodyPr/>
                    <a:lstStyle/>
                    <a:p>
                      <a:pPr algn="ctr" fontAlgn="b"/>
                      <a:r>
                        <a:rPr lang="en-US" sz="1100" u="none" strike="noStrike" dirty="0">
                          <a:solidFill>
                            <a:schemeClr val="bg1"/>
                          </a:solidFill>
                          <a:effectLst/>
                        </a:rPr>
                        <a:t>%0.1</a:t>
                      </a:r>
                      <a:endParaRPr lang="ar-EG" sz="1100" b="0" i="0" u="none" strike="noStrike" dirty="0">
                        <a:solidFill>
                          <a:schemeClr val="bg1"/>
                        </a:solidFill>
                        <a:effectLst/>
                        <a:latin typeface="Arial" panose="020B0604020202020204" pitchFamily="34" charset="0"/>
                      </a:endParaRPr>
                    </a:p>
                  </a:txBody>
                  <a:tcPr marL="9525" marR="9525" marT="9525" marB="0" anchor="ctr">
                    <a:solidFill>
                      <a:srgbClr val="4D714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ar-EG" sz="1100" b="0" i="0" u="none" strike="noStrike" kern="1200" dirty="0">
                          <a:solidFill>
                            <a:schemeClr val="bg1"/>
                          </a:solidFill>
                          <a:effectLst/>
                          <a:latin typeface="GE SS Two Light" panose="020A0503020102020204" pitchFamily="18" charset="-78"/>
                          <a:ea typeface="GE SS Two Light" panose="020A0503020102020204" pitchFamily="18" charset="-78"/>
                          <a:cs typeface="GE SS Two Light" panose="020A0503020102020204" pitchFamily="18" charset="-78"/>
                        </a:rPr>
                        <a:t>بورصة الدار البيضاء</a:t>
                      </a:r>
                    </a:p>
                  </a:txBody>
                  <a:tcPr marL="9525" marR="9525" marT="9525" marB="0" anchor="ctr">
                    <a:solidFill>
                      <a:srgbClr val="4D7149"/>
                    </a:solidFill>
                  </a:tcPr>
                </a:tc>
                <a:extLst>
                  <a:ext uri="{0D108BD9-81ED-4DB2-BD59-A6C34878D82A}">
                    <a16:rowId xmlns:a16="http://schemas.microsoft.com/office/drawing/2014/main" val="10011"/>
                  </a:ext>
                </a:extLst>
              </a:tr>
              <a:tr h="264740">
                <a:tc>
                  <a:txBody>
                    <a:bodyPr/>
                    <a:lstStyle/>
                    <a:p>
                      <a:pPr algn="ctr" fontAlgn="b"/>
                      <a:r>
                        <a:rPr lang="en-US" sz="1100" u="none" strike="noStrike" dirty="0">
                          <a:solidFill>
                            <a:schemeClr val="bg1"/>
                          </a:solidFill>
                          <a:effectLst/>
                        </a:rPr>
                        <a:t>QSE</a:t>
                      </a:r>
                      <a:endParaRPr lang="en-US" sz="1100" b="0" i="0" u="none" strike="noStrike" dirty="0">
                        <a:solidFill>
                          <a:schemeClr val="bg1"/>
                        </a:solidFill>
                        <a:effectLst/>
                        <a:latin typeface="Arial" panose="020B0604020202020204" pitchFamily="34" charset="0"/>
                      </a:endParaRPr>
                    </a:p>
                  </a:txBody>
                  <a:tcPr marL="9525" marR="9525" marT="9525" marB="0" anchor="ctr">
                    <a:solidFill>
                      <a:srgbClr val="7CAFDD"/>
                    </a:solidFill>
                  </a:tcPr>
                </a:tc>
                <a:tc>
                  <a:txBody>
                    <a:bodyPr/>
                    <a:lstStyle/>
                    <a:p>
                      <a:pPr algn="ctr" fontAlgn="b"/>
                      <a:r>
                        <a:rPr lang="en-US" sz="1100" u="none" strike="noStrike" kern="1200" dirty="0">
                          <a:solidFill>
                            <a:schemeClr val="bg1"/>
                          </a:solidFill>
                          <a:effectLst/>
                          <a:latin typeface="+mn-lt"/>
                          <a:ea typeface="+mn-ea"/>
                          <a:cs typeface="+mn-cs"/>
                        </a:rPr>
                        <a:t>171,599</a:t>
                      </a:r>
                      <a:endParaRPr lang="ar-EG" sz="1100" u="none" strike="noStrike" kern="1200" dirty="0">
                        <a:solidFill>
                          <a:schemeClr val="bg1"/>
                        </a:solidFill>
                        <a:effectLst/>
                        <a:latin typeface="+mn-lt"/>
                        <a:ea typeface="+mn-ea"/>
                        <a:cs typeface="+mn-cs"/>
                      </a:endParaRPr>
                    </a:p>
                  </a:txBody>
                  <a:tcPr marL="9525" marR="9525" marT="9525" marB="0" anchor="ctr">
                    <a:solidFill>
                      <a:srgbClr val="7CAFDD"/>
                    </a:solidFill>
                  </a:tcPr>
                </a:tc>
                <a:tc>
                  <a:txBody>
                    <a:bodyPr/>
                    <a:lstStyle/>
                    <a:p>
                      <a:pPr algn="ctr" fontAlgn="b"/>
                      <a:r>
                        <a:rPr lang="en-US" sz="1100" u="none" strike="noStrike" dirty="0">
                          <a:solidFill>
                            <a:schemeClr val="bg1"/>
                          </a:solidFill>
                          <a:effectLst/>
                        </a:rPr>
                        <a:t>%3.8</a:t>
                      </a:r>
                      <a:endParaRPr lang="ar-EG" sz="1100" b="0" i="0" u="none" strike="noStrike" dirty="0">
                        <a:solidFill>
                          <a:schemeClr val="bg1"/>
                        </a:solidFill>
                        <a:effectLst/>
                        <a:latin typeface="Arial" panose="020B0604020202020204" pitchFamily="34" charset="0"/>
                      </a:endParaRPr>
                    </a:p>
                  </a:txBody>
                  <a:tcPr marL="9525" marR="9525" marT="9525" marB="0" anchor="ctr">
                    <a:solidFill>
                      <a:srgbClr val="7CA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ar-EG" sz="1100" b="0" i="0" u="none" strike="noStrike" kern="1200" dirty="0">
                          <a:solidFill>
                            <a:schemeClr val="bg1"/>
                          </a:solidFill>
                          <a:effectLst/>
                          <a:latin typeface="GE SS Two Light" panose="020A0503020102020204" pitchFamily="18" charset="-78"/>
                          <a:ea typeface="GE SS Two Light" panose="020A0503020102020204" pitchFamily="18" charset="-78"/>
                          <a:cs typeface="GE SS Two Light" panose="020A0503020102020204" pitchFamily="18" charset="-78"/>
                        </a:rPr>
                        <a:t>بورصة الدار البيضاء</a:t>
                      </a:r>
                    </a:p>
                  </a:txBody>
                  <a:tcPr marL="9525" marR="9525" marT="9525" marB="0" anchor="ctr">
                    <a:solidFill>
                      <a:srgbClr val="7CAFDD"/>
                    </a:solidFill>
                  </a:tcPr>
                </a:tc>
                <a:extLst>
                  <a:ext uri="{0D108BD9-81ED-4DB2-BD59-A6C34878D82A}">
                    <a16:rowId xmlns:a16="http://schemas.microsoft.com/office/drawing/2014/main" val="10012"/>
                  </a:ext>
                </a:extLst>
              </a:tr>
              <a:tr h="264740">
                <a:tc>
                  <a:txBody>
                    <a:bodyPr/>
                    <a:lstStyle/>
                    <a:p>
                      <a:pPr algn="ctr" fontAlgn="b"/>
                      <a:r>
                        <a:rPr lang="en-US" sz="1100" u="none" strike="noStrike" dirty="0" err="1">
                          <a:solidFill>
                            <a:schemeClr val="bg1"/>
                          </a:solidFill>
                          <a:effectLst/>
                        </a:rPr>
                        <a:t>Tadawul</a:t>
                      </a:r>
                      <a:endParaRPr lang="en-US" sz="1100" b="0" i="0" u="none" strike="noStrike" dirty="0">
                        <a:solidFill>
                          <a:schemeClr val="bg1"/>
                        </a:solidFill>
                        <a:effectLst/>
                        <a:latin typeface="Arial" panose="020B0604020202020204" pitchFamily="34" charset="0"/>
                      </a:endParaRPr>
                    </a:p>
                  </a:txBody>
                  <a:tcPr marL="9525" marR="9525" marT="9525" marB="0" anchor="ctr">
                    <a:solidFill>
                      <a:srgbClr val="0F173E"/>
                    </a:solidFill>
                  </a:tcPr>
                </a:tc>
                <a:tc>
                  <a:txBody>
                    <a:bodyPr/>
                    <a:lstStyle/>
                    <a:p>
                      <a:pPr algn="ctr" fontAlgn="b"/>
                      <a:r>
                        <a:rPr lang="en-US" sz="1100" u="none" strike="noStrike" kern="1200" dirty="0">
                          <a:solidFill>
                            <a:schemeClr val="bg1"/>
                          </a:solidFill>
                          <a:effectLst/>
                          <a:latin typeface="+mn-lt"/>
                          <a:ea typeface="+mn-ea"/>
                          <a:cs typeface="+mn-cs"/>
                        </a:rPr>
                        <a:t>3,002,485</a:t>
                      </a:r>
                      <a:endParaRPr lang="ar-EG" sz="1100" u="none" strike="noStrike" kern="1200" dirty="0">
                        <a:solidFill>
                          <a:schemeClr val="bg1"/>
                        </a:solidFill>
                        <a:effectLst/>
                        <a:latin typeface="+mn-lt"/>
                        <a:ea typeface="+mn-ea"/>
                        <a:cs typeface="+mn-cs"/>
                      </a:endParaRPr>
                    </a:p>
                  </a:txBody>
                  <a:tcPr marL="9525" marR="9525" marT="9525" marB="0" anchor="ctr">
                    <a:solidFill>
                      <a:srgbClr val="0F173E"/>
                    </a:solidFill>
                  </a:tcPr>
                </a:tc>
                <a:tc>
                  <a:txBody>
                    <a:bodyPr/>
                    <a:lstStyle/>
                    <a:p>
                      <a:pPr algn="ctr" fontAlgn="b"/>
                      <a:r>
                        <a:rPr lang="en-US" sz="1100" u="none" strike="noStrike" dirty="0">
                          <a:solidFill>
                            <a:schemeClr val="bg1"/>
                          </a:solidFill>
                          <a:effectLst/>
                        </a:rPr>
                        <a:t>%65.7</a:t>
                      </a:r>
                      <a:endParaRPr lang="ar-EG" sz="1100" b="0" i="0" u="none" strike="noStrike" dirty="0">
                        <a:solidFill>
                          <a:schemeClr val="bg1"/>
                        </a:solidFill>
                        <a:effectLst/>
                        <a:latin typeface="Arial" panose="020B0604020202020204" pitchFamily="34" charset="0"/>
                      </a:endParaRPr>
                    </a:p>
                  </a:txBody>
                  <a:tcPr marL="9525" marR="9525" marT="9525" marB="0" anchor="ctr">
                    <a:solidFill>
                      <a:srgbClr val="0F173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ar-EG" sz="1100" b="0" i="0" u="none" strike="noStrike" kern="1200" dirty="0">
                          <a:solidFill>
                            <a:schemeClr val="bg1"/>
                          </a:solidFill>
                          <a:effectLst/>
                          <a:latin typeface="GE SS Two Light" panose="020A0503020102020204" pitchFamily="18" charset="-78"/>
                          <a:ea typeface="GE SS Two Light" panose="020A0503020102020204" pitchFamily="18" charset="-78"/>
                          <a:cs typeface="GE SS Two Light" panose="020A0503020102020204" pitchFamily="18" charset="-78"/>
                        </a:rPr>
                        <a:t>بورصة الدار البيضاء</a:t>
                      </a:r>
                    </a:p>
                  </a:txBody>
                  <a:tcPr marL="9525" marR="9525" marT="9525" marB="0" anchor="ctr">
                    <a:solidFill>
                      <a:srgbClr val="0F173E"/>
                    </a:solidFill>
                  </a:tcPr>
                </a:tc>
                <a:extLst>
                  <a:ext uri="{0D108BD9-81ED-4DB2-BD59-A6C34878D82A}">
                    <a16:rowId xmlns:a16="http://schemas.microsoft.com/office/drawing/2014/main" val="10013"/>
                  </a:ext>
                </a:extLst>
              </a:tr>
              <a:tr h="264740">
                <a:tc>
                  <a:txBody>
                    <a:bodyPr/>
                    <a:lstStyle/>
                    <a:p>
                      <a:pPr algn="ctr" fontAlgn="b"/>
                      <a:r>
                        <a:rPr lang="en-US" sz="1100" u="none" strike="noStrike" dirty="0">
                          <a:solidFill>
                            <a:srgbClr val="B7B7B7"/>
                          </a:solidFill>
                          <a:effectLst/>
                        </a:rPr>
                        <a:t>TSE</a:t>
                      </a:r>
                      <a:endParaRPr lang="en-US" sz="1100" b="0" i="0" u="none" strike="noStrike" dirty="0">
                        <a:solidFill>
                          <a:srgbClr val="B7B7B7"/>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b"/>
                      <a:r>
                        <a:rPr lang="en-US" sz="1100" u="none" strike="noStrike" kern="1200" dirty="0">
                          <a:solidFill>
                            <a:srgbClr val="B7B7B7"/>
                          </a:solidFill>
                          <a:effectLst/>
                          <a:latin typeface="+mn-lt"/>
                          <a:ea typeface="+mn-ea"/>
                          <a:cs typeface="+mn-cs"/>
                        </a:rPr>
                        <a:t>7,983</a:t>
                      </a:r>
                      <a:endParaRPr lang="ar-EG" sz="1100" u="none" strike="noStrike" kern="1200" dirty="0">
                        <a:solidFill>
                          <a:srgbClr val="B7B7B7"/>
                        </a:solidFill>
                        <a:effectLst/>
                        <a:latin typeface="+mn-lt"/>
                        <a:ea typeface="+mn-ea"/>
                        <a:cs typeface="+mn-cs"/>
                      </a:endParaRPr>
                    </a:p>
                  </a:txBody>
                  <a:tcPr marL="9525" marR="9525" marT="9525" marB="0" anchor="ctr">
                    <a:solidFill>
                      <a:schemeClr val="bg1">
                        <a:lumMod val="95000"/>
                      </a:schemeClr>
                    </a:solidFill>
                  </a:tcPr>
                </a:tc>
                <a:tc>
                  <a:txBody>
                    <a:bodyPr/>
                    <a:lstStyle/>
                    <a:p>
                      <a:pPr algn="ctr" fontAlgn="b"/>
                      <a:r>
                        <a:rPr lang="en-US" sz="1100" u="none" strike="noStrike" dirty="0">
                          <a:solidFill>
                            <a:srgbClr val="B7B7B7"/>
                          </a:solidFill>
                          <a:effectLst/>
                        </a:rPr>
                        <a:t>%0.2</a:t>
                      </a:r>
                      <a:endParaRPr lang="ar-EG" sz="1100" b="0" i="0" u="none" strike="noStrike" dirty="0">
                        <a:solidFill>
                          <a:srgbClr val="B7B7B7"/>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ar-EG" sz="1100" b="0" i="0" u="none" strike="noStrike" kern="1200" dirty="0">
                          <a:solidFill>
                            <a:srgbClr val="B7B7B7"/>
                          </a:solidFill>
                          <a:effectLst/>
                          <a:latin typeface="GE SS Two Light" panose="020A0503020102020204" pitchFamily="18" charset="-78"/>
                          <a:ea typeface="GE SS Two Light" panose="020A0503020102020204" pitchFamily="18" charset="-78"/>
                          <a:cs typeface="GE SS Two Light" panose="020A0503020102020204" pitchFamily="18" charset="-78"/>
                        </a:rPr>
                        <a:t>بورصة الدار البيضاء</a:t>
                      </a:r>
                    </a:p>
                  </a:txBody>
                  <a:tcPr marL="9525" marR="9525" marT="9525" marB="0" anchor="ctr">
                    <a:solidFill>
                      <a:schemeClr val="bg1">
                        <a:lumMod val="95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64765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1ED223-A1F1-4EC2-B783-BA24B1D5F14B}" type="slidenum">
              <a:rPr lang="en-US" smtClean="0"/>
              <a:t>8</a:t>
            </a:fld>
            <a:endParaRPr lang="en-US"/>
          </a:p>
        </p:txBody>
      </p:sp>
      <p:sp>
        <p:nvSpPr>
          <p:cNvPr id="8" name="Rectangle 7"/>
          <p:cNvSpPr/>
          <p:nvPr/>
        </p:nvSpPr>
        <p:spPr>
          <a:xfrm>
            <a:off x="849086" y="1062413"/>
            <a:ext cx="10737668" cy="503984"/>
          </a:xfrm>
          <a:prstGeom prst="rect">
            <a:avLst/>
          </a:prstGeom>
        </p:spPr>
        <p:txBody>
          <a:bodyPr wrap="square">
            <a:spAutoFit/>
          </a:bodyPr>
          <a:lstStyle/>
          <a:p>
            <a:pPr algn="ctr" rtl="1">
              <a:lnSpc>
                <a:spcPct val="107000"/>
              </a:lnSpc>
              <a:spcAft>
                <a:spcPts val="800"/>
              </a:spcAft>
            </a:pPr>
            <a:r>
              <a:rPr lang="ar-EG" sz="25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ترتيب البورصات العربية وفق القيمة السوقية</a:t>
            </a:r>
            <a:endParaRPr lang="ar-EG" b="1" dirty="0">
              <a:latin typeface="GE SS Two Light" panose="020A0503020102020204" pitchFamily="18" charset="-78"/>
              <a:ea typeface="GE SS Two Light" panose="020A0503020102020204" pitchFamily="18" charset="-78"/>
              <a:cs typeface="GE SS Two Light" panose="020A0503020102020204" pitchFamily="18" charset="-78"/>
            </a:endParaRPr>
          </a:p>
        </p:txBody>
      </p:sp>
      <p:graphicFrame>
        <p:nvGraphicFramePr>
          <p:cNvPr id="9" name="Chart 8">
            <a:extLst>
              <a:ext uri="{FF2B5EF4-FFF2-40B4-BE49-F238E27FC236}">
                <a16:creationId xmlns:a16="http://schemas.microsoft.com/office/drawing/2014/main" id="{583D5C36-DE90-4A40-887D-6B5F9A8EF9BA}"/>
              </a:ext>
            </a:extLst>
          </p:cNvPr>
          <p:cNvGraphicFramePr>
            <a:graphicFrameLocks/>
          </p:cNvGraphicFramePr>
          <p:nvPr>
            <p:extLst>
              <p:ext uri="{D42A27DB-BD31-4B8C-83A1-F6EECF244321}">
                <p14:modId xmlns:p14="http://schemas.microsoft.com/office/powerpoint/2010/main" val="623649904"/>
              </p:ext>
            </p:extLst>
          </p:nvPr>
        </p:nvGraphicFramePr>
        <p:xfrm>
          <a:off x="5605714" y="2014562"/>
          <a:ext cx="5138486" cy="38265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nvGraphicFramePr>
        <p:xfrm>
          <a:off x="2597485" y="1975823"/>
          <a:ext cx="2704850" cy="3971100"/>
        </p:xfrm>
        <a:graphic>
          <a:graphicData uri="http://schemas.openxmlformats.org/drawingml/2006/table">
            <a:tbl>
              <a:tblPr>
                <a:tableStyleId>{5C22544A-7EE6-4342-B048-85BDC9FD1C3A}</a:tableStyleId>
              </a:tblPr>
              <a:tblGrid>
                <a:gridCol w="849197">
                  <a:extLst>
                    <a:ext uri="{9D8B030D-6E8A-4147-A177-3AD203B41FA5}">
                      <a16:colId xmlns:a16="http://schemas.microsoft.com/office/drawing/2014/main" val="20000"/>
                    </a:ext>
                  </a:extLst>
                </a:gridCol>
                <a:gridCol w="1006456">
                  <a:extLst>
                    <a:ext uri="{9D8B030D-6E8A-4147-A177-3AD203B41FA5}">
                      <a16:colId xmlns:a16="http://schemas.microsoft.com/office/drawing/2014/main" val="20001"/>
                    </a:ext>
                  </a:extLst>
                </a:gridCol>
                <a:gridCol w="849197">
                  <a:extLst>
                    <a:ext uri="{9D8B030D-6E8A-4147-A177-3AD203B41FA5}">
                      <a16:colId xmlns:a16="http://schemas.microsoft.com/office/drawing/2014/main" val="20002"/>
                    </a:ext>
                  </a:extLst>
                </a:gridCol>
              </a:tblGrid>
              <a:tr h="264740">
                <a:tc>
                  <a:txBody>
                    <a:bodyPr/>
                    <a:lstStyle/>
                    <a:p>
                      <a:pPr algn="ctr" fontAlgn="b"/>
                      <a:r>
                        <a:rPr lang="en-US" sz="1100" u="none" strike="noStrike" dirty="0">
                          <a:solidFill>
                            <a:srgbClr val="B48B2C"/>
                          </a:solidFill>
                          <a:effectLst/>
                        </a:rPr>
                        <a:t>ADX</a:t>
                      </a:r>
                      <a:endParaRPr lang="en-US" sz="1100" b="0" i="0" u="none" strike="noStrike" dirty="0">
                        <a:solidFill>
                          <a:srgbClr val="B48B2C"/>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b"/>
                      <a:r>
                        <a:rPr lang="en-US" sz="1100" u="none" strike="noStrike" kern="1200" dirty="0">
                          <a:solidFill>
                            <a:srgbClr val="B48B2C"/>
                          </a:solidFill>
                          <a:effectLst/>
                          <a:latin typeface="+mn-lt"/>
                          <a:ea typeface="+mn-ea"/>
                          <a:cs typeface="+mn-cs"/>
                        </a:rPr>
                        <a:t>807,109</a:t>
                      </a:r>
                      <a:endParaRPr lang="ar-EG" sz="1100" u="none" strike="noStrike" kern="1200" dirty="0">
                        <a:solidFill>
                          <a:srgbClr val="B48B2C"/>
                        </a:solidFill>
                        <a:effectLst/>
                        <a:latin typeface="+mn-lt"/>
                        <a:ea typeface="+mn-ea"/>
                        <a:cs typeface="+mn-cs"/>
                      </a:endParaRPr>
                    </a:p>
                  </a:txBody>
                  <a:tcPr marL="9525" marR="9525" marT="9525" marB="0" anchor="ctr">
                    <a:solidFill>
                      <a:schemeClr val="bg1">
                        <a:lumMod val="95000"/>
                      </a:schemeClr>
                    </a:solidFill>
                  </a:tcPr>
                </a:tc>
                <a:tc>
                  <a:txBody>
                    <a:bodyPr/>
                    <a:lstStyle/>
                    <a:p>
                      <a:pPr algn="ctr" fontAlgn="b"/>
                      <a:r>
                        <a:rPr lang="en-US" sz="1100" u="none" strike="noStrike" dirty="0">
                          <a:solidFill>
                            <a:srgbClr val="B48B2C"/>
                          </a:solidFill>
                          <a:effectLst/>
                        </a:rPr>
                        <a:t>%17.6</a:t>
                      </a:r>
                      <a:endParaRPr lang="ar-EG" sz="1100" b="0" i="0" u="none" strike="noStrike" dirty="0">
                        <a:solidFill>
                          <a:srgbClr val="B48B2C"/>
                        </a:solidFill>
                        <a:effectLst/>
                        <a:latin typeface="Arial" panose="020B06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00"/>
                  </a:ext>
                </a:extLst>
              </a:tr>
              <a:tr h="264740">
                <a:tc>
                  <a:txBody>
                    <a:bodyPr/>
                    <a:lstStyle/>
                    <a:p>
                      <a:pPr algn="ctr" fontAlgn="b"/>
                      <a:r>
                        <a:rPr lang="en-US" sz="1100" u="none" strike="noStrike" dirty="0">
                          <a:solidFill>
                            <a:srgbClr val="ED7D31"/>
                          </a:solidFill>
                          <a:effectLst/>
                        </a:rPr>
                        <a:t>ASE</a:t>
                      </a:r>
                      <a:endParaRPr lang="en-US" sz="1100" b="0" i="0" u="none" strike="noStrike" dirty="0">
                        <a:solidFill>
                          <a:srgbClr val="ED7D31"/>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b"/>
                      <a:r>
                        <a:rPr lang="en-US" sz="1100" u="none" strike="noStrike" kern="1200" dirty="0">
                          <a:solidFill>
                            <a:srgbClr val="ED7D31"/>
                          </a:solidFill>
                          <a:effectLst/>
                          <a:latin typeface="+mn-lt"/>
                          <a:ea typeface="+mn-ea"/>
                          <a:cs typeface="+mn-cs"/>
                        </a:rPr>
                        <a:t>23,892</a:t>
                      </a:r>
                      <a:endParaRPr lang="ar-EG" sz="1100" u="none" strike="noStrike" kern="1200" dirty="0">
                        <a:solidFill>
                          <a:srgbClr val="ED7D31"/>
                        </a:solidFill>
                        <a:effectLst/>
                        <a:latin typeface="+mn-lt"/>
                        <a:ea typeface="+mn-ea"/>
                        <a:cs typeface="+mn-cs"/>
                      </a:endParaRPr>
                    </a:p>
                  </a:txBody>
                  <a:tcPr marL="9525" marR="9525" marT="9525" marB="0" anchor="ctr">
                    <a:solidFill>
                      <a:schemeClr val="bg1">
                        <a:lumMod val="95000"/>
                      </a:schemeClr>
                    </a:solidFill>
                  </a:tcPr>
                </a:tc>
                <a:tc>
                  <a:txBody>
                    <a:bodyPr/>
                    <a:lstStyle/>
                    <a:p>
                      <a:pPr algn="ctr" fontAlgn="b"/>
                      <a:r>
                        <a:rPr lang="en-US" sz="1100" u="none" strike="noStrike" dirty="0">
                          <a:solidFill>
                            <a:srgbClr val="ED7D31"/>
                          </a:solidFill>
                          <a:effectLst/>
                        </a:rPr>
                        <a:t>%0.5</a:t>
                      </a:r>
                      <a:endParaRPr lang="ar-EG" sz="1100" b="0" i="0" u="none" strike="noStrike" dirty="0">
                        <a:solidFill>
                          <a:srgbClr val="ED7D31"/>
                        </a:solidFill>
                        <a:effectLst/>
                        <a:latin typeface="Arial" panose="020B06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01"/>
                  </a:ext>
                </a:extLst>
              </a:tr>
              <a:tr h="264740">
                <a:tc>
                  <a:txBody>
                    <a:bodyPr/>
                    <a:lstStyle/>
                    <a:p>
                      <a:pPr algn="ctr" fontAlgn="b"/>
                      <a:r>
                        <a:rPr lang="en-US" sz="1100" u="none" strike="noStrike" dirty="0">
                          <a:solidFill>
                            <a:srgbClr val="A5A5A5"/>
                          </a:solidFill>
                          <a:effectLst/>
                        </a:rPr>
                        <a:t>BHB</a:t>
                      </a:r>
                      <a:endParaRPr lang="en-US" sz="1100" b="0" i="0" u="none" strike="noStrike" dirty="0">
                        <a:solidFill>
                          <a:srgbClr val="A5A5A5"/>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b"/>
                      <a:r>
                        <a:rPr lang="en-US" sz="1100" u="none" strike="noStrike" kern="1200" dirty="0">
                          <a:solidFill>
                            <a:srgbClr val="A5A5A5"/>
                          </a:solidFill>
                          <a:effectLst/>
                          <a:latin typeface="+mn-lt"/>
                          <a:ea typeface="+mn-ea"/>
                          <a:cs typeface="+mn-cs"/>
                        </a:rPr>
                        <a:t>20,606</a:t>
                      </a:r>
                      <a:endParaRPr lang="ar-EG" sz="1100" u="none" strike="noStrike" kern="1200" dirty="0">
                        <a:solidFill>
                          <a:srgbClr val="A5A5A5"/>
                        </a:solidFill>
                        <a:effectLst/>
                        <a:latin typeface="+mn-lt"/>
                        <a:ea typeface="+mn-ea"/>
                        <a:cs typeface="+mn-cs"/>
                      </a:endParaRPr>
                    </a:p>
                  </a:txBody>
                  <a:tcPr marL="9525" marR="9525" marT="9525" marB="0" anchor="ctr">
                    <a:solidFill>
                      <a:schemeClr val="bg1">
                        <a:lumMod val="95000"/>
                      </a:schemeClr>
                    </a:solidFill>
                  </a:tcPr>
                </a:tc>
                <a:tc>
                  <a:txBody>
                    <a:bodyPr/>
                    <a:lstStyle/>
                    <a:p>
                      <a:pPr algn="ctr" fontAlgn="b"/>
                      <a:r>
                        <a:rPr lang="en-US" sz="1100" u="none" strike="noStrike" dirty="0">
                          <a:solidFill>
                            <a:srgbClr val="A5A5A5"/>
                          </a:solidFill>
                          <a:effectLst/>
                        </a:rPr>
                        <a:t>%0.5</a:t>
                      </a:r>
                      <a:endParaRPr lang="ar-EG" sz="1100" b="0" i="0" u="none" strike="noStrike" dirty="0">
                        <a:solidFill>
                          <a:srgbClr val="A5A5A5"/>
                        </a:solidFill>
                        <a:effectLst/>
                        <a:latin typeface="Arial" panose="020B06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02"/>
                  </a:ext>
                </a:extLst>
              </a:tr>
              <a:tr h="264740">
                <a:tc>
                  <a:txBody>
                    <a:bodyPr/>
                    <a:lstStyle/>
                    <a:p>
                      <a:pPr algn="ctr" fontAlgn="b"/>
                      <a:r>
                        <a:rPr lang="en-US" sz="1100" u="none" strike="noStrike" dirty="0">
                          <a:solidFill>
                            <a:srgbClr val="FFC000"/>
                          </a:solidFill>
                          <a:effectLst/>
                        </a:rPr>
                        <a:t>BSE</a:t>
                      </a:r>
                      <a:endParaRPr lang="en-US" sz="1100" b="0" i="0" u="none" strike="noStrike" dirty="0">
                        <a:solidFill>
                          <a:srgbClr val="FFC000"/>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b"/>
                      <a:r>
                        <a:rPr lang="en-US" sz="1100" u="none" strike="noStrike" kern="1200" dirty="0">
                          <a:solidFill>
                            <a:srgbClr val="FFC000"/>
                          </a:solidFill>
                          <a:effectLst/>
                          <a:latin typeface="+mn-lt"/>
                          <a:ea typeface="+mn-ea"/>
                          <a:cs typeface="+mn-cs"/>
                        </a:rPr>
                        <a:t>20,479</a:t>
                      </a:r>
                      <a:endParaRPr lang="ar-EG" sz="1100" u="none" strike="noStrike" kern="1200" dirty="0">
                        <a:solidFill>
                          <a:srgbClr val="FFC000"/>
                        </a:solidFill>
                        <a:effectLst/>
                        <a:latin typeface="+mn-lt"/>
                        <a:ea typeface="+mn-ea"/>
                        <a:cs typeface="+mn-cs"/>
                      </a:endParaRPr>
                    </a:p>
                  </a:txBody>
                  <a:tcPr marL="9525" marR="9525" marT="9525" marB="0" anchor="ctr">
                    <a:solidFill>
                      <a:schemeClr val="bg1">
                        <a:lumMod val="95000"/>
                      </a:schemeClr>
                    </a:solidFill>
                  </a:tcPr>
                </a:tc>
                <a:tc>
                  <a:txBody>
                    <a:bodyPr/>
                    <a:lstStyle/>
                    <a:p>
                      <a:pPr algn="ctr" fontAlgn="b"/>
                      <a:r>
                        <a:rPr lang="en-US" sz="1100" u="none" strike="noStrike" dirty="0">
                          <a:solidFill>
                            <a:srgbClr val="FFC000"/>
                          </a:solidFill>
                          <a:effectLst/>
                        </a:rPr>
                        <a:t>%0.4</a:t>
                      </a:r>
                      <a:endParaRPr lang="ar-EG" sz="1100" b="0" i="0" u="none" strike="noStrike" dirty="0">
                        <a:solidFill>
                          <a:srgbClr val="FFC000"/>
                        </a:solidFill>
                        <a:effectLst/>
                        <a:latin typeface="Arial" panose="020B06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03"/>
                  </a:ext>
                </a:extLst>
              </a:tr>
              <a:tr h="264740">
                <a:tc>
                  <a:txBody>
                    <a:bodyPr/>
                    <a:lstStyle/>
                    <a:p>
                      <a:pPr algn="ctr" fontAlgn="b"/>
                      <a:r>
                        <a:rPr lang="en-US" sz="1100" u="none" strike="noStrike" dirty="0">
                          <a:solidFill>
                            <a:srgbClr val="4472C4"/>
                          </a:solidFill>
                          <a:effectLst/>
                        </a:rPr>
                        <a:t>CSE</a:t>
                      </a:r>
                      <a:endParaRPr lang="en-US" sz="1100" b="0" i="0" u="none" strike="noStrike" dirty="0">
                        <a:solidFill>
                          <a:srgbClr val="4472C4"/>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b"/>
                      <a:r>
                        <a:rPr lang="en-US" sz="1100" u="none" strike="noStrike" kern="1200" dirty="0">
                          <a:solidFill>
                            <a:srgbClr val="4472C4"/>
                          </a:solidFill>
                          <a:effectLst/>
                          <a:latin typeface="+mn-lt"/>
                          <a:ea typeface="+mn-ea"/>
                          <a:cs typeface="+mn-cs"/>
                        </a:rPr>
                        <a:t>63,473</a:t>
                      </a:r>
                      <a:endParaRPr lang="ar-EG" sz="1100" u="none" strike="noStrike" kern="1200" dirty="0">
                        <a:solidFill>
                          <a:srgbClr val="4472C4"/>
                        </a:solidFill>
                        <a:effectLst/>
                        <a:latin typeface="+mn-lt"/>
                        <a:ea typeface="+mn-ea"/>
                        <a:cs typeface="+mn-cs"/>
                      </a:endParaRPr>
                    </a:p>
                  </a:txBody>
                  <a:tcPr marL="9525" marR="9525" marT="9525" marB="0" anchor="ctr">
                    <a:solidFill>
                      <a:schemeClr val="bg1">
                        <a:lumMod val="95000"/>
                      </a:schemeClr>
                    </a:solidFill>
                  </a:tcPr>
                </a:tc>
                <a:tc>
                  <a:txBody>
                    <a:bodyPr/>
                    <a:lstStyle/>
                    <a:p>
                      <a:pPr algn="ctr" fontAlgn="b"/>
                      <a:r>
                        <a:rPr lang="en-US" sz="1100" u="none" strike="noStrike" dirty="0">
                          <a:solidFill>
                            <a:srgbClr val="4472C4"/>
                          </a:solidFill>
                          <a:effectLst/>
                        </a:rPr>
                        <a:t>%1.4</a:t>
                      </a:r>
                      <a:endParaRPr lang="ar-EG" sz="1100" b="0" i="0" u="none" strike="noStrike" dirty="0">
                        <a:solidFill>
                          <a:srgbClr val="4472C4"/>
                        </a:solidFill>
                        <a:effectLst/>
                        <a:latin typeface="Arial" panose="020B06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04"/>
                  </a:ext>
                </a:extLst>
              </a:tr>
              <a:tr h="264740">
                <a:tc>
                  <a:txBody>
                    <a:bodyPr/>
                    <a:lstStyle/>
                    <a:p>
                      <a:pPr algn="ctr" fontAlgn="b"/>
                      <a:r>
                        <a:rPr lang="en-US" sz="1100" u="none" strike="noStrike" dirty="0">
                          <a:solidFill>
                            <a:srgbClr val="70AD47"/>
                          </a:solidFill>
                          <a:effectLst/>
                        </a:rPr>
                        <a:t>DSE</a:t>
                      </a:r>
                      <a:endParaRPr lang="en-US" sz="1100" b="0" i="0" u="none" strike="noStrike" dirty="0">
                        <a:solidFill>
                          <a:srgbClr val="70AD47"/>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b"/>
                      <a:r>
                        <a:rPr lang="en-US" sz="1100" u="none" strike="noStrike" kern="1200" dirty="0">
                          <a:solidFill>
                            <a:srgbClr val="70AD47"/>
                          </a:solidFill>
                          <a:effectLst/>
                          <a:latin typeface="+mn-lt"/>
                          <a:ea typeface="+mn-ea"/>
                          <a:cs typeface="+mn-cs"/>
                        </a:rPr>
                        <a:t>859</a:t>
                      </a:r>
                      <a:endParaRPr lang="ar-EG" sz="1100" u="none" strike="noStrike" kern="1200" dirty="0">
                        <a:solidFill>
                          <a:srgbClr val="70AD47"/>
                        </a:solidFill>
                        <a:effectLst/>
                        <a:latin typeface="+mn-lt"/>
                        <a:ea typeface="+mn-ea"/>
                        <a:cs typeface="+mn-cs"/>
                      </a:endParaRPr>
                    </a:p>
                  </a:txBody>
                  <a:tcPr marL="9525" marR="9525" marT="9525" marB="0" anchor="ctr">
                    <a:solidFill>
                      <a:schemeClr val="bg1">
                        <a:lumMod val="95000"/>
                      </a:schemeClr>
                    </a:solidFill>
                  </a:tcPr>
                </a:tc>
                <a:tc>
                  <a:txBody>
                    <a:bodyPr/>
                    <a:lstStyle/>
                    <a:p>
                      <a:pPr algn="ctr" fontAlgn="b"/>
                      <a:r>
                        <a:rPr lang="en-US" sz="1100" u="none" strike="noStrike" dirty="0">
                          <a:solidFill>
                            <a:srgbClr val="70AD47"/>
                          </a:solidFill>
                          <a:effectLst/>
                        </a:rPr>
                        <a:t>%0.0</a:t>
                      </a:r>
                      <a:endParaRPr lang="ar-EG" sz="1100" b="0" i="0" u="none" strike="noStrike" dirty="0">
                        <a:solidFill>
                          <a:srgbClr val="70AD47"/>
                        </a:solidFill>
                        <a:effectLst/>
                        <a:latin typeface="Arial" panose="020B06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05"/>
                  </a:ext>
                </a:extLst>
              </a:tr>
              <a:tr h="264740">
                <a:tc>
                  <a:txBody>
                    <a:bodyPr/>
                    <a:lstStyle/>
                    <a:p>
                      <a:pPr algn="ctr" fontAlgn="b"/>
                      <a:r>
                        <a:rPr lang="en-US" sz="1100" u="none" strike="noStrike" dirty="0">
                          <a:solidFill>
                            <a:srgbClr val="255E91"/>
                          </a:solidFill>
                          <a:effectLst/>
                        </a:rPr>
                        <a:t>DFM</a:t>
                      </a:r>
                      <a:endParaRPr lang="en-US" sz="1100" b="0" i="0" u="none" strike="noStrike" dirty="0">
                        <a:solidFill>
                          <a:srgbClr val="255E91"/>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b"/>
                      <a:r>
                        <a:rPr lang="en-US" sz="1100" u="none" strike="noStrike" kern="1200" dirty="0">
                          <a:solidFill>
                            <a:srgbClr val="255E91"/>
                          </a:solidFill>
                          <a:effectLst/>
                          <a:latin typeface="+mn-lt"/>
                          <a:ea typeface="+mn-ea"/>
                          <a:cs typeface="+mn-cs"/>
                        </a:rPr>
                        <a:t>187,208</a:t>
                      </a:r>
                      <a:endParaRPr lang="ar-EG" sz="1100" u="none" strike="noStrike" kern="1200" dirty="0">
                        <a:solidFill>
                          <a:srgbClr val="255E91"/>
                        </a:solidFill>
                        <a:effectLst/>
                        <a:latin typeface="+mn-lt"/>
                        <a:ea typeface="+mn-ea"/>
                        <a:cs typeface="+mn-cs"/>
                      </a:endParaRPr>
                    </a:p>
                  </a:txBody>
                  <a:tcPr marL="9525" marR="9525" marT="9525" marB="0" anchor="ctr">
                    <a:solidFill>
                      <a:schemeClr val="bg1">
                        <a:lumMod val="95000"/>
                      </a:schemeClr>
                    </a:solidFill>
                  </a:tcPr>
                </a:tc>
                <a:tc>
                  <a:txBody>
                    <a:bodyPr/>
                    <a:lstStyle/>
                    <a:p>
                      <a:pPr algn="ctr" fontAlgn="b"/>
                      <a:r>
                        <a:rPr lang="en-US" sz="1100" u="none" strike="noStrike" dirty="0">
                          <a:solidFill>
                            <a:srgbClr val="255E91"/>
                          </a:solidFill>
                          <a:effectLst/>
                        </a:rPr>
                        <a:t>%4.1</a:t>
                      </a:r>
                      <a:endParaRPr lang="ar-EG" sz="1100" b="0" i="0" u="none" strike="noStrike" dirty="0">
                        <a:solidFill>
                          <a:srgbClr val="255E91"/>
                        </a:solidFill>
                        <a:effectLst/>
                        <a:latin typeface="Arial" panose="020B06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06"/>
                  </a:ext>
                </a:extLst>
              </a:tr>
              <a:tr h="264740">
                <a:tc>
                  <a:txBody>
                    <a:bodyPr/>
                    <a:lstStyle/>
                    <a:p>
                      <a:pPr algn="ctr" fontAlgn="b"/>
                      <a:r>
                        <a:rPr lang="en-US" sz="1100" u="none" strike="noStrike" dirty="0">
                          <a:solidFill>
                            <a:srgbClr val="9E480E"/>
                          </a:solidFill>
                          <a:effectLst/>
                        </a:rPr>
                        <a:t>EGX</a:t>
                      </a:r>
                      <a:endParaRPr lang="en-US" sz="1100" b="0" i="0" u="none" strike="noStrike" dirty="0">
                        <a:solidFill>
                          <a:srgbClr val="9E480E"/>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b"/>
                      <a:r>
                        <a:rPr lang="en-US" sz="1100" u="none" strike="noStrike" kern="1200" dirty="0">
                          <a:solidFill>
                            <a:srgbClr val="9E480E"/>
                          </a:solidFill>
                          <a:effectLst/>
                          <a:latin typeface="+mn-lt"/>
                          <a:ea typeface="+mn-ea"/>
                          <a:cs typeface="+mn-cs"/>
                        </a:rPr>
                        <a:t>55,601</a:t>
                      </a:r>
                      <a:endParaRPr lang="ar-EG" sz="1100" u="none" strike="noStrike" kern="1200" dirty="0">
                        <a:solidFill>
                          <a:srgbClr val="9E480E"/>
                        </a:solidFill>
                        <a:effectLst/>
                        <a:latin typeface="+mn-lt"/>
                        <a:ea typeface="+mn-ea"/>
                        <a:cs typeface="+mn-cs"/>
                      </a:endParaRPr>
                    </a:p>
                  </a:txBody>
                  <a:tcPr marL="9525" marR="9525" marT="9525" marB="0" anchor="ctr">
                    <a:solidFill>
                      <a:schemeClr val="bg1">
                        <a:lumMod val="95000"/>
                      </a:schemeClr>
                    </a:solidFill>
                  </a:tcPr>
                </a:tc>
                <a:tc>
                  <a:txBody>
                    <a:bodyPr/>
                    <a:lstStyle/>
                    <a:p>
                      <a:pPr algn="ctr" fontAlgn="b"/>
                      <a:r>
                        <a:rPr lang="en-US" sz="1100" u="none" strike="noStrike" dirty="0">
                          <a:solidFill>
                            <a:srgbClr val="9E480E"/>
                          </a:solidFill>
                          <a:effectLst/>
                        </a:rPr>
                        <a:t>%1.2</a:t>
                      </a:r>
                      <a:endParaRPr lang="ar-EG" sz="1100" b="0" i="0" u="none" strike="noStrike" dirty="0">
                        <a:solidFill>
                          <a:srgbClr val="9E480E"/>
                        </a:solidFill>
                        <a:effectLst/>
                        <a:latin typeface="Arial" panose="020B06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07"/>
                  </a:ext>
                </a:extLst>
              </a:tr>
              <a:tr h="264740">
                <a:tc>
                  <a:txBody>
                    <a:bodyPr/>
                    <a:lstStyle/>
                    <a:p>
                      <a:pPr algn="ctr" fontAlgn="b"/>
                      <a:r>
                        <a:rPr lang="en-US" sz="1100" u="none" strike="noStrike" dirty="0">
                          <a:solidFill>
                            <a:srgbClr val="636363"/>
                          </a:solidFill>
                          <a:effectLst/>
                        </a:rPr>
                        <a:t>ISX</a:t>
                      </a:r>
                      <a:endParaRPr lang="en-US" sz="1100" b="0" i="0" u="none" strike="noStrike" dirty="0">
                        <a:solidFill>
                          <a:srgbClr val="636363"/>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b"/>
                      <a:r>
                        <a:rPr lang="en-US" sz="1100" u="none" strike="noStrike" kern="1200" dirty="0">
                          <a:solidFill>
                            <a:srgbClr val="636363"/>
                          </a:solidFill>
                          <a:effectLst/>
                          <a:latin typeface="+mn-lt"/>
                          <a:ea typeface="+mn-ea"/>
                          <a:cs typeface="+mn-cs"/>
                        </a:rPr>
                        <a:t>14,139</a:t>
                      </a:r>
                      <a:endParaRPr lang="ar-EG" sz="1100" u="none" strike="noStrike" kern="1200" dirty="0">
                        <a:solidFill>
                          <a:srgbClr val="636363"/>
                        </a:solidFill>
                        <a:effectLst/>
                        <a:latin typeface="+mn-lt"/>
                        <a:ea typeface="+mn-ea"/>
                        <a:cs typeface="+mn-cs"/>
                      </a:endParaRPr>
                    </a:p>
                  </a:txBody>
                  <a:tcPr marL="9525" marR="9525" marT="9525" marB="0" anchor="ctr">
                    <a:solidFill>
                      <a:schemeClr val="bg1">
                        <a:lumMod val="95000"/>
                      </a:schemeClr>
                    </a:solidFill>
                  </a:tcPr>
                </a:tc>
                <a:tc>
                  <a:txBody>
                    <a:bodyPr/>
                    <a:lstStyle/>
                    <a:p>
                      <a:pPr algn="ctr" fontAlgn="b"/>
                      <a:r>
                        <a:rPr lang="en-US" sz="1100" u="none" strike="noStrike" dirty="0">
                          <a:solidFill>
                            <a:srgbClr val="636363"/>
                          </a:solidFill>
                          <a:effectLst/>
                        </a:rPr>
                        <a:t>%0.3</a:t>
                      </a:r>
                      <a:endParaRPr lang="ar-EG" sz="1100" b="0" i="0" u="none" strike="noStrike" dirty="0">
                        <a:solidFill>
                          <a:srgbClr val="636363"/>
                        </a:solidFill>
                        <a:effectLst/>
                        <a:latin typeface="Arial" panose="020B06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08"/>
                  </a:ext>
                </a:extLst>
              </a:tr>
              <a:tr h="264740">
                <a:tc>
                  <a:txBody>
                    <a:bodyPr/>
                    <a:lstStyle/>
                    <a:p>
                      <a:pPr algn="ctr" fontAlgn="b"/>
                      <a:r>
                        <a:rPr lang="en-US" sz="1100" u="none" strike="noStrike" dirty="0">
                          <a:solidFill>
                            <a:srgbClr val="997300"/>
                          </a:solidFill>
                          <a:effectLst/>
                        </a:rPr>
                        <a:t>BK</a:t>
                      </a:r>
                      <a:endParaRPr lang="en-US" sz="1100" b="0" i="0" u="none" strike="noStrike" dirty="0">
                        <a:solidFill>
                          <a:srgbClr val="997300"/>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b"/>
                      <a:r>
                        <a:rPr lang="en-US" sz="1100" u="none" strike="noStrike" kern="1200" dirty="0">
                          <a:solidFill>
                            <a:srgbClr val="997300"/>
                          </a:solidFill>
                          <a:effectLst/>
                          <a:latin typeface="+mn-lt"/>
                          <a:ea typeface="+mn-ea"/>
                          <a:cs typeface="+mn-cs"/>
                        </a:rPr>
                        <a:t>131,051</a:t>
                      </a:r>
                      <a:endParaRPr lang="ar-EG" sz="1100" u="none" strike="noStrike" kern="1200" dirty="0">
                        <a:solidFill>
                          <a:srgbClr val="997300"/>
                        </a:solidFill>
                        <a:effectLst/>
                        <a:latin typeface="+mn-lt"/>
                        <a:ea typeface="+mn-ea"/>
                        <a:cs typeface="+mn-cs"/>
                      </a:endParaRPr>
                    </a:p>
                  </a:txBody>
                  <a:tcPr marL="9525" marR="9525" marT="9525" marB="0" anchor="ctr">
                    <a:solidFill>
                      <a:schemeClr val="bg1">
                        <a:lumMod val="95000"/>
                      </a:schemeClr>
                    </a:solidFill>
                  </a:tcPr>
                </a:tc>
                <a:tc>
                  <a:txBody>
                    <a:bodyPr/>
                    <a:lstStyle/>
                    <a:p>
                      <a:pPr algn="ctr" fontAlgn="b"/>
                      <a:r>
                        <a:rPr lang="en-US" sz="1100" u="none" strike="noStrike" dirty="0">
                          <a:solidFill>
                            <a:srgbClr val="997300"/>
                          </a:solidFill>
                          <a:effectLst/>
                        </a:rPr>
                        <a:t>%2.9</a:t>
                      </a:r>
                      <a:endParaRPr lang="ar-EG" sz="1100" b="0" i="0" u="none" strike="noStrike" dirty="0">
                        <a:solidFill>
                          <a:srgbClr val="997300"/>
                        </a:solidFill>
                        <a:effectLst/>
                        <a:latin typeface="Arial" panose="020B06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09"/>
                  </a:ext>
                </a:extLst>
              </a:tr>
              <a:tr h="264740">
                <a:tc>
                  <a:txBody>
                    <a:bodyPr/>
                    <a:lstStyle/>
                    <a:p>
                      <a:pPr algn="ctr" fontAlgn="b"/>
                      <a:r>
                        <a:rPr lang="en-US" sz="1100" u="none" strike="noStrike" dirty="0">
                          <a:solidFill>
                            <a:srgbClr val="264478"/>
                          </a:solidFill>
                          <a:effectLst/>
                        </a:rPr>
                        <a:t>MSX</a:t>
                      </a:r>
                      <a:endParaRPr lang="en-US" sz="1100" b="0" i="0" u="none" strike="noStrike" dirty="0">
                        <a:solidFill>
                          <a:srgbClr val="264478"/>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b"/>
                      <a:r>
                        <a:rPr lang="en-US" sz="1100" u="none" strike="noStrike" kern="1200" dirty="0">
                          <a:solidFill>
                            <a:srgbClr val="264478"/>
                          </a:solidFill>
                          <a:effectLst/>
                          <a:latin typeface="+mn-lt"/>
                          <a:ea typeface="+mn-ea"/>
                          <a:cs typeface="+mn-cs"/>
                        </a:rPr>
                        <a:t>61,824</a:t>
                      </a:r>
                      <a:endParaRPr lang="ar-EG" sz="1100" u="none" strike="noStrike" kern="1200" dirty="0">
                        <a:solidFill>
                          <a:srgbClr val="264478"/>
                        </a:solidFill>
                        <a:effectLst/>
                        <a:latin typeface="+mn-lt"/>
                        <a:ea typeface="+mn-ea"/>
                        <a:cs typeface="+mn-cs"/>
                      </a:endParaRPr>
                    </a:p>
                  </a:txBody>
                  <a:tcPr marL="9525" marR="9525" marT="9525" marB="0" anchor="ctr">
                    <a:solidFill>
                      <a:schemeClr val="bg1">
                        <a:lumMod val="95000"/>
                      </a:schemeClr>
                    </a:solidFill>
                  </a:tcPr>
                </a:tc>
                <a:tc>
                  <a:txBody>
                    <a:bodyPr/>
                    <a:lstStyle/>
                    <a:p>
                      <a:pPr algn="ctr" fontAlgn="b"/>
                      <a:r>
                        <a:rPr lang="en-US" sz="1100" u="none" strike="noStrike" dirty="0">
                          <a:solidFill>
                            <a:srgbClr val="264478"/>
                          </a:solidFill>
                          <a:effectLst/>
                        </a:rPr>
                        <a:t>%1.4</a:t>
                      </a:r>
                      <a:endParaRPr lang="ar-EG" sz="1100" b="0" i="0" u="none" strike="noStrike" dirty="0">
                        <a:solidFill>
                          <a:srgbClr val="264478"/>
                        </a:solidFill>
                        <a:effectLst/>
                        <a:latin typeface="Arial" panose="020B06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10"/>
                  </a:ext>
                </a:extLst>
              </a:tr>
              <a:tr h="264740">
                <a:tc>
                  <a:txBody>
                    <a:bodyPr/>
                    <a:lstStyle/>
                    <a:p>
                      <a:pPr algn="ctr" fontAlgn="b"/>
                      <a:r>
                        <a:rPr lang="en-US" sz="1100" u="none" strike="noStrike" dirty="0">
                          <a:solidFill>
                            <a:srgbClr val="43682B"/>
                          </a:solidFill>
                          <a:effectLst/>
                        </a:rPr>
                        <a:t>PEX</a:t>
                      </a:r>
                      <a:endParaRPr lang="en-US" sz="1100" b="0" i="0" u="none" strike="noStrike" dirty="0">
                        <a:solidFill>
                          <a:srgbClr val="43682B"/>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b"/>
                      <a:r>
                        <a:rPr lang="en-US" sz="1100" u="none" strike="noStrike" kern="1200" dirty="0">
                          <a:solidFill>
                            <a:srgbClr val="43682B"/>
                          </a:solidFill>
                          <a:effectLst/>
                          <a:latin typeface="+mn-lt"/>
                          <a:ea typeface="+mn-ea"/>
                          <a:cs typeface="+mn-cs"/>
                        </a:rPr>
                        <a:t>4,625</a:t>
                      </a:r>
                      <a:endParaRPr lang="ar-EG" sz="1100" u="none" strike="noStrike" kern="1200" dirty="0">
                        <a:solidFill>
                          <a:srgbClr val="43682B"/>
                        </a:solidFill>
                        <a:effectLst/>
                        <a:latin typeface="+mn-lt"/>
                        <a:ea typeface="+mn-ea"/>
                        <a:cs typeface="+mn-cs"/>
                      </a:endParaRPr>
                    </a:p>
                  </a:txBody>
                  <a:tcPr marL="9525" marR="9525" marT="9525" marB="0" anchor="ctr">
                    <a:solidFill>
                      <a:schemeClr val="bg1">
                        <a:lumMod val="95000"/>
                      </a:schemeClr>
                    </a:solidFill>
                  </a:tcPr>
                </a:tc>
                <a:tc>
                  <a:txBody>
                    <a:bodyPr/>
                    <a:lstStyle/>
                    <a:p>
                      <a:pPr algn="ctr" fontAlgn="b"/>
                      <a:r>
                        <a:rPr lang="en-US" sz="1100" u="none" strike="noStrike" dirty="0">
                          <a:solidFill>
                            <a:srgbClr val="43682B"/>
                          </a:solidFill>
                          <a:effectLst/>
                        </a:rPr>
                        <a:t>%0.1</a:t>
                      </a:r>
                      <a:endParaRPr lang="ar-EG" sz="1100" b="0" i="0" u="none" strike="noStrike" dirty="0">
                        <a:solidFill>
                          <a:srgbClr val="43682B"/>
                        </a:solidFill>
                        <a:effectLst/>
                        <a:latin typeface="Arial" panose="020B06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11"/>
                  </a:ext>
                </a:extLst>
              </a:tr>
              <a:tr h="264740">
                <a:tc>
                  <a:txBody>
                    <a:bodyPr/>
                    <a:lstStyle/>
                    <a:p>
                      <a:pPr algn="ctr" fontAlgn="b"/>
                      <a:r>
                        <a:rPr lang="en-US" sz="1100" u="none" strike="noStrike" dirty="0">
                          <a:solidFill>
                            <a:srgbClr val="7CAFDD"/>
                          </a:solidFill>
                          <a:effectLst/>
                        </a:rPr>
                        <a:t>QSE</a:t>
                      </a:r>
                      <a:endParaRPr lang="en-US" sz="1100" b="0" i="0" u="none" strike="noStrike" dirty="0">
                        <a:solidFill>
                          <a:srgbClr val="7CAFDD"/>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b"/>
                      <a:r>
                        <a:rPr lang="en-US" sz="1100" u="none" strike="noStrike" kern="1200" dirty="0">
                          <a:solidFill>
                            <a:srgbClr val="7CAFDD"/>
                          </a:solidFill>
                          <a:effectLst/>
                          <a:latin typeface="+mn-lt"/>
                          <a:ea typeface="+mn-ea"/>
                          <a:cs typeface="+mn-cs"/>
                        </a:rPr>
                        <a:t>171,599</a:t>
                      </a:r>
                      <a:endParaRPr lang="ar-EG" sz="1100" u="none" strike="noStrike" kern="1200" dirty="0">
                        <a:solidFill>
                          <a:srgbClr val="7CAFDD"/>
                        </a:solidFill>
                        <a:effectLst/>
                        <a:latin typeface="+mn-lt"/>
                        <a:ea typeface="+mn-ea"/>
                        <a:cs typeface="+mn-cs"/>
                      </a:endParaRPr>
                    </a:p>
                  </a:txBody>
                  <a:tcPr marL="9525" marR="9525" marT="9525" marB="0" anchor="ctr">
                    <a:solidFill>
                      <a:schemeClr val="bg1">
                        <a:lumMod val="95000"/>
                      </a:schemeClr>
                    </a:solidFill>
                  </a:tcPr>
                </a:tc>
                <a:tc>
                  <a:txBody>
                    <a:bodyPr/>
                    <a:lstStyle/>
                    <a:p>
                      <a:pPr algn="ctr" fontAlgn="b"/>
                      <a:r>
                        <a:rPr lang="en-US" sz="1100" u="none" strike="noStrike" dirty="0">
                          <a:solidFill>
                            <a:srgbClr val="7CAFDD"/>
                          </a:solidFill>
                          <a:effectLst/>
                        </a:rPr>
                        <a:t>%3.8</a:t>
                      </a:r>
                      <a:endParaRPr lang="ar-EG" sz="1100" b="0" i="0" u="none" strike="noStrike" dirty="0">
                        <a:solidFill>
                          <a:srgbClr val="7CAFDD"/>
                        </a:solidFill>
                        <a:effectLst/>
                        <a:latin typeface="Arial" panose="020B06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12"/>
                  </a:ext>
                </a:extLst>
              </a:tr>
              <a:tr h="264740">
                <a:tc>
                  <a:txBody>
                    <a:bodyPr/>
                    <a:lstStyle/>
                    <a:p>
                      <a:pPr algn="ctr" fontAlgn="b"/>
                      <a:r>
                        <a:rPr lang="en-US" sz="1100" u="none" strike="noStrike" dirty="0" err="1">
                          <a:solidFill>
                            <a:srgbClr val="0F173E"/>
                          </a:solidFill>
                          <a:effectLst/>
                        </a:rPr>
                        <a:t>Tadawul</a:t>
                      </a:r>
                      <a:endParaRPr lang="en-US" sz="1100" b="0" i="0" u="none" strike="noStrike" dirty="0">
                        <a:solidFill>
                          <a:srgbClr val="0F173E"/>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b"/>
                      <a:r>
                        <a:rPr lang="en-US" sz="1100" u="none" strike="noStrike" kern="1200" dirty="0">
                          <a:solidFill>
                            <a:srgbClr val="0F173E"/>
                          </a:solidFill>
                          <a:effectLst/>
                          <a:latin typeface="+mn-lt"/>
                          <a:ea typeface="+mn-ea"/>
                          <a:cs typeface="+mn-cs"/>
                        </a:rPr>
                        <a:t>3,002,485</a:t>
                      </a:r>
                      <a:endParaRPr lang="ar-EG" sz="1100" u="none" strike="noStrike" kern="1200" dirty="0">
                        <a:solidFill>
                          <a:srgbClr val="0F173E"/>
                        </a:solidFill>
                        <a:effectLst/>
                        <a:latin typeface="+mn-lt"/>
                        <a:ea typeface="+mn-ea"/>
                        <a:cs typeface="+mn-cs"/>
                      </a:endParaRPr>
                    </a:p>
                  </a:txBody>
                  <a:tcPr marL="9525" marR="9525" marT="9525" marB="0" anchor="ctr">
                    <a:solidFill>
                      <a:schemeClr val="bg1">
                        <a:lumMod val="95000"/>
                      </a:schemeClr>
                    </a:solidFill>
                  </a:tcPr>
                </a:tc>
                <a:tc>
                  <a:txBody>
                    <a:bodyPr/>
                    <a:lstStyle/>
                    <a:p>
                      <a:pPr algn="ctr" fontAlgn="b"/>
                      <a:r>
                        <a:rPr lang="en-US" sz="1100" u="none" strike="noStrike" dirty="0">
                          <a:solidFill>
                            <a:srgbClr val="0F173E"/>
                          </a:solidFill>
                          <a:effectLst/>
                        </a:rPr>
                        <a:t>%65.7</a:t>
                      </a:r>
                      <a:endParaRPr lang="ar-EG" sz="1100" b="0" i="0" u="none" strike="noStrike" dirty="0">
                        <a:solidFill>
                          <a:srgbClr val="0F173E"/>
                        </a:solidFill>
                        <a:effectLst/>
                        <a:latin typeface="Arial" panose="020B06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13"/>
                  </a:ext>
                </a:extLst>
              </a:tr>
              <a:tr h="264740">
                <a:tc>
                  <a:txBody>
                    <a:bodyPr/>
                    <a:lstStyle/>
                    <a:p>
                      <a:pPr algn="ctr" fontAlgn="b"/>
                      <a:r>
                        <a:rPr lang="en-US" sz="1100" u="none" strike="noStrike" dirty="0">
                          <a:solidFill>
                            <a:srgbClr val="B7B7B7"/>
                          </a:solidFill>
                          <a:effectLst/>
                        </a:rPr>
                        <a:t>TSE</a:t>
                      </a:r>
                      <a:endParaRPr lang="en-US" sz="1100" b="0" i="0" u="none" strike="noStrike" dirty="0">
                        <a:solidFill>
                          <a:srgbClr val="B7B7B7"/>
                        </a:solidFill>
                        <a:effectLst/>
                        <a:latin typeface="Arial" panose="020B0604020202020204" pitchFamily="34" charset="0"/>
                      </a:endParaRPr>
                    </a:p>
                  </a:txBody>
                  <a:tcPr marL="9525" marR="9525" marT="9525" marB="0" anchor="ctr">
                    <a:solidFill>
                      <a:schemeClr val="bg1">
                        <a:lumMod val="95000"/>
                      </a:schemeClr>
                    </a:solidFill>
                  </a:tcPr>
                </a:tc>
                <a:tc>
                  <a:txBody>
                    <a:bodyPr/>
                    <a:lstStyle/>
                    <a:p>
                      <a:pPr algn="ctr" fontAlgn="b"/>
                      <a:r>
                        <a:rPr lang="en-US" sz="1100" u="none" strike="noStrike" kern="1200" dirty="0">
                          <a:solidFill>
                            <a:srgbClr val="B7B7B7"/>
                          </a:solidFill>
                          <a:effectLst/>
                          <a:latin typeface="+mn-lt"/>
                          <a:ea typeface="+mn-ea"/>
                          <a:cs typeface="+mn-cs"/>
                        </a:rPr>
                        <a:t>7,983</a:t>
                      </a:r>
                      <a:endParaRPr lang="ar-EG" sz="1100" u="none" strike="noStrike" kern="1200" dirty="0">
                        <a:solidFill>
                          <a:srgbClr val="B7B7B7"/>
                        </a:solidFill>
                        <a:effectLst/>
                        <a:latin typeface="+mn-lt"/>
                        <a:ea typeface="+mn-ea"/>
                        <a:cs typeface="+mn-cs"/>
                      </a:endParaRPr>
                    </a:p>
                  </a:txBody>
                  <a:tcPr marL="9525" marR="9525" marT="9525" marB="0" anchor="ctr">
                    <a:solidFill>
                      <a:schemeClr val="bg1">
                        <a:lumMod val="95000"/>
                      </a:schemeClr>
                    </a:solidFill>
                  </a:tcPr>
                </a:tc>
                <a:tc>
                  <a:txBody>
                    <a:bodyPr/>
                    <a:lstStyle/>
                    <a:p>
                      <a:pPr algn="ctr" fontAlgn="b"/>
                      <a:r>
                        <a:rPr lang="en-US" sz="1100" u="none" strike="noStrike" dirty="0">
                          <a:solidFill>
                            <a:srgbClr val="B7B7B7"/>
                          </a:solidFill>
                          <a:effectLst/>
                        </a:rPr>
                        <a:t>%0.2</a:t>
                      </a:r>
                      <a:endParaRPr lang="ar-EG" sz="1100" b="0" i="0" u="none" strike="noStrike" dirty="0">
                        <a:solidFill>
                          <a:srgbClr val="B7B7B7"/>
                        </a:solidFill>
                        <a:effectLst/>
                        <a:latin typeface="Arial" panose="020B060402020202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423631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08" y="759854"/>
            <a:ext cx="11599572" cy="6098146"/>
          </a:xfrm>
        </p:spPr>
        <p:txBody>
          <a:bodyPr>
            <a:normAutofit/>
          </a:bodyPr>
          <a:lstStyle/>
          <a:p>
            <a:pPr marL="0" indent="0" algn="ctr" rtl="1">
              <a:lnSpc>
                <a:spcPct val="107000"/>
              </a:lnSpc>
              <a:spcAft>
                <a:spcPts val="800"/>
              </a:spcAft>
              <a:buNone/>
            </a:pPr>
            <a:endParaRPr lang="ar-EG" sz="19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marL="0" indent="0" algn="ctr" rtl="1">
              <a:lnSpc>
                <a:spcPct val="107000"/>
              </a:lnSpc>
              <a:spcAft>
                <a:spcPts val="800"/>
              </a:spcAft>
              <a:buNone/>
            </a:pPr>
            <a:r>
              <a:rPr lang="ar-EG" sz="19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ثالثاً: ما أعلنته الحكومة المصرية عن مستهدفات برنامج الطروحات الحكومية؟</a:t>
            </a:r>
            <a:endParaRPr lang="en-US" sz="19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a:p>
            <a:pPr algn="just" rtl="1">
              <a:lnSpc>
                <a:spcPct val="107000"/>
              </a:lnSpc>
              <a:spcAft>
                <a:spcPts val="800"/>
              </a:spcAft>
            </a:pPr>
            <a:r>
              <a:rPr lang="ar-EG" sz="1900" b="1" cap="all" spc="100" dirty="0">
                <a:solidFill>
                  <a:srgbClr val="B48B2C"/>
                </a:solidFill>
                <a:latin typeface="GE SS Two Bold" panose="020A0503020102020204" pitchFamily="18" charset="-78"/>
                <a:ea typeface="GE SS Two Bold" panose="020A0503020102020204" pitchFamily="18" charset="-78"/>
                <a:cs typeface="GE SS Two Bold" panose="020A0503020102020204" pitchFamily="18" charset="-78"/>
              </a:rPr>
              <a:t>تستهدف الحكومة بحسب الموقع الالكتروني لوزارة المالية من تطبيق برنامج الطروحات الآتي:</a:t>
            </a:r>
            <a:r>
              <a:rPr lang="ar-EG" sz="1900"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rPr>
              <a:t> </a:t>
            </a:r>
            <a:endParaRPr lang="en-US" sz="1900" dirty="0">
              <a:latin typeface="GE SS Two Light" panose="020A0503020102020204" pitchFamily="18" charset="-78"/>
              <a:ea typeface="GE SS Two Light" panose="020A0503020102020204" pitchFamily="18" charset="-78"/>
              <a:cs typeface="GE SS Two Light" panose="020A0503020102020204" pitchFamily="18" charset="-78"/>
            </a:endParaRPr>
          </a:p>
          <a:p>
            <a:pPr marL="342900" indent="-342900" algn="just" rtl="1">
              <a:lnSpc>
                <a:spcPct val="107000"/>
              </a:lnSpc>
              <a:spcAft>
                <a:spcPts val="800"/>
              </a:spcAft>
            </a:pPr>
            <a:r>
              <a:rPr lang="ar-EG" sz="1900" dirty="0">
                <a:latin typeface="GE SS Two Light" panose="020A0503020102020204" pitchFamily="18" charset="-78"/>
                <a:ea typeface="GE SS Two Light" panose="020A0503020102020204" pitchFamily="18" charset="-78"/>
                <a:cs typeface="GE SS Two Light" panose="020A0503020102020204" pitchFamily="18" charset="-78"/>
              </a:rPr>
              <a:t>جذب استثمارات أجنبية جديدة.</a:t>
            </a:r>
          </a:p>
          <a:p>
            <a:pPr marL="342900" indent="-342900" algn="just" rtl="1">
              <a:lnSpc>
                <a:spcPct val="107000"/>
              </a:lnSpc>
              <a:spcAft>
                <a:spcPts val="800"/>
              </a:spcAft>
            </a:pPr>
            <a:r>
              <a:rPr lang="ar-EG" sz="1900" dirty="0">
                <a:latin typeface="GE SS Two Light" panose="020A0503020102020204" pitchFamily="18" charset="-78"/>
                <a:ea typeface="GE SS Two Light" panose="020A0503020102020204" pitchFamily="18" charset="-78"/>
                <a:cs typeface="GE SS Two Light" panose="020A0503020102020204" pitchFamily="18" charset="-78"/>
              </a:rPr>
              <a:t>تنمية وتطوير وإنعاش حركة تدفق رؤوس الأموال بالبورصة المصرية.</a:t>
            </a:r>
          </a:p>
          <a:p>
            <a:pPr marL="342900" indent="-342900" algn="just" rtl="1">
              <a:lnSpc>
                <a:spcPct val="107000"/>
              </a:lnSpc>
              <a:spcAft>
                <a:spcPts val="800"/>
              </a:spcAft>
            </a:pPr>
            <a:r>
              <a:rPr lang="ar-EG" sz="1900" dirty="0">
                <a:latin typeface="GE SS Two Light" panose="020A0503020102020204" pitchFamily="18" charset="-78"/>
                <a:ea typeface="GE SS Two Light" panose="020A0503020102020204" pitchFamily="18" charset="-78"/>
                <a:cs typeface="GE SS Two Light" panose="020A0503020102020204" pitchFamily="18" charset="-78"/>
              </a:rPr>
              <a:t>تعزيز مبادئ الشفافية ونظم </a:t>
            </a:r>
            <a:r>
              <a:rPr lang="ar-EG" sz="1900" dirty="0" err="1">
                <a:latin typeface="GE SS Two Light" panose="020A0503020102020204" pitchFamily="18" charset="-78"/>
                <a:ea typeface="GE SS Two Light" panose="020A0503020102020204" pitchFamily="18" charset="-78"/>
                <a:cs typeface="GE SS Two Light" panose="020A0503020102020204" pitchFamily="18" charset="-78"/>
              </a:rPr>
              <a:t>الحوكمة</a:t>
            </a:r>
            <a:r>
              <a:rPr lang="ar-EG" sz="1900" dirty="0">
                <a:latin typeface="GE SS Two Light" panose="020A0503020102020204" pitchFamily="18" charset="-78"/>
                <a:ea typeface="GE SS Two Light" panose="020A0503020102020204" pitchFamily="18" charset="-78"/>
                <a:cs typeface="GE SS Two Light" panose="020A0503020102020204" pitchFamily="18" charset="-78"/>
              </a:rPr>
              <a:t> بالشركات محل الطرح وتنويع مواردها.</a:t>
            </a:r>
          </a:p>
          <a:p>
            <a:pPr marL="342900" indent="-342900" algn="just" rtl="1">
              <a:lnSpc>
                <a:spcPct val="107000"/>
              </a:lnSpc>
              <a:spcAft>
                <a:spcPts val="800"/>
              </a:spcAft>
            </a:pPr>
            <a:r>
              <a:rPr lang="ar-EG" sz="1900" dirty="0">
                <a:latin typeface="GE SS Two Light" panose="020A0503020102020204" pitchFamily="18" charset="-78"/>
                <a:ea typeface="GE SS Two Light" panose="020A0503020102020204" pitchFamily="18" charset="-78"/>
                <a:cs typeface="GE SS Two Light" panose="020A0503020102020204" pitchFamily="18" charset="-78"/>
              </a:rPr>
              <a:t>زيادة قدرة الحكومة على متابعة أداء هذه الشركات.</a:t>
            </a:r>
          </a:p>
          <a:p>
            <a:pPr marL="342900" indent="-342900" algn="just" rtl="1">
              <a:lnSpc>
                <a:spcPct val="107000"/>
              </a:lnSpc>
              <a:spcAft>
                <a:spcPts val="800"/>
              </a:spcAft>
            </a:pPr>
            <a:r>
              <a:rPr lang="ar-EG" sz="1900" dirty="0">
                <a:latin typeface="GE SS Two Light" panose="020A0503020102020204" pitchFamily="18" charset="-78"/>
                <a:ea typeface="GE SS Two Light" panose="020A0503020102020204" pitchFamily="18" charset="-78"/>
                <a:cs typeface="GE SS Two Light" panose="020A0503020102020204" pitchFamily="18" charset="-78"/>
              </a:rPr>
              <a:t> دفع عجلة الاستثمار وتدعيم النمو المستدام.</a:t>
            </a:r>
          </a:p>
          <a:p>
            <a:pPr marL="342900" indent="-342900" algn="just" rtl="1">
              <a:lnSpc>
                <a:spcPct val="107000"/>
              </a:lnSpc>
              <a:spcAft>
                <a:spcPts val="800"/>
              </a:spcAft>
            </a:pPr>
            <a:r>
              <a:rPr lang="ar-EG" sz="1900" dirty="0">
                <a:latin typeface="GE SS Two Light" panose="020A0503020102020204" pitchFamily="18" charset="-78"/>
                <a:ea typeface="GE SS Two Light" panose="020A0503020102020204" pitchFamily="18" charset="-78"/>
                <a:cs typeface="GE SS Two Light" panose="020A0503020102020204" pitchFamily="18" charset="-78"/>
              </a:rPr>
              <a:t>توسيع قاعدة الملكية في الشركات الحكومية.</a:t>
            </a:r>
          </a:p>
          <a:p>
            <a:pPr marL="342900" indent="-342900" algn="just" rtl="1">
              <a:lnSpc>
                <a:spcPct val="107000"/>
              </a:lnSpc>
              <a:spcAft>
                <a:spcPts val="800"/>
              </a:spcAft>
            </a:pPr>
            <a:r>
              <a:rPr lang="ar-EG" sz="1900" dirty="0">
                <a:latin typeface="GE SS Two Light" panose="020A0503020102020204" pitchFamily="18" charset="-78"/>
                <a:ea typeface="GE SS Two Light" panose="020A0503020102020204" pitchFamily="18" charset="-78"/>
                <a:cs typeface="GE SS Two Light" panose="020A0503020102020204" pitchFamily="18" charset="-78"/>
              </a:rPr>
              <a:t>زيادة رأس المال السوقي للبورصة.</a:t>
            </a:r>
          </a:p>
          <a:p>
            <a:pPr marL="342900" indent="-342900" algn="just" rtl="1">
              <a:lnSpc>
                <a:spcPct val="107000"/>
              </a:lnSpc>
              <a:spcAft>
                <a:spcPts val="800"/>
              </a:spcAft>
            </a:pPr>
            <a:r>
              <a:rPr lang="ar-EG" sz="1900" dirty="0">
                <a:latin typeface="GE SS Two Light" panose="020A0503020102020204" pitchFamily="18" charset="-78"/>
                <a:ea typeface="GE SS Two Light" panose="020A0503020102020204" pitchFamily="18" charset="-78"/>
                <a:cs typeface="GE SS Two Light" panose="020A0503020102020204" pitchFamily="18" charset="-78"/>
              </a:rPr>
              <a:t>زيادة قيمة وكمية التداول اليومي بالبورصة المصرية.</a:t>
            </a:r>
          </a:p>
          <a:p>
            <a:pPr marL="342900" indent="-342900" algn="just" rtl="1">
              <a:lnSpc>
                <a:spcPct val="107000"/>
              </a:lnSpc>
              <a:spcAft>
                <a:spcPts val="800"/>
              </a:spcAft>
            </a:pPr>
            <a:endParaRPr lang="en-US" sz="1900" b="1" u="sng" dirty="0">
              <a:latin typeface="GE SS Two Light" panose="020A0503020102020204" pitchFamily="18" charset="-78"/>
              <a:ea typeface="GE SS Two Light" panose="020A0503020102020204" pitchFamily="18" charset="-78"/>
              <a:cs typeface="GE SS Two Light" panose="020A0503020102020204" pitchFamily="18" charset="-78"/>
            </a:endParaRPr>
          </a:p>
          <a:p>
            <a:pPr marL="0" indent="0" algn="ctr" rtl="1">
              <a:lnSpc>
                <a:spcPct val="107000"/>
              </a:lnSpc>
              <a:spcAft>
                <a:spcPts val="800"/>
              </a:spcAft>
              <a:buNone/>
            </a:pPr>
            <a:endParaRPr lang="en-US" b="1" cap="all" spc="100" dirty="0">
              <a:solidFill>
                <a:srgbClr val="002060"/>
              </a:solidFill>
              <a:latin typeface="GE SS Two Bold" panose="020A0503020102020204" pitchFamily="18" charset="-78"/>
              <a:ea typeface="GE SS Two Bold" panose="020A0503020102020204" pitchFamily="18" charset="-78"/>
              <a:cs typeface="GE SS Two Bold" panose="020A0503020102020204" pitchFamily="18" charset="-78"/>
            </a:endParaRPr>
          </a:p>
        </p:txBody>
      </p:sp>
    </p:spTree>
    <p:extLst>
      <p:ext uri="{BB962C8B-B14F-4D97-AF65-F5344CB8AC3E}">
        <p14:creationId xmlns:p14="http://schemas.microsoft.com/office/powerpoint/2010/main" val="550651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6063</TotalTime>
  <Words>3283</Words>
  <Application>Microsoft Office PowerPoint</Application>
  <PresentationFormat>Widescreen</PresentationFormat>
  <Paragraphs>573</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GE SS Two Bold</vt:lpstr>
      <vt:lpstr>GE SS Two Light</vt:lpstr>
      <vt:lpstr>Tajawal</vt:lpstr>
      <vt:lpstr>Tajawal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خامساً: تطور قيم الطروحات الأولية في الأسواق العالمية  خلال الفترة من 2020 وحتى 2023</vt:lpstr>
      <vt:lpstr>خامسًا: تطور قيم الطروحات الأولية في الأسواق العالمية  خلال عامي2022 -  2023  (تابع)</vt:lpstr>
      <vt:lpstr>سادساً: تطور قيم الطروحات الأولية في الأسواق العربية  خلال الفترة من 2021 وحتى 2023</vt:lpstr>
      <vt:lpstr>سادساً : تطور عدد  وقيم الطروحات الأولية في الأسواق العربية  خلال الفترة من 2020 وحتى 2023 (تابع)</vt:lpstr>
      <vt:lpstr>سادساً : تطور عدد  وقيم الطروحات الأولية في الأسواق العربية  خلال الفترة من 2020 وحتى 2023 (تابع)</vt:lpstr>
      <vt:lpstr>سابعاً : تأثير أهم الطروحات الأولية في الأسواق العربية خلال عام 2023 على أداء البورصات</vt:lpstr>
      <vt:lpstr>سابعاً : تأثير أهم الطروحات الأولية في الأسواق العربية خلال عام 2023 على أداء البورصات</vt:lpstr>
      <vt:lpstr>سابعاً : تأثير أهم الطروحات الأولية في الأسواق العربية خلال عام 2023 على أداء البورصات</vt:lpstr>
      <vt:lpstr>PowerPoint Presentation</vt:lpstr>
      <vt:lpstr>PowerPoint Presentation</vt:lpstr>
      <vt:lpstr>PowerPoint Presentation</vt:lpstr>
      <vt:lpstr>(e- finance ) 1- طروحات أولي  2- طروحات ثانوية لحصص لشركات مقيدة بالفعل ( ليس طرحاً أولياً )  ( المصرية للاتصالات  ، الشرقية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SPEED</dc:creator>
  <cp:lastModifiedBy>Amira Kazem</cp:lastModifiedBy>
  <cp:revision>288</cp:revision>
  <cp:lastPrinted>2024-06-23T13:51:19Z</cp:lastPrinted>
  <dcterms:created xsi:type="dcterms:W3CDTF">2023-08-01T10:21:10Z</dcterms:created>
  <dcterms:modified xsi:type="dcterms:W3CDTF">2024-06-25T10:37:49Z</dcterms:modified>
</cp:coreProperties>
</file>