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Lst>
  <p:notesMasterIdLst>
    <p:notesMasterId r:id="rId17"/>
  </p:notesMasterIdLst>
  <p:handoutMasterIdLst>
    <p:handoutMasterId r:id="rId18"/>
  </p:handoutMasterIdLst>
  <p:sldIdLst>
    <p:sldId id="364" r:id="rId5"/>
    <p:sldId id="372" r:id="rId6"/>
    <p:sldId id="371" r:id="rId7"/>
    <p:sldId id="389" r:id="rId8"/>
    <p:sldId id="386" r:id="rId9"/>
    <p:sldId id="272" r:id="rId10"/>
    <p:sldId id="384" r:id="rId11"/>
    <p:sldId id="377" r:id="rId12"/>
    <p:sldId id="388" r:id="rId13"/>
    <p:sldId id="382" r:id="rId14"/>
    <p:sldId id="383" r:id="rId15"/>
    <p:sldId id="390"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RushdY" initials="AR" lastIdx="1" clrIdx="0">
    <p:extLst>
      <p:ext uri="{19B8F6BF-5375-455C-9EA6-DF929625EA0E}">
        <p15:presenceInfo xmlns:p15="http://schemas.microsoft.com/office/powerpoint/2012/main" userId="cc1fa416b48243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A1B"/>
    <a:srgbClr val="0C3B3C"/>
    <a:srgbClr val="B48B2C"/>
    <a:srgbClr val="0F173E"/>
    <a:srgbClr val="FEFEFE"/>
    <a:srgbClr val="8F9D54"/>
    <a:srgbClr val="00ADCA"/>
    <a:srgbClr val="2962A7"/>
    <a:srgbClr val="204C82"/>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autoAdjust="0"/>
  </p:normalViewPr>
  <p:slideViewPr>
    <p:cSldViewPr snapToGrid="0">
      <p:cViewPr varScale="1">
        <p:scale>
          <a:sx n="61" d="100"/>
          <a:sy n="61"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sz="quarter" idx="1"/>
          </p:nvPr>
        </p:nvSpPr>
        <p:spPr>
          <a:xfrm>
            <a:off x="3856738" y="1"/>
            <a:ext cx="2950475" cy="498772"/>
          </a:xfrm>
          <a:prstGeom prst="rect">
            <a:avLst/>
          </a:prstGeom>
        </p:spPr>
        <p:txBody>
          <a:bodyPr vert="horz" lIns="91568" tIns="45784" rIns="91568" bIns="45784" rtlCol="0"/>
          <a:lstStyle>
            <a:lvl1pPr algn="r">
              <a:defRPr sz="1200"/>
            </a:lvl1pPr>
          </a:lstStyle>
          <a:p>
            <a:fld id="{FE1F4F8E-73DC-4A0F-A728-56336D20AD8C}" type="datetimeFigureOut">
              <a:rPr lang="en-US" smtClean="0"/>
              <a:t>7/14/2024</a:t>
            </a:fld>
            <a:endParaRPr lang="en-US" dirty="0"/>
          </a:p>
        </p:txBody>
      </p:sp>
      <p:sp>
        <p:nvSpPr>
          <p:cNvPr id="4" name="Footer Placeholder 3"/>
          <p:cNvSpPr>
            <a:spLocks noGrp="1"/>
          </p:cNvSpPr>
          <p:nvPr>
            <p:ph type="ftr" sz="quarter" idx="2"/>
          </p:nvPr>
        </p:nvSpPr>
        <p:spPr>
          <a:xfrm>
            <a:off x="0" y="9442154"/>
            <a:ext cx="2950475" cy="498771"/>
          </a:xfrm>
          <a:prstGeom prst="rect">
            <a:avLst/>
          </a:prstGeom>
        </p:spPr>
        <p:txBody>
          <a:bodyPr vert="horz" lIns="91568" tIns="45784" rIns="91568" bIns="457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738" y="9442154"/>
            <a:ext cx="2950475" cy="498771"/>
          </a:xfrm>
          <a:prstGeom prst="rect">
            <a:avLst/>
          </a:prstGeom>
        </p:spPr>
        <p:txBody>
          <a:bodyPr vert="horz" lIns="91568" tIns="45784" rIns="91568" bIns="45784" rtlCol="0" anchor="b"/>
          <a:lstStyle>
            <a:lvl1pPr algn="r">
              <a:defRPr sz="1200"/>
            </a:lvl1pPr>
          </a:lstStyle>
          <a:p>
            <a:fld id="{DF5B955D-0100-4DF4-B7E3-44DE71885783}" type="slidenum">
              <a:rPr lang="en-US" smtClean="0"/>
              <a:t>‹#›</a:t>
            </a:fld>
            <a:endParaRPr lang="en-US" dirty="0"/>
          </a:p>
        </p:txBody>
      </p:sp>
    </p:spTree>
    <p:extLst>
      <p:ext uri="{BB962C8B-B14F-4D97-AF65-F5344CB8AC3E}">
        <p14:creationId xmlns:p14="http://schemas.microsoft.com/office/powerpoint/2010/main" val="204513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6738" y="1"/>
            <a:ext cx="2950475" cy="498772"/>
          </a:xfrm>
          <a:prstGeom prst="rect">
            <a:avLst/>
          </a:prstGeom>
        </p:spPr>
        <p:txBody>
          <a:bodyPr vert="horz" lIns="91568" tIns="45784" rIns="91568" bIns="45784" rtlCol="0"/>
          <a:lstStyle>
            <a:lvl1pPr algn="r">
              <a:defRPr sz="1200"/>
            </a:lvl1pPr>
          </a:lstStyle>
          <a:p>
            <a:fld id="{8BA1C6DE-9204-4F10-B99E-90BBA43180EB}" type="datetimeFigureOut">
              <a:rPr lang="en-US" smtClean="0"/>
              <a:t>7/14/2024</a:t>
            </a:fld>
            <a:endParaRPr lang="en-US" dirty="0"/>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84070"/>
            <a:ext cx="5447030" cy="3914240"/>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1"/>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4"/>
            <a:ext cx="2950475" cy="498771"/>
          </a:xfrm>
          <a:prstGeom prst="rect">
            <a:avLst/>
          </a:prstGeom>
        </p:spPr>
        <p:txBody>
          <a:bodyPr vert="horz" lIns="91568" tIns="45784" rIns="91568" bIns="45784" rtlCol="0" anchor="b"/>
          <a:lstStyle>
            <a:lvl1pPr algn="r">
              <a:defRPr sz="1200"/>
            </a:lvl1pPr>
          </a:lstStyle>
          <a:p>
            <a:fld id="{A9299032-884D-4D15-9D79-5744DCF7CFAE}" type="slidenum">
              <a:rPr lang="en-US" smtClean="0"/>
              <a:t>‹#›</a:t>
            </a:fld>
            <a:endParaRPr lang="en-US" dirty="0"/>
          </a:p>
        </p:txBody>
      </p:sp>
    </p:spTree>
    <p:extLst>
      <p:ext uri="{BB962C8B-B14F-4D97-AF65-F5344CB8AC3E}">
        <p14:creationId xmlns:p14="http://schemas.microsoft.com/office/powerpoint/2010/main" val="406168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1</a:t>
            </a:fld>
            <a:endParaRPr lang="en-US" dirty="0"/>
          </a:p>
        </p:txBody>
      </p:sp>
    </p:spTree>
    <p:extLst>
      <p:ext uri="{BB962C8B-B14F-4D97-AF65-F5344CB8AC3E}">
        <p14:creationId xmlns:p14="http://schemas.microsoft.com/office/powerpoint/2010/main" val="154206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2</a:t>
            </a:fld>
            <a:endParaRPr lang="en-US" dirty="0"/>
          </a:p>
        </p:txBody>
      </p:sp>
    </p:spTree>
    <p:extLst>
      <p:ext uri="{BB962C8B-B14F-4D97-AF65-F5344CB8AC3E}">
        <p14:creationId xmlns:p14="http://schemas.microsoft.com/office/powerpoint/2010/main" val="99844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3</a:t>
            </a:fld>
            <a:endParaRPr lang="en-US" dirty="0"/>
          </a:p>
        </p:txBody>
      </p:sp>
    </p:spTree>
    <p:extLst>
      <p:ext uri="{BB962C8B-B14F-4D97-AF65-F5344CB8AC3E}">
        <p14:creationId xmlns:p14="http://schemas.microsoft.com/office/powerpoint/2010/main" val="12619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4</a:t>
            </a:fld>
            <a:endParaRPr lang="en-US" dirty="0"/>
          </a:p>
        </p:txBody>
      </p:sp>
    </p:spTree>
    <p:extLst>
      <p:ext uri="{BB962C8B-B14F-4D97-AF65-F5344CB8AC3E}">
        <p14:creationId xmlns:p14="http://schemas.microsoft.com/office/powerpoint/2010/main" val="26803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7</a:t>
            </a:fld>
            <a:endParaRPr lang="en-US" dirty="0"/>
          </a:p>
        </p:txBody>
      </p:sp>
    </p:spTree>
    <p:extLst>
      <p:ext uri="{BB962C8B-B14F-4D97-AF65-F5344CB8AC3E}">
        <p14:creationId xmlns:p14="http://schemas.microsoft.com/office/powerpoint/2010/main" val="277878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8</a:t>
            </a:fld>
            <a:endParaRPr lang="en-US" dirty="0"/>
          </a:p>
        </p:txBody>
      </p:sp>
    </p:spTree>
    <p:extLst>
      <p:ext uri="{BB962C8B-B14F-4D97-AF65-F5344CB8AC3E}">
        <p14:creationId xmlns:p14="http://schemas.microsoft.com/office/powerpoint/2010/main" val="296477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9</a:t>
            </a:fld>
            <a:endParaRPr lang="en-US" dirty="0"/>
          </a:p>
        </p:txBody>
      </p:sp>
    </p:spTree>
    <p:extLst>
      <p:ext uri="{BB962C8B-B14F-4D97-AF65-F5344CB8AC3E}">
        <p14:creationId xmlns:p14="http://schemas.microsoft.com/office/powerpoint/2010/main" val="275479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99032-884D-4D15-9D79-5744DCF7CFAE}" type="slidenum">
              <a:rPr lang="en-US" smtClean="0"/>
              <a:t>10</a:t>
            </a:fld>
            <a:endParaRPr lang="en-US" dirty="0"/>
          </a:p>
        </p:txBody>
      </p:sp>
    </p:spTree>
    <p:extLst>
      <p:ext uri="{BB962C8B-B14F-4D97-AF65-F5344CB8AC3E}">
        <p14:creationId xmlns:p14="http://schemas.microsoft.com/office/powerpoint/2010/main" val="331865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F58BF2-5176-4B7C-A561-A71ABBC262E5}"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0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4216C-FD13-4081-A010-0D21C61B860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253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C60AC-DECC-452A-8B19-FB8B78E92A90}"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21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037">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015">
                <a:latin typeface="Times New Roman" panose="02020603050405020304" pitchFamily="18" charset="0"/>
                <a:cs typeface="Times New Roman" panose="02020603050405020304" pitchFamily="18" charset="0"/>
              </a:defRPr>
            </a:lvl1pPr>
            <a:lvl2pPr marL="383810" indent="0" algn="ctr">
              <a:buNone/>
              <a:defRPr sz="1679"/>
            </a:lvl2pPr>
            <a:lvl3pPr marL="767619" indent="0" algn="ctr">
              <a:buNone/>
              <a:defRPr sz="1511"/>
            </a:lvl3pPr>
            <a:lvl4pPr marL="1151429" indent="0" algn="ctr">
              <a:buNone/>
              <a:defRPr sz="1343"/>
            </a:lvl4pPr>
            <a:lvl5pPr marL="1535238" indent="0" algn="ctr">
              <a:buNone/>
              <a:defRPr sz="1343"/>
            </a:lvl5pPr>
            <a:lvl6pPr marL="1919048" indent="0" algn="ctr">
              <a:buNone/>
              <a:defRPr sz="1343"/>
            </a:lvl6pPr>
            <a:lvl7pPr marL="2302857" indent="0" algn="ctr">
              <a:buNone/>
              <a:defRPr sz="1343"/>
            </a:lvl7pPr>
            <a:lvl8pPr marL="2686666" indent="0" algn="ctr">
              <a:buNone/>
              <a:defRPr sz="1343"/>
            </a:lvl8pPr>
            <a:lvl9pPr marL="3070476" indent="0" algn="ctr">
              <a:buNone/>
              <a:defRPr sz="1343"/>
            </a:lvl9pPr>
          </a:lstStyle>
          <a:p>
            <a:r>
              <a:rPr lang="en-US" dirty="0"/>
              <a:t>Click to edit Master subtitle style</a:t>
            </a:r>
          </a:p>
        </p:txBody>
      </p:sp>
      <p:sp>
        <p:nvSpPr>
          <p:cNvPr id="4" name="Date Placeholder 3"/>
          <p:cNvSpPr>
            <a:spLocks noGrp="1"/>
          </p:cNvSpPr>
          <p:nvPr>
            <p:ph type="dt" sz="half" idx="10"/>
          </p:nvPr>
        </p:nvSpPr>
        <p:spPr/>
        <p:txBody>
          <a:bodyPr/>
          <a:lstStyle/>
          <a:p>
            <a:fld id="{C1F58BF2-5176-4B7C-A561-A71ABBC262E5}"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382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DB1A2C-EC2E-4AD2-A0E4-AA44A5E67F8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67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5037">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015">
                <a:solidFill>
                  <a:schemeClr val="tx1"/>
                </a:solidFill>
                <a:latin typeface="Times New Roman" panose="02020603050405020304" pitchFamily="18" charset="0"/>
                <a:cs typeface="Times New Roman" panose="02020603050405020304" pitchFamily="18" charset="0"/>
              </a:defRPr>
            </a:lvl1pPr>
            <a:lvl2pPr marL="383810" indent="0">
              <a:buNone/>
              <a:defRPr sz="1679">
                <a:solidFill>
                  <a:schemeClr val="tx1">
                    <a:tint val="75000"/>
                  </a:schemeClr>
                </a:solidFill>
              </a:defRPr>
            </a:lvl2pPr>
            <a:lvl3pPr marL="767619" indent="0">
              <a:buNone/>
              <a:defRPr sz="1511">
                <a:solidFill>
                  <a:schemeClr val="tx1">
                    <a:tint val="75000"/>
                  </a:schemeClr>
                </a:solidFill>
              </a:defRPr>
            </a:lvl3pPr>
            <a:lvl4pPr marL="1151429" indent="0">
              <a:buNone/>
              <a:defRPr sz="1343">
                <a:solidFill>
                  <a:schemeClr val="tx1">
                    <a:tint val="75000"/>
                  </a:schemeClr>
                </a:solidFill>
              </a:defRPr>
            </a:lvl4pPr>
            <a:lvl5pPr marL="1535238" indent="0">
              <a:buNone/>
              <a:defRPr sz="1343">
                <a:solidFill>
                  <a:schemeClr val="tx1">
                    <a:tint val="75000"/>
                  </a:schemeClr>
                </a:solidFill>
              </a:defRPr>
            </a:lvl5pPr>
            <a:lvl6pPr marL="1919048" indent="0">
              <a:buNone/>
              <a:defRPr sz="1343">
                <a:solidFill>
                  <a:schemeClr val="tx1">
                    <a:tint val="75000"/>
                  </a:schemeClr>
                </a:solidFill>
              </a:defRPr>
            </a:lvl6pPr>
            <a:lvl7pPr marL="2302857" indent="0">
              <a:buNone/>
              <a:defRPr sz="1343">
                <a:solidFill>
                  <a:schemeClr val="tx1">
                    <a:tint val="75000"/>
                  </a:schemeClr>
                </a:solidFill>
              </a:defRPr>
            </a:lvl7pPr>
            <a:lvl8pPr marL="2686666" indent="0">
              <a:buNone/>
              <a:defRPr sz="1343">
                <a:solidFill>
                  <a:schemeClr val="tx1">
                    <a:tint val="75000"/>
                  </a:schemeClr>
                </a:solidFill>
              </a:defRPr>
            </a:lvl8pPr>
            <a:lvl9pPr marL="3070476" indent="0">
              <a:buNone/>
              <a:defRPr sz="1343">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05C985E-62F6-40BC-957F-65D9BAF109C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950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BE2D3-E5E9-41CE-83E3-58C158B9C95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618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A5475-387E-4122-B70C-06750DF76308}" type="datetime1">
              <a:rPr lang="en-US" smtClean="0">
                <a:solidFill>
                  <a:prstClr val="black">
                    <a:tint val="75000"/>
                  </a:prstClr>
                </a:solidFill>
              </a:rPr>
              <a:pPr/>
              <a:t>7/14/2024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681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45FDF-1A89-4EBE-A0B0-DC4C2A7F2246}" type="datetime1">
              <a:rPr lang="en-US" smtClean="0">
                <a:solidFill>
                  <a:prstClr val="black">
                    <a:tint val="75000"/>
                  </a:prstClr>
                </a:solidFill>
              </a:rPr>
              <a:pPr/>
              <a:t>7/14/2024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367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A601C-4BA1-4231-A8AE-5511ED3C9DE3}" type="datetime1">
              <a:rPr lang="en-US" smtClean="0">
                <a:solidFill>
                  <a:prstClr val="black">
                    <a:tint val="75000"/>
                  </a:prstClr>
                </a:solidFill>
              </a:rPr>
              <a:pPr/>
              <a:t>7/14/2024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56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686"/>
            </a:lvl1pPr>
            <a:lvl2pPr>
              <a:defRPr sz="2350"/>
            </a:lvl2pPr>
            <a:lvl3pPr>
              <a:defRPr sz="2015"/>
            </a:lvl3pPr>
            <a:lvl4pPr>
              <a:defRPr sz="1679"/>
            </a:lvl4pPr>
            <a:lvl5pPr>
              <a:defRPr sz="1679"/>
            </a:lvl5pPr>
            <a:lvl6pPr>
              <a:defRPr sz="1679"/>
            </a:lvl6pPr>
            <a:lvl7pPr>
              <a:defRPr sz="1679"/>
            </a:lvl7pPr>
            <a:lvl8pPr>
              <a:defRPr sz="1679"/>
            </a:lvl8pPr>
            <a:lvl9pPr>
              <a:defRPr sz="16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465AA1A2-BDBD-43CC-BD1A-07D941FE5118}"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0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DB1A2C-EC2E-4AD2-A0E4-AA44A5E67F8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6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686"/>
            </a:lvl1pPr>
            <a:lvl2pPr marL="383810" indent="0">
              <a:buNone/>
              <a:defRPr sz="2350"/>
            </a:lvl2pPr>
            <a:lvl3pPr marL="767619" indent="0">
              <a:buNone/>
              <a:defRPr sz="2015"/>
            </a:lvl3pPr>
            <a:lvl4pPr marL="1151429" indent="0">
              <a:buNone/>
              <a:defRPr sz="1679"/>
            </a:lvl4pPr>
            <a:lvl5pPr marL="1535238" indent="0">
              <a:buNone/>
              <a:defRPr sz="1679"/>
            </a:lvl5pPr>
            <a:lvl6pPr marL="1919048" indent="0">
              <a:buNone/>
              <a:defRPr sz="1679"/>
            </a:lvl6pPr>
            <a:lvl7pPr marL="2302857" indent="0">
              <a:buNone/>
              <a:defRPr sz="1679"/>
            </a:lvl7pPr>
            <a:lvl8pPr marL="2686666" indent="0">
              <a:buNone/>
              <a:defRPr sz="1679"/>
            </a:lvl8pPr>
            <a:lvl9pPr marL="3070476" indent="0">
              <a:buNone/>
              <a:defRPr sz="1679"/>
            </a:lvl9pPr>
          </a:lstStyle>
          <a:p>
            <a:r>
              <a:rPr lang="en-US" dirty="0"/>
              <a:t>Click icon to add picture</a:t>
            </a:r>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BF656578-8D86-4113-892C-1BF90F7D408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54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4216C-FD13-4081-A010-0D21C61B860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3325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C60AC-DECC-452A-8B19-FB8B78E92A90}"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57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037">
                <a:cs typeface="GE SS Two Bold" panose="020A0503020102020204"/>
              </a:defRPr>
            </a:lvl1pPr>
          </a:lstStyle>
          <a:p>
            <a:r>
              <a:rPr lang="en-US" dirty="0"/>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015"/>
            </a:lvl1pPr>
            <a:lvl2pPr marL="383810" indent="0" algn="ctr">
              <a:buNone/>
              <a:defRPr sz="1679"/>
            </a:lvl2pPr>
            <a:lvl3pPr marL="767619" indent="0" algn="ctr">
              <a:buNone/>
              <a:defRPr sz="1511"/>
            </a:lvl3pPr>
            <a:lvl4pPr marL="1151429" indent="0" algn="ctr">
              <a:buNone/>
              <a:defRPr sz="1343"/>
            </a:lvl4pPr>
            <a:lvl5pPr marL="1535238" indent="0" algn="ctr">
              <a:buNone/>
              <a:defRPr sz="1343"/>
            </a:lvl5pPr>
            <a:lvl6pPr marL="1919048" indent="0" algn="ctr">
              <a:buNone/>
              <a:defRPr sz="1343"/>
            </a:lvl6pPr>
            <a:lvl7pPr marL="2302857" indent="0" algn="ctr">
              <a:buNone/>
              <a:defRPr sz="1343"/>
            </a:lvl7pPr>
            <a:lvl8pPr marL="2686666" indent="0" algn="ctr">
              <a:buNone/>
              <a:defRPr sz="1343"/>
            </a:lvl8pPr>
            <a:lvl9pPr marL="3070476" indent="0" algn="ctr">
              <a:buNone/>
              <a:defRPr sz="134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F58BF2-5176-4B7C-A561-A71ABBC262E5}"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286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GE SS Two Bold" panose="020A0503020102020204"/>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DB1A2C-EC2E-4AD2-A0E4-AA44A5E67F8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3639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5037"/>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015">
                <a:solidFill>
                  <a:schemeClr val="tx1"/>
                </a:solidFill>
              </a:defRPr>
            </a:lvl1pPr>
            <a:lvl2pPr marL="383810" indent="0">
              <a:buNone/>
              <a:defRPr sz="1679">
                <a:solidFill>
                  <a:schemeClr val="tx1">
                    <a:tint val="75000"/>
                  </a:schemeClr>
                </a:solidFill>
              </a:defRPr>
            </a:lvl2pPr>
            <a:lvl3pPr marL="767619" indent="0">
              <a:buNone/>
              <a:defRPr sz="1511">
                <a:solidFill>
                  <a:schemeClr val="tx1">
                    <a:tint val="75000"/>
                  </a:schemeClr>
                </a:solidFill>
              </a:defRPr>
            </a:lvl3pPr>
            <a:lvl4pPr marL="1151429" indent="0">
              <a:buNone/>
              <a:defRPr sz="1343">
                <a:solidFill>
                  <a:schemeClr val="tx1">
                    <a:tint val="75000"/>
                  </a:schemeClr>
                </a:solidFill>
              </a:defRPr>
            </a:lvl4pPr>
            <a:lvl5pPr marL="1535238" indent="0">
              <a:buNone/>
              <a:defRPr sz="1343">
                <a:solidFill>
                  <a:schemeClr val="tx1">
                    <a:tint val="75000"/>
                  </a:schemeClr>
                </a:solidFill>
              </a:defRPr>
            </a:lvl5pPr>
            <a:lvl6pPr marL="1919048" indent="0">
              <a:buNone/>
              <a:defRPr sz="1343">
                <a:solidFill>
                  <a:schemeClr val="tx1">
                    <a:tint val="75000"/>
                  </a:schemeClr>
                </a:solidFill>
              </a:defRPr>
            </a:lvl6pPr>
            <a:lvl7pPr marL="2302857" indent="0">
              <a:buNone/>
              <a:defRPr sz="1343">
                <a:solidFill>
                  <a:schemeClr val="tx1">
                    <a:tint val="75000"/>
                  </a:schemeClr>
                </a:solidFill>
              </a:defRPr>
            </a:lvl7pPr>
            <a:lvl8pPr marL="2686666" indent="0">
              <a:buNone/>
              <a:defRPr sz="1343">
                <a:solidFill>
                  <a:schemeClr val="tx1">
                    <a:tint val="75000"/>
                  </a:schemeClr>
                </a:solidFill>
              </a:defRPr>
            </a:lvl8pPr>
            <a:lvl9pPr marL="3070476" indent="0">
              <a:buNone/>
              <a:defRPr sz="13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C985E-62F6-40BC-957F-65D9BAF109C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068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BE2D3-E5E9-41CE-83E3-58C158B9C95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10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A5475-387E-4122-B70C-06750DF76308}" type="datetime1">
              <a:rPr lang="en-US" smtClean="0">
                <a:solidFill>
                  <a:prstClr val="black">
                    <a:tint val="75000"/>
                  </a:prstClr>
                </a:solidFill>
              </a:rPr>
              <a:pPr/>
              <a:t>7/14/2024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4427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45FDF-1A89-4EBE-A0B0-DC4C2A7F2246}" type="datetime1">
              <a:rPr lang="en-US" smtClean="0">
                <a:solidFill>
                  <a:prstClr val="black">
                    <a:tint val="75000"/>
                  </a:prstClr>
                </a:solidFill>
              </a:rPr>
              <a:pPr/>
              <a:t>7/14/2024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003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A601C-4BA1-4231-A8AE-5511ED3C9DE3}" type="datetime1">
              <a:rPr lang="en-US" smtClean="0">
                <a:solidFill>
                  <a:prstClr val="black">
                    <a:tint val="75000"/>
                  </a:prstClr>
                </a:solidFill>
              </a:rPr>
              <a:pPr/>
              <a:t>7/14/2024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3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C985E-62F6-40BC-957F-65D9BAF109C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688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686"/>
            </a:lvl1pPr>
            <a:lvl2pPr>
              <a:defRPr sz="2350"/>
            </a:lvl2pPr>
            <a:lvl3pPr>
              <a:defRPr sz="2015"/>
            </a:lvl3pPr>
            <a:lvl4pPr>
              <a:defRPr sz="1679"/>
            </a:lvl4pPr>
            <a:lvl5pPr>
              <a:defRPr sz="1679"/>
            </a:lvl5pPr>
            <a:lvl6pPr>
              <a:defRPr sz="1679"/>
            </a:lvl6pPr>
            <a:lvl7pPr>
              <a:defRPr sz="1679"/>
            </a:lvl7pPr>
            <a:lvl8pPr>
              <a:defRPr sz="1679"/>
            </a:lvl8pPr>
            <a:lvl9pPr>
              <a:defRPr sz="16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465AA1A2-BDBD-43CC-BD1A-07D941FE5118}"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68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686"/>
            </a:lvl1pPr>
            <a:lvl2pPr marL="383810" indent="0">
              <a:buNone/>
              <a:defRPr sz="2350"/>
            </a:lvl2pPr>
            <a:lvl3pPr marL="767619" indent="0">
              <a:buNone/>
              <a:defRPr sz="2015"/>
            </a:lvl3pPr>
            <a:lvl4pPr marL="1151429" indent="0">
              <a:buNone/>
              <a:defRPr sz="1679"/>
            </a:lvl4pPr>
            <a:lvl5pPr marL="1535238" indent="0">
              <a:buNone/>
              <a:defRPr sz="1679"/>
            </a:lvl5pPr>
            <a:lvl6pPr marL="1919048" indent="0">
              <a:buNone/>
              <a:defRPr sz="1679"/>
            </a:lvl6pPr>
            <a:lvl7pPr marL="2302857" indent="0">
              <a:buNone/>
              <a:defRPr sz="1679"/>
            </a:lvl7pPr>
            <a:lvl8pPr marL="2686666" indent="0">
              <a:buNone/>
              <a:defRPr sz="1679"/>
            </a:lvl8pPr>
            <a:lvl9pPr marL="3070476" indent="0">
              <a:buNone/>
              <a:defRPr sz="1679"/>
            </a:lvl9pPr>
          </a:lstStyle>
          <a:p>
            <a:r>
              <a:rPr lang="en-US" dirty="0"/>
              <a:t>Click icon to add picture</a:t>
            </a:r>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BF656578-8D86-4113-892C-1BF90F7D408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555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4216C-FD13-4081-A010-0D21C61B860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537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C60AC-DECC-452A-8B19-FB8B78E92A90}"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587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037">
                <a:cs typeface="GE SS Two Bold" panose="020A0503020102020204"/>
              </a:defRPr>
            </a:lvl1pPr>
          </a:lstStyle>
          <a:p>
            <a:r>
              <a:rPr lang="en-US" dirty="0"/>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015"/>
            </a:lvl1pPr>
            <a:lvl2pPr marL="383810" indent="0" algn="ctr">
              <a:buNone/>
              <a:defRPr sz="1679"/>
            </a:lvl2pPr>
            <a:lvl3pPr marL="767619" indent="0" algn="ctr">
              <a:buNone/>
              <a:defRPr sz="1511"/>
            </a:lvl3pPr>
            <a:lvl4pPr marL="1151429" indent="0" algn="ctr">
              <a:buNone/>
              <a:defRPr sz="1343"/>
            </a:lvl4pPr>
            <a:lvl5pPr marL="1535238" indent="0" algn="ctr">
              <a:buNone/>
              <a:defRPr sz="1343"/>
            </a:lvl5pPr>
            <a:lvl6pPr marL="1919048" indent="0" algn="ctr">
              <a:buNone/>
              <a:defRPr sz="1343"/>
            </a:lvl6pPr>
            <a:lvl7pPr marL="2302857" indent="0" algn="ctr">
              <a:buNone/>
              <a:defRPr sz="1343"/>
            </a:lvl7pPr>
            <a:lvl8pPr marL="2686666" indent="0" algn="ctr">
              <a:buNone/>
              <a:defRPr sz="1343"/>
            </a:lvl8pPr>
            <a:lvl9pPr marL="3070476" indent="0" algn="ctr">
              <a:buNone/>
              <a:defRPr sz="134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F58BF2-5176-4B7C-A561-A71ABBC262E5}"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3566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GE SS Two Bold" panose="020A0503020102020204"/>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DB1A2C-EC2E-4AD2-A0E4-AA44A5E67F8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044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5037"/>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015">
                <a:solidFill>
                  <a:schemeClr val="tx1"/>
                </a:solidFill>
              </a:defRPr>
            </a:lvl1pPr>
            <a:lvl2pPr marL="383810" indent="0">
              <a:buNone/>
              <a:defRPr sz="1679">
                <a:solidFill>
                  <a:schemeClr val="tx1">
                    <a:tint val="75000"/>
                  </a:schemeClr>
                </a:solidFill>
              </a:defRPr>
            </a:lvl2pPr>
            <a:lvl3pPr marL="767619" indent="0">
              <a:buNone/>
              <a:defRPr sz="1511">
                <a:solidFill>
                  <a:schemeClr val="tx1">
                    <a:tint val="75000"/>
                  </a:schemeClr>
                </a:solidFill>
              </a:defRPr>
            </a:lvl3pPr>
            <a:lvl4pPr marL="1151429" indent="0">
              <a:buNone/>
              <a:defRPr sz="1343">
                <a:solidFill>
                  <a:schemeClr val="tx1">
                    <a:tint val="75000"/>
                  </a:schemeClr>
                </a:solidFill>
              </a:defRPr>
            </a:lvl4pPr>
            <a:lvl5pPr marL="1535238" indent="0">
              <a:buNone/>
              <a:defRPr sz="1343">
                <a:solidFill>
                  <a:schemeClr val="tx1">
                    <a:tint val="75000"/>
                  </a:schemeClr>
                </a:solidFill>
              </a:defRPr>
            </a:lvl5pPr>
            <a:lvl6pPr marL="1919048" indent="0">
              <a:buNone/>
              <a:defRPr sz="1343">
                <a:solidFill>
                  <a:schemeClr val="tx1">
                    <a:tint val="75000"/>
                  </a:schemeClr>
                </a:solidFill>
              </a:defRPr>
            </a:lvl6pPr>
            <a:lvl7pPr marL="2302857" indent="0">
              <a:buNone/>
              <a:defRPr sz="1343">
                <a:solidFill>
                  <a:schemeClr val="tx1">
                    <a:tint val="75000"/>
                  </a:schemeClr>
                </a:solidFill>
              </a:defRPr>
            </a:lvl7pPr>
            <a:lvl8pPr marL="2686666" indent="0">
              <a:buNone/>
              <a:defRPr sz="1343">
                <a:solidFill>
                  <a:schemeClr val="tx1">
                    <a:tint val="75000"/>
                  </a:schemeClr>
                </a:solidFill>
              </a:defRPr>
            </a:lvl8pPr>
            <a:lvl9pPr marL="3070476" indent="0">
              <a:buNone/>
              <a:defRPr sz="13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C985E-62F6-40BC-957F-65D9BAF109C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84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BE2D3-E5E9-41CE-83E3-58C158B9C95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286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15" b="1"/>
            </a:lvl1pPr>
            <a:lvl2pPr marL="383810" indent="0">
              <a:buNone/>
              <a:defRPr sz="1679" b="1"/>
            </a:lvl2pPr>
            <a:lvl3pPr marL="767619" indent="0">
              <a:buNone/>
              <a:defRPr sz="1511" b="1"/>
            </a:lvl3pPr>
            <a:lvl4pPr marL="1151429" indent="0">
              <a:buNone/>
              <a:defRPr sz="1343" b="1"/>
            </a:lvl4pPr>
            <a:lvl5pPr marL="1535238" indent="0">
              <a:buNone/>
              <a:defRPr sz="1343" b="1"/>
            </a:lvl5pPr>
            <a:lvl6pPr marL="1919048" indent="0">
              <a:buNone/>
              <a:defRPr sz="1343" b="1"/>
            </a:lvl6pPr>
            <a:lvl7pPr marL="2302857" indent="0">
              <a:buNone/>
              <a:defRPr sz="1343" b="1"/>
            </a:lvl7pPr>
            <a:lvl8pPr marL="2686666" indent="0">
              <a:buNone/>
              <a:defRPr sz="1343" b="1"/>
            </a:lvl8pPr>
            <a:lvl9pPr marL="3070476" indent="0">
              <a:buNone/>
              <a:defRPr sz="1343"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A5475-387E-4122-B70C-06750DF76308}" type="datetime1">
              <a:rPr lang="en-US" smtClean="0">
                <a:solidFill>
                  <a:prstClr val="black">
                    <a:tint val="75000"/>
                  </a:prstClr>
                </a:solidFill>
              </a:rPr>
              <a:pPr/>
              <a:t>7/14/2024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630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45FDF-1A89-4EBE-A0B0-DC4C2A7F2246}" type="datetime1">
              <a:rPr lang="en-US" smtClean="0">
                <a:solidFill>
                  <a:prstClr val="black">
                    <a:tint val="75000"/>
                  </a:prstClr>
                </a:solidFill>
              </a:rPr>
              <a:pPr/>
              <a:t>7/14/2024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52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BE2D3-E5E9-41CE-83E3-58C158B9C95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263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A601C-4BA1-4231-A8AE-5511ED3C9DE3}" type="datetime1">
              <a:rPr lang="en-US" smtClean="0">
                <a:solidFill>
                  <a:prstClr val="black">
                    <a:tint val="75000"/>
                  </a:prstClr>
                </a:solidFill>
              </a:rPr>
              <a:pPr/>
              <a:t>7/14/2024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1408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686"/>
            </a:lvl1pPr>
            <a:lvl2pPr>
              <a:defRPr sz="2350"/>
            </a:lvl2pPr>
            <a:lvl3pPr>
              <a:defRPr sz="2015"/>
            </a:lvl3pPr>
            <a:lvl4pPr>
              <a:defRPr sz="1679"/>
            </a:lvl4pPr>
            <a:lvl5pPr>
              <a:defRPr sz="1679"/>
            </a:lvl5pPr>
            <a:lvl6pPr>
              <a:defRPr sz="1679"/>
            </a:lvl6pPr>
            <a:lvl7pPr>
              <a:defRPr sz="1679"/>
            </a:lvl7pPr>
            <a:lvl8pPr>
              <a:defRPr sz="1679"/>
            </a:lvl8pPr>
            <a:lvl9pPr>
              <a:defRPr sz="16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465AA1A2-BDBD-43CC-BD1A-07D941FE5118}"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280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8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686"/>
            </a:lvl1pPr>
            <a:lvl2pPr marL="383810" indent="0">
              <a:buNone/>
              <a:defRPr sz="2350"/>
            </a:lvl2pPr>
            <a:lvl3pPr marL="767619" indent="0">
              <a:buNone/>
              <a:defRPr sz="2015"/>
            </a:lvl3pPr>
            <a:lvl4pPr marL="1151429" indent="0">
              <a:buNone/>
              <a:defRPr sz="1679"/>
            </a:lvl4pPr>
            <a:lvl5pPr marL="1535238" indent="0">
              <a:buNone/>
              <a:defRPr sz="1679"/>
            </a:lvl5pPr>
            <a:lvl6pPr marL="1919048" indent="0">
              <a:buNone/>
              <a:defRPr sz="1679"/>
            </a:lvl6pPr>
            <a:lvl7pPr marL="2302857" indent="0">
              <a:buNone/>
              <a:defRPr sz="1679"/>
            </a:lvl7pPr>
            <a:lvl8pPr marL="2686666" indent="0">
              <a:buNone/>
              <a:defRPr sz="1679"/>
            </a:lvl8pPr>
            <a:lvl9pPr marL="3070476" indent="0">
              <a:buNone/>
              <a:defRPr sz="1679"/>
            </a:lvl9pPr>
          </a:lstStyle>
          <a:p>
            <a:r>
              <a:rPr lang="en-US" dirty="0"/>
              <a:t>Click icon to add picture</a:t>
            </a:r>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343"/>
            </a:lvl1pPr>
            <a:lvl2pPr marL="383810" indent="0">
              <a:buNone/>
              <a:defRPr sz="1175"/>
            </a:lvl2pPr>
            <a:lvl3pPr marL="767619" indent="0">
              <a:buNone/>
              <a:defRPr sz="1008"/>
            </a:lvl3pPr>
            <a:lvl4pPr marL="1151429" indent="0">
              <a:buNone/>
              <a:defRPr sz="839"/>
            </a:lvl4pPr>
            <a:lvl5pPr marL="1535238" indent="0">
              <a:buNone/>
              <a:defRPr sz="839"/>
            </a:lvl5pPr>
            <a:lvl6pPr marL="1919048" indent="0">
              <a:buNone/>
              <a:defRPr sz="839"/>
            </a:lvl6pPr>
            <a:lvl7pPr marL="2302857" indent="0">
              <a:buNone/>
              <a:defRPr sz="839"/>
            </a:lvl7pPr>
            <a:lvl8pPr marL="2686666" indent="0">
              <a:buNone/>
              <a:defRPr sz="839"/>
            </a:lvl8pPr>
            <a:lvl9pPr marL="3070476" indent="0">
              <a:buNone/>
              <a:defRPr sz="839"/>
            </a:lvl9pPr>
          </a:lstStyle>
          <a:p>
            <a:pPr lvl="0"/>
            <a:r>
              <a:rPr lang="en-US"/>
              <a:t>Edit Master text styles</a:t>
            </a:r>
          </a:p>
        </p:txBody>
      </p:sp>
      <p:sp>
        <p:nvSpPr>
          <p:cNvPr id="5" name="Date Placeholder 4"/>
          <p:cNvSpPr>
            <a:spLocks noGrp="1"/>
          </p:cNvSpPr>
          <p:nvPr>
            <p:ph type="dt" sz="half" idx="10"/>
          </p:nvPr>
        </p:nvSpPr>
        <p:spPr/>
        <p:txBody>
          <a:bodyPr/>
          <a:lstStyle/>
          <a:p>
            <a:fld id="{BF656578-8D86-4113-892C-1BF90F7D408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35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4216C-FD13-4081-A010-0D21C61B8601}"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475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C60AC-DECC-452A-8B19-FB8B78E92A90}" type="datetime1">
              <a:rPr lang="en-US" smtClean="0">
                <a:solidFill>
                  <a:prstClr val="black">
                    <a:tint val="75000"/>
                  </a:prstClr>
                </a:solidFill>
              </a:rPr>
              <a:pPr/>
              <a:t>7/14/2024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202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A5475-387E-4122-B70C-06750DF76308}" type="datetime1">
              <a:rPr lang="en-US" smtClean="0">
                <a:solidFill>
                  <a:prstClr val="black">
                    <a:tint val="75000"/>
                  </a:prstClr>
                </a:solidFill>
              </a:rPr>
              <a:pPr/>
              <a:t>7/14/2024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22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45FDF-1A89-4EBE-A0B0-DC4C2A7F2246}" type="datetime1">
              <a:rPr lang="en-US" smtClean="0">
                <a:solidFill>
                  <a:prstClr val="black">
                    <a:tint val="75000"/>
                  </a:prstClr>
                </a:solidFill>
              </a:rPr>
              <a:pPr/>
              <a:t>7/14/2024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90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A601C-4BA1-4231-A8AE-5511ED3C9DE3}" type="datetime1">
              <a:rPr lang="en-US" smtClean="0">
                <a:solidFill>
                  <a:prstClr val="black">
                    <a:tint val="75000"/>
                  </a:prstClr>
                </a:solidFill>
              </a:rPr>
              <a:pPr/>
              <a:t>7/14/2024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15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5AA1A2-BDBD-43CC-BD1A-07D941FE5118}"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14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56578-8D86-4113-892C-1BF90F7D4089}" type="datetime1">
              <a:rPr lang="en-US" smtClean="0">
                <a:solidFill>
                  <a:prstClr val="black">
                    <a:tint val="75000"/>
                  </a:prstClr>
                </a:solidFill>
              </a:rPr>
              <a:pPr/>
              <a:t>7/14/2024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01ED223-A1F1-4EC2-B783-BA24B1D5F1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83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14C45E1-01F0-4E1E-8E08-49D058D67303}" type="datetime1">
              <a:rPr lang="en-US" smtClean="0">
                <a:solidFill>
                  <a:prstClr val="black">
                    <a:tint val="75000"/>
                  </a:prstClr>
                </a:solidFill>
              </a:rPr>
              <a:pPr defTabSz="457200"/>
              <a:t>7/14/2024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01ED223-A1F1-4EC2-B783-BA24B1D5F1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31485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008">
                <a:solidFill>
                  <a:schemeClr val="tx1">
                    <a:tint val="75000"/>
                  </a:schemeClr>
                </a:solidFill>
              </a:defRPr>
            </a:lvl1pPr>
          </a:lstStyle>
          <a:p>
            <a:pPr defTabSz="359937"/>
            <a:fld id="{414C45E1-01F0-4E1E-8E08-49D058D67303}" type="datetime1">
              <a:rPr lang="en-US" smtClean="0">
                <a:solidFill>
                  <a:prstClr val="black">
                    <a:tint val="75000"/>
                  </a:prstClr>
                </a:solidFill>
              </a:rPr>
              <a:pPr defTabSz="359937"/>
              <a:t>7/14/2024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008">
                <a:solidFill>
                  <a:schemeClr val="tx1">
                    <a:tint val="75000"/>
                  </a:schemeClr>
                </a:solidFill>
              </a:defRPr>
            </a:lvl1pPr>
          </a:lstStyle>
          <a:p>
            <a:pPr defTabSz="359937"/>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8">
                <a:solidFill>
                  <a:schemeClr val="tx1">
                    <a:tint val="75000"/>
                  </a:schemeClr>
                </a:solidFill>
              </a:defRPr>
            </a:lvl1pPr>
          </a:lstStyle>
          <a:p>
            <a:pPr defTabSz="359937"/>
            <a:fld id="{D01ED223-A1F1-4EC2-B783-BA24B1D5F14B}" type="slidenum">
              <a:rPr lang="en-US" smtClean="0">
                <a:solidFill>
                  <a:prstClr val="black">
                    <a:tint val="75000"/>
                  </a:prstClr>
                </a:solidFill>
              </a:rPr>
              <a:pPr defTabSz="359937"/>
              <a:t>‹#›</a:t>
            </a:fld>
            <a:endParaRPr lang="en-US" dirty="0">
              <a:solidFill>
                <a:prstClr val="black">
                  <a:tint val="75000"/>
                </a:prstClr>
              </a:solidFill>
            </a:endParaRPr>
          </a:p>
        </p:txBody>
      </p:sp>
    </p:spTree>
    <p:extLst>
      <p:ext uri="{BB962C8B-B14F-4D97-AF65-F5344CB8AC3E}">
        <p14:creationId xmlns:p14="http://schemas.microsoft.com/office/powerpoint/2010/main" val="45230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67619" rtl="0" eaLnBrk="1" latinLnBrk="0" hangingPunct="1">
        <a:lnSpc>
          <a:spcPct val="90000"/>
        </a:lnSpc>
        <a:spcBef>
          <a:spcPct val="0"/>
        </a:spcBef>
        <a:buNone/>
        <a:defRPr sz="3694"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91905" indent="-191905" algn="l" defTabSz="767619" rtl="0" eaLnBrk="1" latinLnBrk="0" hangingPunct="1">
        <a:lnSpc>
          <a:spcPct val="90000"/>
        </a:lnSpc>
        <a:spcBef>
          <a:spcPts val="839"/>
        </a:spcBef>
        <a:buFont typeface="Arial" panose="020B0604020202020204" pitchFamily="34" charset="0"/>
        <a:buChar char="•"/>
        <a:defRPr sz="2350" kern="1200">
          <a:solidFill>
            <a:schemeClr val="tx1"/>
          </a:solidFill>
          <a:latin typeface="Times New Roman" panose="02020603050405020304" pitchFamily="18" charset="0"/>
          <a:ea typeface="+mn-ea"/>
          <a:cs typeface="Times New Roman" panose="02020603050405020304" pitchFamily="18" charset="0"/>
        </a:defRPr>
      </a:lvl1pPr>
      <a:lvl2pPr marL="575714" indent="-191905" algn="l" defTabSz="767619" rtl="0" eaLnBrk="1" latinLnBrk="0" hangingPunct="1">
        <a:lnSpc>
          <a:spcPct val="90000"/>
        </a:lnSpc>
        <a:spcBef>
          <a:spcPts val="420"/>
        </a:spcBef>
        <a:buFont typeface="Arial" panose="020B0604020202020204" pitchFamily="34" charset="0"/>
        <a:buChar char="•"/>
        <a:defRPr sz="2015" kern="1200">
          <a:solidFill>
            <a:schemeClr val="tx1"/>
          </a:solidFill>
          <a:latin typeface="Times New Roman" panose="02020603050405020304" pitchFamily="18" charset="0"/>
          <a:ea typeface="+mn-ea"/>
          <a:cs typeface="Times New Roman" panose="02020603050405020304" pitchFamily="18" charset="0"/>
        </a:defRPr>
      </a:lvl2pPr>
      <a:lvl3pPr marL="959524" indent="-191905" algn="l" defTabSz="767619" rtl="0" eaLnBrk="1" latinLnBrk="0" hangingPunct="1">
        <a:lnSpc>
          <a:spcPct val="90000"/>
        </a:lnSpc>
        <a:spcBef>
          <a:spcPts val="420"/>
        </a:spcBef>
        <a:buFont typeface="Arial" panose="020B0604020202020204" pitchFamily="34" charset="0"/>
        <a:buChar char="•"/>
        <a:defRPr sz="1679" kern="1200">
          <a:solidFill>
            <a:schemeClr val="tx1"/>
          </a:solidFill>
          <a:latin typeface="Times New Roman" panose="02020603050405020304" pitchFamily="18" charset="0"/>
          <a:ea typeface="+mn-ea"/>
          <a:cs typeface="Times New Roman" panose="02020603050405020304" pitchFamily="18" charset="0"/>
        </a:defRPr>
      </a:lvl3pPr>
      <a:lvl4pPr marL="134333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Times New Roman" panose="02020603050405020304" pitchFamily="18" charset="0"/>
          <a:ea typeface="+mn-ea"/>
          <a:cs typeface="Times New Roman" panose="02020603050405020304" pitchFamily="18" charset="0"/>
        </a:defRPr>
      </a:lvl4pPr>
      <a:lvl5pPr marL="172714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Times New Roman" panose="02020603050405020304" pitchFamily="18" charset="0"/>
          <a:ea typeface="+mn-ea"/>
          <a:cs typeface="Times New Roman" panose="02020603050405020304" pitchFamily="18" charset="0"/>
        </a:defRPr>
      </a:lvl5pPr>
      <a:lvl6pPr marL="211095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6pPr>
      <a:lvl7pPr marL="249476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7pPr>
      <a:lvl8pPr marL="2878571"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8pPr>
      <a:lvl9pPr marL="3262380"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9pPr>
    </p:bodyStyle>
    <p:otherStyle>
      <a:defPPr>
        <a:defRPr lang="en-US"/>
      </a:defPPr>
      <a:lvl1pPr marL="0" algn="l" defTabSz="767619" rtl="0" eaLnBrk="1" latinLnBrk="0" hangingPunct="1">
        <a:defRPr sz="1511" kern="1200">
          <a:solidFill>
            <a:schemeClr val="tx1"/>
          </a:solidFill>
          <a:latin typeface="+mn-lt"/>
          <a:ea typeface="+mn-ea"/>
          <a:cs typeface="+mn-cs"/>
        </a:defRPr>
      </a:lvl1pPr>
      <a:lvl2pPr marL="383810" algn="l" defTabSz="767619" rtl="0" eaLnBrk="1" latinLnBrk="0" hangingPunct="1">
        <a:defRPr sz="1511" kern="1200">
          <a:solidFill>
            <a:schemeClr val="tx1"/>
          </a:solidFill>
          <a:latin typeface="+mn-lt"/>
          <a:ea typeface="+mn-ea"/>
          <a:cs typeface="+mn-cs"/>
        </a:defRPr>
      </a:lvl2pPr>
      <a:lvl3pPr marL="767619" algn="l" defTabSz="767619" rtl="0" eaLnBrk="1" latinLnBrk="0" hangingPunct="1">
        <a:defRPr sz="1511" kern="1200">
          <a:solidFill>
            <a:schemeClr val="tx1"/>
          </a:solidFill>
          <a:latin typeface="+mn-lt"/>
          <a:ea typeface="+mn-ea"/>
          <a:cs typeface="+mn-cs"/>
        </a:defRPr>
      </a:lvl3pPr>
      <a:lvl4pPr marL="1151429" algn="l" defTabSz="767619" rtl="0" eaLnBrk="1" latinLnBrk="0" hangingPunct="1">
        <a:defRPr sz="1511" kern="1200">
          <a:solidFill>
            <a:schemeClr val="tx1"/>
          </a:solidFill>
          <a:latin typeface="+mn-lt"/>
          <a:ea typeface="+mn-ea"/>
          <a:cs typeface="+mn-cs"/>
        </a:defRPr>
      </a:lvl4pPr>
      <a:lvl5pPr marL="1535238" algn="l" defTabSz="767619" rtl="0" eaLnBrk="1" latinLnBrk="0" hangingPunct="1">
        <a:defRPr sz="1511" kern="1200">
          <a:solidFill>
            <a:schemeClr val="tx1"/>
          </a:solidFill>
          <a:latin typeface="+mn-lt"/>
          <a:ea typeface="+mn-ea"/>
          <a:cs typeface="+mn-cs"/>
        </a:defRPr>
      </a:lvl5pPr>
      <a:lvl6pPr marL="1919048" algn="l" defTabSz="767619" rtl="0" eaLnBrk="1" latinLnBrk="0" hangingPunct="1">
        <a:defRPr sz="1511" kern="1200">
          <a:solidFill>
            <a:schemeClr val="tx1"/>
          </a:solidFill>
          <a:latin typeface="+mn-lt"/>
          <a:ea typeface="+mn-ea"/>
          <a:cs typeface="+mn-cs"/>
        </a:defRPr>
      </a:lvl6pPr>
      <a:lvl7pPr marL="2302857" algn="l" defTabSz="767619" rtl="0" eaLnBrk="1" latinLnBrk="0" hangingPunct="1">
        <a:defRPr sz="1511" kern="1200">
          <a:solidFill>
            <a:schemeClr val="tx1"/>
          </a:solidFill>
          <a:latin typeface="+mn-lt"/>
          <a:ea typeface="+mn-ea"/>
          <a:cs typeface="+mn-cs"/>
        </a:defRPr>
      </a:lvl7pPr>
      <a:lvl8pPr marL="2686666" algn="l" defTabSz="767619" rtl="0" eaLnBrk="1" latinLnBrk="0" hangingPunct="1">
        <a:defRPr sz="1511" kern="1200">
          <a:solidFill>
            <a:schemeClr val="tx1"/>
          </a:solidFill>
          <a:latin typeface="+mn-lt"/>
          <a:ea typeface="+mn-ea"/>
          <a:cs typeface="+mn-cs"/>
        </a:defRPr>
      </a:lvl8pPr>
      <a:lvl9pPr marL="3070476" algn="l" defTabSz="767619" rtl="0" eaLnBrk="1" latinLnBrk="0" hangingPunct="1">
        <a:defRPr sz="151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008">
                <a:solidFill>
                  <a:schemeClr val="tx1">
                    <a:tint val="75000"/>
                  </a:schemeClr>
                </a:solidFill>
              </a:defRPr>
            </a:lvl1pPr>
          </a:lstStyle>
          <a:p>
            <a:pPr defTabSz="359937"/>
            <a:fld id="{414C45E1-01F0-4E1E-8E08-49D058D67303}" type="datetime1">
              <a:rPr lang="en-US" smtClean="0">
                <a:solidFill>
                  <a:prstClr val="black">
                    <a:tint val="75000"/>
                  </a:prstClr>
                </a:solidFill>
              </a:rPr>
              <a:pPr defTabSz="359937"/>
              <a:t>7/14/2024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008">
                <a:solidFill>
                  <a:schemeClr val="tx1">
                    <a:tint val="75000"/>
                  </a:schemeClr>
                </a:solidFill>
              </a:defRPr>
            </a:lvl1pPr>
          </a:lstStyle>
          <a:p>
            <a:pPr defTabSz="359937"/>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8">
                <a:solidFill>
                  <a:schemeClr val="tx1">
                    <a:tint val="75000"/>
                  </a:schemeClr>
                </a:solidFill>
              </a:defRPr>
            </a:lvl1pPr>
          </a:lstStyle>
          <a:p>
            <a:pPr defTabSz="359937"/>
            <a:fld id="{D01ED223-A1F1-4EC2-B783-BA24B1D5F14B}" type="slidenum">
              <a:rPr lang="en-US" smtClean="0">
                <a:solidFill>
                  <a:prstClr val="black">
                    <a:tint val="75000"/>
                  </a:prstClr>
                </a:solidFill>
              </a:rPr>
              <a:pPr defTabSz="359937"/>
              <a:t>‹#›</a:t>
            </a:fld>
            <a:endParaRPr lang="en-US" dirty="0">
              <a:solidFill>
                <a:prstClr val="black">
                  <a:tint val="75000"/>
                </a:prstClr>
              </a:solidFill>
            </a:endParaRPr>
          </a:p>
        </p:txBody>
      </p:sp>
    </p:spTree>
    <p:extLst>
      <p:ext uri="{BB962C8B-B14F-4D97-AF65-F5344CB8AC3E}">
        <p14:creationId xmlns:p14="http://schemas.microsoft.com/office/powerpoint/2010/main" val="39023405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767619" rtl="0" eaLnBrk="1" latinLnBrk="0" hangingPunct="1">
        <a:lnSpc>
          <a:spcPct val="90000"/>
        </a:lnSpc>
        <a:spcBef>
          <a:spcPct val="0"/>
        </a:spcBef>
        <a:buNone/>
        <a:defRPr sz="3694"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91905" indent="-191905" algn="l" defTabSz="767619" rtl="0" eaLnBrk="1" latinLnBrk="0" hangingPunct="1">
        <a:lnSpc>
          <a:spcPct val="90000"/>
        </a:lnSpc>
        <a:spcBef>
          <a:spcPts val="839"/>
        </a:spcBef>
        <a:buFont typeface="Arial" panose="020B0604020202020204" pitchFamily="34" charset="0"/>
        <a:buChar char="•"/>
        <a:defRPr sz="2350" kern="1200">
          <a:solidFill>
            <a:schemeClr val="tx1"/>
          </a:solidFill>
          <a:latin typeface="Times New Roman" panose="02020603050405020304" pitchFamily="18" charset="0"/>
          <a:ea typeface="+mn-ea"/>
          <a:cs typeface="Times New Roman" panose="02020603050405020304" pitchFamily="18" charset="0"/>
        </a:defRPr>
      </a:lvl1pPr>
      <a:lvl2pPr marL="575714" indent="-191905" algn="l" defTabSz="767619" rtl="0" eaLnBrk="1" latinLnBrk="0" hangingPunct="1">
        <a:lnSpc>
          <a:spcPct val="90000"/>
        </a:lnSpc>
        <a:spcBef>
          <a:spcPts val="420"/>
        </a:spcBef>
        <a:buFont typeface="Arial" panose="020B0604020202020204" pitchFamily="34" charset="0"/>
        <a:buChar char="•"/>
        <a:defRPr sz="2015" kern="1200">
          <a:solidFill>
            <a:schemeClr val="tx1"/>
          </a:solidFill>
          <a:latin typeface="Times New Roman" panose="02020603050405020304" pitchFamily="18" charset="0"/>
          <a:ea typeface="+mn-ea"/>
          <a:cs typeface="Times New Roman" panose="02020603050405020304" pitchFamily="18" charset="0"/>
        </a:defRPr>
      </a:lvl2pPr>
      <a:lvl3pPr marL="959524" indent="-191905" algn="l" defTabSz="767619" rtl="0" eaLnBrk="1" latinLnBrk="0" hangingPunct="1">
        <a:lnSpc>
          <a:spcPct val="90000"/>
        </a:lnSpc>
        <a:spcBef>
          <a:spcPts val="420"/>
        </a:spcBef>
        <a:buFont typeface="Arial" panose="020B0604020202020204" pitchFamily="34" charset="0"/>
        <a:buChar char="•"/>
        <a:defRPr sz="1679" kern="1200">
          <a:solidFill>
            <a:schemeClr val="tx1"/>
          </a:solidFill>
          <a:latin typeface="Times New Roman" panose="02020603050405020304" pitchFamily="18" charset="0"/>
          <a:ea typeface="+mn-ea"/>
          <a:cs typeface="Times New Roman" panose="02020603050405020304" pitchFamily="18" charset="0"/>
        </a:defRPr>
      </a:lvl3pPr>
      <a:lvl4pPr marL="134333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Times New Roman" panose="02020603050405020304" pitchFamily="18" charset="0"/>
          <a:ea typeface="+mn-ea"/>
          <a:cs typeface="Times New Roman" panose="02020603050405020304" pitchFamily="18" charset="0"/>
        </a:defRPr>
      </a:lvl4pPr>
      <a:lvl5pPr marL="172714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Times New Roman" panose="02020603050405020304" pitchFamily="18" charset="0"/>
          <a:ea typeface="+mn-ea"/>
          <a:cs typeface="Times New Roman" panose="02020603050405020304" pitchFamily="18" charset="0"/>
        </a:defRPr>
      </a:lvl5pPr>
      <a:lvl6pPr marL="211095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6pPr>
      <a:lvl7pPr marL="249476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7pPr>
      <a:lvl8pPr marL="2878571"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8pPr>
      <a:lvl9pPr marL="3262380"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9pPr>
    </p:bodyStyle>
    <p:otherStyle>
      <a:defPPr>
        <a:defRPr lang="en-US"/>
      </a:defPPr>
      <a:lvl1pPr marL="0" algn="l" defTabSz="767619" rtl="0" eaLnBrk="1" latinLnBrk="0" hangingPunct="1">
        <a:defRPr sz="1511" kern="1200">
          <a:solidFill>
            <a:schemeClr val="tx1"/>
          </a:solidFill>
          <a:latin typeface="+mn-lt"/>
          <a:ea typeface="+mn-ea"/>
          <a:cs typeface="+mn-cs"/>
        </a:defRPr>
      </a:lvl1pPr>
      <a:lvl2pPr marL="383810" algn="l" defTabSz="767619" rtl="0" eaLnBrk="1" latinLnBrk="0" hangingPunct="1">
        <a:defRPr sz="1511" kern="1200">
          <a:solidFill>
            <a:schemeClr val="tx1"/>
          </a:solidFill>
          <a:latin typeface="+mn-lt"/>
          <a:ea typeface="+mn-ea"/>
          <a:cs typeface="+mn-cs"/>
        </a:defRPr>
      </a:lvl2pPr>
      <a:lvl3pPr marL="767619" algn="l" defTabSz="767619" rtl="0" eaLnBrk="1" latinLnBrk="0" hangingPunct="1">
        <a:defRPr sz="1511" kern="1200">
          <a:solidFill>
            <a:schemeClr val="tx1"/>
          </a:solidFill>
          <a:latin typeface="+mn-lt"/>
          <a:ea typeface="+mn-ea"/>
          <a:cs typeface="+mn-cs"/>
        </a:defRPr>
      </a:lvl3pPr>
      <a:lvl4pPr marL="1151429" algn="l" defTabSz="767619" rtl="0" eaLnBrk="1" latinLnBrk="0" hangingPunct="1">
        <a:defRPr sz="1511" kern="1200">
          <a:solidFill>
            <a:schemeClr val="tx1"/>
          </a:solidFill>
          <a:latin typeface="+mn-lt"/>
          <a:ea typeface="+mn-ea"/>
          <a:cs typeface="+mn-cs"/>
        </a:defRPr>
      </a:lvl4pPr>
      <a:lvl5pPr marL="1535238" algn="l" defTabSz="767619" rtl="0" eaLnBrk="1" latinLnBrk="0" hangingPunct="1">
        <a:defRPr sz="1511" kern="1200">
          <a:solidFill>
            <a:schemeClr val="tx1"/>
          </a:solidFill>
          <a:latin typeface="+mn-lt"/>
          <a:ea typeface="+mn-ea"/>
          <a:cs typeface="+mn-cs"/>
        </a:defRPr>
      </a:lvl5pPr>
      <a:lvl6pPr marL="1919048" algn="l" defTabSz="767619" rtl="0" eaLnBrk="1" latinLnBrk="0" hangingPunct="1">
        <a:defRPr sz="1511" kern="1200">
          <a:solidFill>
            <a:schemeClr val="tx1"/>
          </a:solidFill>
          <a:latin typeface="+mn-lt"/>
          <a:ea typeface="+mn-ea"/>
          <a:cs typeface="+mn-cs"/>
        </a:defRPr>
      </a:lvl6pPr>
      <a:lvl7pPr marL="2302857" algn="l" defTabSz="767619" rtl="0" eaLnBrk="1" latinLnBrk="0" hangingPunct="1">
        <a:defRPr sz="1511" kern="1200">
          <a:solidFill>
            <a:schemeClr val="tx1"/>
          </a:solidFill>
          <a:latin typeface="+mn-lt"/>
          <a:ea typeface="+mn-ea"/>
          <a:cs typeface="+mn-cs"/>
        </a:defRPr>
      </a:lvl7pPr>
      <a:lvl8pPr marL="2686666" algn="l" defTabSz="767619" rtl="0" eaLnBrk="1" latinLnBrk="0" hangingPunct="1">
        <a:defRPr sz="1511" kern="1200">
          <a:solidFill>
            <a:schemeClr val="tx1"/>
          </a:solidFill>
          <a:latin typeface="+mn-lt"/>
          <a:ea typeface="+mn-ea"/>
          <a:cs typeface="+mn-cs"/>
        </a:defRPr>
      </a:lvl8pPr>
      <a:lvl9pPr marL="3070476" algn="l" defTabSz="767619" rtl="0" eaLnBrk="1" latinLnBrk="0" hangingPunct="1">
        <a:defRPr sz="151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008">
                <a:solidFill>
                  <a:schemeClr val="tx1">
                    <a:tint val="75000"/>
                  </a:schemeClr>
                </a:solidFill>
              </a:defRPr>
            </a:lvl1pPr>
          </a:lstStyle>
          <a:p>
            <a:pPr defTabSz="359937"/>
            <a:fld id="{414C45E1-01F0-4E1E-8E08-49D058D67303}" type="datetime1">
              <a:rPr lang="en-US" smtClean="0">
                <a:solidFill>
                  <a:prstClr val="black">
                    <a:tint val="75000"/>
                  </a:prstClr>
                </a:solidFill>
              </a:rPr>
              <a:pPr defTabSz="359937"/>
              <a:t>7/14/2024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008">
                <a:solidFill>
                  <a:schemeClr val="tx1">
                    <a:tint val="75000"/>
                  </a:schemeClr>
                </a:solidFill>
              </a:defRPr>
            </a:lvl1pPr>
          </a:lstStyle>
          <a:p>
            <a:pPr defTabSz="359937"/>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8">
                <a:solidFill>
                  <a:schemeClr val="tx1">
                    <a:tint val="75000"/>
                  </a:schemeClr>
                </a:solidFill>
              </a:defRPr>
            </a:lvl1pPr>
          </a:lstStyle>
          <a:p>
            <a:pPr defTabSz="359937"/>
            <a:fld id="{D01ED223-A1F1-4EC2-B783-BA24B1D5F14B}" type="slidenum">
              <a:rPr lang="en-US" smtClean="0">
                <a:solidFill>
                  <a:prstClr val="black">
                    <a:tint val="75000"/>
                  </a:prstClr>
                </a:solidFill>
              </a:rPr>
              <a:pPr defTabSz="359937"/>
              <a:t>‹#›</a:t>
            </a:fld>
            <a:endParaRPr lang="en-US" dirty="0">
              <a:solidFill>
                <a:prstClr val="black">
                  <a:tint val="75000"/>
                </a:prstClr>
              </a:solidFill>
            </a:endParaRPr>
          </a:p>
        </p:txBody>
      </p:sp>
    </p:spTree>
    <p:extLst>
      <p:ext uri="{BB962C8B-B14F-4D97-AF65-F5344CB8AC3E}">
        <p14:creationId xmlns:p14="http://schemas.microsoft.com/office/powerpoint/2010/main" val="23038987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767619" rtl="0" eaLnBrk="1" latinLnBrk="0" hangingPunct="1">
        <a:lnSpc>
          <a:spcPct val="90000"/>
        </a:lnSpc>
        <a:spcBef>
          <a:spcPct val="0"/>
        </a:spcBef>
        <a:buNone/>
        <a:defRPr sz="3694" kern="1200">
          <a:solidFill>
            <a:schemeClr val="tx1"/>
          </a:solidFill>
          <a:latin typeface="+mj-lt"/>
          <a:ea typeface="+mj-ea"/>
          <a:cs typeface="+mj-cs"/>
        </a:defRPr>
      </a:lvl1pPr>
    </p:titleStyle>
    <p:bodyStyle>
      <a:lvl1pPr marL="191905" indent="-191905" algn="l" defTabSz="767619" rtl="0" eaLnBrk="1" latinLnBrk="0" hangingPunct="1">
        <a:lnSpc>
          <a:spcPct val="90000"/>
        </a:lnSpc>
        <a:spcBef>
          <a:spcPts val="839"/>
        </a:spcBef>
        <a:buFont typeface="Arial" panose="020B0604020202020204" pitchFamily="34" charset="0"/>
        <a:buChar char="•"/>
        <a:defRPr sz="2350" kern="1200">
          <a:solidFill>
            <a:schemeClr val="tx1"/>
          </a:solidFill>
          <a:latin typeface="+mn-lt"/>
          <a:ea typeface="+mn-ea"/>
          <a:cs typeface="+mn-cs"/>
        </a:defRPr>
      </a:lvl1pPr>
      <a:lvl2pPr marL="575714" indent="-191905" algn="l" defTabSz="767619" rtl="0" eaLnBrk="1" latinLnBrk="0" hangingPunct="1">
        <a:lnSpc>
          <a:spcPct val="90000"/>
        </a:lnSpc>
        <a:spcBef>
          <a:spcPts val="420"/>
        </a:spcBef>
        <a:buFont typeface="Arial" panose="020B0604020202020204" pitchFamily="34" charset="0"/>
        <a:buChar char="•"/>
        <a:defRPr sz="2015" kern="1200">
          <a:solidFill>
            <a:schemeClr val="tx1"/>
          </a:solidFill>
          <a:latin typeface="+mn-lt"/>
          <a:ea typeface="+mn-ea"/>
          <a:cs typeface="+mn-cs"/>
        </a:defRPr>
      </a:lvl2pPr>
      <a:lvl3pPr marL="959524" indent="-191905" algn="l" defTabSz="767619" rtl="0" eaLnBrk="1" latinLnBrk="0" hangingPunct="1">
        <a:lnSpc>
          <a:spcPct val="90000"/>
        </a:lnSpc>
        <a:spcBef>
          <a:spcPts val="420"/>
        </a:spcBef>
        <a:buFont typeface="Arial" panose="020B0604020202020204" pitchFamily="34" charset="0"/>
        <a:buChar char="•"/>
        <a:defRPr sz="1679" kern="1200">
          <a:solidFill>
            <a:schemeClr val="tx1"/>
          </a:solidFill>
          <a:latin typeface="+mn-lt"/>
          <a:ea typeface="+mn-ea"/>
          <a:cs typeface="+mn-cs"/>
        </a:defRPr>
      </a:lvl3pPr>
      <a:lvl4pPr marL="134333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4pPr>
      <a:lvl5pPr marL="1727143"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5pPr>
      <a:lvl6pPr marL="211095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6pPr>
      <a:lvl7pPr marL="2494762"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7pPr>
      <a:lvl8pPr marL="2878571"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8pPr>
      <a:lvl9pPr marL="3262380" indent="-191905" algn="l" defTabSz="767619" rtl="0" eaLnBrk="1" latinLnBrk="0" hangingPunct="1">
        <a:lnSpc>
          <a:spcPct val="90000"/>
        </a:lnSpc>
        <a:spcBef>
          <a:spcPts val="420"/>
        </a:spcBef>
        <a:buFont typeface="Arial" panose="020B0604020202020204" pitchFamily="34" charset="0"/>
        <a:buChar char="•"/>
        <a:defRPr sz="1511" kern="1200">
          <a:solidFill>
            <a:schemeClr val="tx1"/>
          </a:solidFill>
          <a:latin typeface="+mn-lt"/>
          <a:ea typeface="+mn-ea"/>
          <a:cs typeface="+mn-cs"/>
        </a:defRPr>
      </a:lvl9pPr>
    </p:bodyStyle>
    <p:otherStyle>
      <a:defPPr>
        <a:defRPr lang="en-US"/>
      </a:defPPr>
      <a:lvl1pPr marL="0" algn="l" defTabSz="767619" rtl="0" eaLnBrk="1" latinLnBrk="0" hangingPunct="1">
        <a:defRPr sz="1511" kern="1200">
          <a:solidFill>
            <a:schemeClr val="tx1"/>
          </a:solidFill>
          <a:latin typeface="+mn-lt"/>
          <a:ea typeface="+mn-ea"/>
          <a:cs typeface="+mn-cs"/>
        </a:defRPr>
      </a:lvl1pPr>
      <a:lvl2pPr marL="383810" algn="l" defTabSz="767619" rtl="0" eaLnBrk="1" latinLnBrk="0" hangingPunct="1">
        <a:defRPr sz="1511" kern="1200">
          <a:solidFill>
            <a:schemeClr val="tx1"/>
          </a:solidFill>
          <a:latin typeface="+mn-lt"/>
          <a:ea typeface="+mn-ea"/>
          <a:cs typeface="+mn-cs"/>
        </a:defRPr>
      </a:lvl2pPr>
      <a:lvl3pPr marL="767619" algn="l" defTabSz="767619" rtl="0" eaLnBrk="1" latinLnBrk="0" hangingPunct="1">
        <a:defRPr sz="1511" kern="1200">
          <a:solidFill>
            <a:schemeClr val="tx1"/>
          </a:solidFill>
          <a:latin typeface="+mn-lt"/>
          <a:ea typeface="+mn-ea"/>
          <a:cs typeface="+mn-cs"/>
        </a:defRPr>
      </a:lvl3pPr>
      <a:lvl4pPr marL="1151429" algn="l" defTabSz="767619" rtl="0" eaLnBrk="1" latinLnBrk="0" hangingPunct="1">
        <a:defRPr sz="1511" kern="1200">
          <a:solidFill>
            <a:schemeClr val="tx1"/>
          </a:solidFill>
          <a:latin typeface="+mn-lt"/>
          <a:ea typeface="+mn-ea"/>
          <a:cs typeface="+mn-cs"/>
        </a:defRPr>
      </a:lvl4pPr>
      <a:lvl5pPr marL="1535238" algn="l" defTabSz="767619" rtl="0" eaLnBrk="1" latinLnBrk="0" hangingPunct="1">
        <a:defRPr sz="1511" kern="1200">
          <a:solidFill>
            <a:schemeClr val="tx1"/>
          </a:solidFill>
          <a:latin typeface="+mn-lt"/>
          <a:ea typeface="+mn-ea"/>
          <a:cs typeface="+mn-cs"/>
        </a:defRPr>
      </a:lvl5pPr>
      <a:lvl6pPr marL="1919048" algn="l" defTabSz="767619" rtl="0" eaLnBrk="1" latinLnBrk="0" hangingPunct="1">
        <a:defRPr sz="1511" kern="1200">
          <a:solidFill>
            <a:schemeClr val="tx1"/>
          </a:solidFill>
          <a:latin typeface="+mn-lt"/>
          <a:ea typeface="+mn-ea"/>
          <a:cs typeface="+mn-cs"/>
        </a:defRPr>
      </a:lvl6pPr>
      <a:lvl7pPr marL="2302857" algn="l" defTabSz="767619" rtl="0" eaLnBrk="1" latinLnBrk="0" hangingPunct="1">
        <a:defRPr sz="1511" kern="1200">
          <a:solidFill>
            <a:schemeClr val="tx1"/>
          </a:solidFill>
          <a:latin typeface="+mn-lt"/>
          <a:ea typeface="+mn-ea"/>
          <a:cs typeface="+mn-cs"/>
        </a:defRPr>
      </a:lvl7pPr>
      <a:lvl8pPr marL="2686666" algn="l" defTabSz="767619" rtl="0" eaLnBrk="1" latinLnBrk="0" hangingPunct="1">
        <a:defRPr sz="1511" kern="1200">
          <a:solidFill>
            <a:schemeClr val="tx1"/>
          </a:solidFill>
          <a:latin typeface="+mn-lt"/>
          <a:ea typeface="+mn-ea"/>
          <a:cs typeface="+mn-cs"/>
        </a:defRPr>
      </a:lvl8pPr>
      <a:lvl9pPr marL="3070476" algn="l" defTabSz="767619" rtl="0" eaLnBrk="1" latinLnBrk="0" hangingPunct="1">
        <a:defRPr sz="15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www.africarbonex.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fi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494" y="1349828"/>
            <a:ext cx="5872363" cy="4136571"/>
          </a:xfrm>
          <a:prstGeom prst="rect">
            <a:avLst/>
          </a:prstGeom>
          <a:solidFill>
            <a:srgbClr val="D1D3D4"/>
          </a:solidFill>
          <a:ln>
            <a:solidFill>
              <a:srgbClr val="D1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306"/>
            <a:ext cx="12275266" cy="6904837"/>
          </a:xfrm>
          <a:prstGeom prst="rect">
            <a:avLst/>
          </a:prstGeom>
        </p:spPr>
      </p:pic>
      <p:sp>
        <p:nvSpPr>
          <p:cNvPr id="31" name="TextBox 30"/>
          <p:cNvSpPr txBox="1"/>
          <p:nvPr/>
        </p:nvSpPr>
        <p:spPr>
          <a:xfrm>
            <a:off x="5885794" y="2974429"/>
            <a:ext cx="5298972" cy="1199944"/>
          </a:xfrm>
          <a:prstGeom prst="rect">
            <a:avLst/>
          </a:prstGeom>
          <a:noFill/>
        </p:spPr>
        <p:txBody>
          <a:bodyPr wrap="square" rtlCol="0">
            <a:spAutoFit/>
          </a:bodyPr>
          <a:lstStyle/>
          <a:p>
            <a:pPr algn="ctr" defTabSz="777240">
              <a:lnSpc>
                <a:spcPct val="107000"/>
              </a:lnSpc>
              <a:spcAft>
                <a:spcPts val="680"/>
              </a:spcAft>
            </a:pPr>
            <a:r>
              <a:rPr lang="en-US" sz="3200" b="1" dirty="0">
                <a:latin typeface="Mozer Bold"/>
              </a:rPr>
              <a:t>Voluntary Carbon Market:</a:t>
            </a:r>
          </a:p>
          <a:p>
            <a:pPr algn="ctr" defTabSz="777240">
              <a:lnSpc>
                <a:spcPct val="107000"/>
              </a:lnSpc>
              <a:spcAft>
                <a:spcPts val="680"/>
              </a:spcAft>
            </a:pPr>
            <a:r>
              <a:rPr lang="en-US" sz="3200" b="1" dirty="0">
                <a:latin typeface="Mozer Bold"/>
                <a:cs typeface="Times New Roman" panose="02020603050405020304" pitchFamily="18" charset="0"/>
              </a:rPr>
              <a:t>FRA Strategic Approach</a:t>
            </a:r>
            <a:endParaRPr lang="ar-EG"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032419" y="4847771"/>
            <a:ext cx="4337868" cy="1088572"/>
          </a:xfrm>
          <a:prstGeom prst="rect">
            <a:avLst/>
          </a:prstGeom>
          <a:solidFill>
            <a:srgbClr val="D1D3D4"/>
          </a:solidFill>
          <a:ln>
            <a:solidFill>
              <a:srgbClr val="D1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D01ED223-A1F1-4EC2-B783-BA24B1D5F14B}"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1471" y="30085"/>
            <a:ext cx="1204658" cy="1210159"/>
          </a:xfrm>
          <a:prstGeom prst="rect">
            <a:avLst/>
          </a:prstGeom>
        </p:spPr>
      </p:pic>
    </p:spTree>
    <p:extLst>
      <p:ext uri="{BB962C8B-B14F-4D97-AF65-F5344CB8AC3E}">
        <p14:creationId xmlns:p14="http://schemas.microsoft.com/office/powerpoint/2010/main" val="148037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10</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D4660D83-D358-46B2-9F0A-AD48BAD3C9DA}"/>
              </a:ext>
            </a:extLst>
          </p:cNvPr>
          <p:cNvSpPr txBox="1"/>
          <p:nvPr/>
        </p:nvSpPr>
        <p:spPr>
          <a:xfrm>
            <a:off x="1683314" y="1131549"/>
            <a:ext cx="10051881" cy="719704"/>
          </a:xfrm>
          <a:prstGeom prst="roundRect">
            <a:avLst/>
          </a:prstGeom>
          <a:solidFill>
            <a:srgbClr val="0F173E"/>
          </a:solidFill>
          <a:ln>
            <a:solidFill>
              <a:srgbClr val="0F173E"/>
            </a:solidFill>
          </a:ln>
        </p:spPr>
        <p:txBody>
          <a:bodyPr wrap="square" rtlCol="0" anchor="ctr">
            <a:noAutofit/>
          </a:bodyPr>
          <a:lstStyle>
            <a:defPPr>
              <a:defRPr lang="en-US"/>
            </a:defPPr>
            <a:lvl1pPr algn="ctr">
              <a:defRPr sz="2000" b="1">
                <a:solidFill>
                  <a:schemeClr val="bg1"/>
                </a:solidFill>
                <a:cs typeface="Times New Roman" panose="02020603050405020304" pitchFamily="18" charset="0"/>
              </a:defRPr>
            </a:lvl1pPr>
          </a:lstStyle>
          <a:p>
            <a:pPr algn="l"/>
            <a:r>
              <a:rPr lang="en-US" dirty="0"/>
              <a:t> (Decree no. 636 of 2024) Accounting treatment for carbon credits in the accounting books.</a:t>
            </a:r>
          </a:p>
        </p:txBody>
      </p:sp>
      <p:sp>
        <p:nvSpPr>
          <p:cNvPr id="13" name="Rectangle 12">
            <a:extLst>
              <a:ext uri="{FF2B5EF4-FFF2-40B4-BE49-F238E27FC236}">
                <a16:creationId xmlns:a16="http://schemas.microsoft.com/office/drawing/2014/main" id="{B868D807-9F37-49A8-9FAF-A0A35CA9D515}"/>
              </a:ext>
            </a:extLst>
          </p:cNvPr>
          <p:cNvSpPr/>
          <p:nvPr/>
        </p:nvSpPr>
        <p:spPr>
          <a:xfrm>
            <a:off x="991642" y="1205717"/>
            <a:ext cx="691672" cy="492443"/>
          </a:xfrm>
          <a:prstGeom prst="rect">
            <a:avLst/>
          </a:prstGeom>
        </p:spPr>
        <p:txBody>
          <a:bodyPr wrap="square" lIns="0" tIns="0" rIns="0" bIns="0" anchor="ctr">
            <a:spAutoFit/>
          </a:bodyPr>
          <a:lstStyle/>
          <a:p>
            <a:pPr algn="ctr"/>
            <a:r>
              <a:rPr lang="en-US" sz="3200" b="1" dirty="0">
                <a:latin typeface="Century Gothic" panose="020B0502020202020204" pitchFamily="34" charset="0"/>
              </a:rPr>
              <a:t>06</a:t>
            </a:r>
            <a:endParaRPr lang="en-ID" sz="3200" b="1" dirty="0">
              <a:latin typeface="Century Gothic" panose="020B0502020202020204" pitchFamily="34" charset="0"/>
            </a:endParaRPr>
          </a:p>
        </p:txBody>
      </p:sp>
      <p:sp>
        <p:nvSpPr>
          <p:cNvPr id="14" name="Rectangle 13"/>
          <p:cNvSpPr/>
          <p:nvPr/>
        </p:nvSpPr>
        <p:spPr>
          <a:xfrm>
            <a:off x="1124463" y="2037510"/>
            <a:ext cx="10610732" cy="4109330"/>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lnSpc>
                <a:spcPct val="150000"/>
              </a:lnSpc>
              <a:buFont typeface="Arial" panose="020B0604020202020204" pitchFamily="34" charset="0"/>
              <a:buChar char="•"/>
            </a:pPr>
            <a:r>
              <a:rPr lang="en-US" sz="1600" b="1" dirty="0">
                <a:latin typeface="Arial" panose="020B0604020202020204" pitchFamily="34" charset="0"/>
                <a:ea typeface="Calibri" panose="020F0502020204030204" pitchFamily="34" charset="0"/>
                <a:cs typeface="Arial" panose="020B0604020202020204" pitchFamily="34" charset="0"/>
              </a:rPr>
              <a:t>FRA issued the official accounting treatment of the carbon credits that include four main cases</a:t>
            </a:r>
            <a:r>
              <a:rPr lang="en-US" sz="1600" dirty="0">
                <a:latin typeface="Arial" panose="020B0604020202020204" pitchFamily="34" charset="0"/>
                <a:ea typeface="Calibri" panose="020F0502020204030204" pitchFamily="34" charset="0"/>
                <a:cs typeface="Arial" panose="020B0604020202020204" pitchFamily="34" charset="0"/>
              </a:rPr>
              <a:t>:</a:t>
            </a:r>
          </a:p>
          <a:p>
            <a:pPr marL="800100" lvl="1"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case where the carbon credits are </a:t>
            </a:r>
            <a:r>
              <a:rPr lang="en-US" sz="1600" b="1" dirty="0">
                <a:latin typeface="Arial" panose="020B0604020202020204" pitchFamily="34" charset="0"/>
                <a:cs typeface="Arial" panose="020B0604020202020204" pitchFamily="34" charset="0"/>
              </a:rPr>
              <a:t>issued to the project developer</a:t>
            </a:r>
            <a:r>
              <a:rPr lang="en-US" sz="1600" dirty="0">
                <a:latin typeface="Arial" panose="020B0604020202020204" pitchFamily="34" charset="0"/>
                <a:cs typeface="Arial" panose="020B0604020202020204" pitchFamily="34" charset="0"/>
              </a:rPr>
              <a:t> (and being the owner of the reduction project too), thus the Carbon Credits are </a:t>
            </a:r>
            <a:r>
              <a:rPr lang="en-US" sz="1600" b="1" dirty="0">
                <a:latin typeface="Arial" panose="020B0604020202020204" pitchFamily="34" charset="0"/>
                <a:cs typeface="Arial" panose="020B0604020202020204" pitchFamily="34" charset="0"/>
              </a:rPr>
              <a:t>Intangible Asset </a:t>
            </a:r>
            <a:r>
              <a:rPr lang="en-US" sz="1600" dirty="0">
                <a:latin typeface="Arial" panose="020B0604020202020204" pitchFamily="34" charset="0"/>
                <a:cs typeface="Arial" panose="020B0604020202020204" pitchFamily="34" charset="0"/>
              </a:rPr>
              <a:t>in case that the credits will be used for offsetting and</a:t>
            </a:r>
            <a:r>
              <a:rPr lang="en-US" sz="1600" b="1" dirty="0">
                <a:latin typeface="Arial" panose="020B0604020202020204" pitchFamily="34" charset="0"/>
                <a:cs typeface="Arial" panose="020B0604020202020204" pitchFamily="34" charset="0"/>
              </a:rPr>
              <a:t> Financial Instrument </a:t>
            </a:r>
            <a:r>
              <a:rPr lang="en-US" sz="1600" dirty="0">
                <a:latin typeface="Arial" panose="020B0604020202020204" pitchFamily="34" charset="0"/>
                <a:cs typeface="Arial" panose="020B0604020202020204" pitchFamily="34" charset="0"/>
              </a:rPr>
              <a:t>if the credits are to be sold.</a:t>
            </a:r>
          </a:p>
          <a:p>
            <a:pPr marL="800100" lvl="1"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case where the carbon credits are issued to the project developer which is different entity of the one that owns the carbon emissions reduction project, in this case, the Carbon Credits are </a:t>
            </a:r>
            <a:r>
              <a:rPr lang="en-US" sz="1600" b="1" dirty="0">
                <a:latin typeface="Arial" panose="020B0604020202020204" pitchFamily="34" charset="0"/>
                <a:cs typeface="Arial" panose="020B0604020202020204" pitchFamily="34" charset="0"/>
              </a:rPr>
              <a:t>Financial Instrument</a:t>
            </a:r>
            <a:r>
              <a:rPr lang="en-US" sz="1600" dirty="0">
                <a:latin typeface="Arial" panose="020B0604020202020204" pitchFamily="34" charset="0"/>
                <a:cs typeface="Arial" panose="020B0604020202020204" pitchFamily="34" charset="0"/>
              </a:rPr>
              <a:t>.</a:t>
            </a:r>
          </a:p>
          <a:p>
            <a:pPr marL="800100" lvl="1"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case where the carbon credits are bought from the market to achieve the carbon neutrality (thus the CCs are </a:t>
            </a:r>
            <a:r>
              <a:rPr lang="en-US" sz="1600" b="1" dirty="0">
                <a:latin typeface="Arial" panose="020B0604020202020204" pitchFamily="34" charset="0"/>
                <a:cs typeface="Arial" panose="020B0604020202020204" pitchFamily="34" charset="0"/>
              </a:rPr>
              <a:t>Intangible Asset</a:t>
            </a:r>
            <a:r>
              <a:rPr lang="en-US" sz="1600" dirty="0">
                <a:latin typeface="Arial" panose="020B0604020202020204" pitchFamily="34" charset="0"/>
                <a:cs typeface="Arial" panose="020B0604020202020204" pitchFamily="34" charset="0"/>
              </a:rPr>
              <a:t>)</a:t>
            </a:r>
          </a:p>
          <a:p>
            <a:pPr marL="800100" lvl="1" indent="-342900" algn="just">
              <a:lnSpc>
                <a:spcPct val="150000"/>
              </a:lnSpc>
              <a:buFont typeface="+mj-lt"/>
              <a:buAutoNum type="arabicPeriod"/>
            </a:pPr>
            <a:r>
              <a:rPr lang="en-US" sz="1600" dirty="0">
                <a:latin typeface="Arial" panose="020B0604020202020204" pitchFamily="34" charset="0"/>
                <a:cs typeface="Arial" panose="020B0604020202020204" pitchFamily="34" charset="0"/>
              </a:rPr>
              <a:t>The case where the carbon credits are bought from the market to be traded (thus the CCs are </a:t>
            </a:r>
            <a:r>
              <a:rPr lang="en-US" sz="1600" b="1" dirty="0">
                <a:latin typeface="Arial" panose="020B0604020202020204" pitchFamily="34" charset="0"/>
                <a:cs typeface="Arial" panose="020B0604020202020204" pitchFamily="34" charset="0"/>
              </a:rPr>
              <a:t>Financial Instrument</a:t>
            </a:r>
            <a:r>
              <a:rPr lang="en-US" sz="16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DF24FB8-4493-47CC-BD7B-AF5A7DB35F33}"/>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VCM Regulatory Framework </a:t>
            </a:r>
          </a:p>
        </p:txBody>
      </p:sp>
    </p:spTree>
    <p:extLst>
      <p:ext uri="{BB962C8B-B14F-4D97-AF65-F5344CB8AC3E}">
        <p14:creationId xmlns:p14="http://schemas.microsoft.com/office/powerpoint/2010/main" val="29584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11</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061A5270-EFE9-4E6E-A745-CD0477D4DB43}"/>
              </a:ext>
            </a:extLst>
          </p:cNvPr>
          <p:cNvPicPr>
            <a:picLocks noChangeAspect="1"/>
          </p:cNvPicPr>
          <p:nvPr/>
        </p:nvPicPr>
        <p:blipFill rotWithShape="1">
          <a:blip r:embed="rId2"/>
          <a:srcRect t="11801" r="2164" b="4674"/>
          <a:stretch/>
        </p:blipFill>
        <p:spPr>
          <a:xfrm>
            <a:off x="1436574" y="1173685"/>
            <a:ext cx="9073771" cy="4357383"/>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98FB452-17F0-4CEC-898F-6EF53C684AF6}"/>
              </a:ext>
            </a:extLst>
          </p:cNvPr>
          <p:cNvPicPr/>
          <p:nvPr/>
        </p:nvPicPr>
        <p:blipFill rotWithShape="1">
          <a:blip r:embed="rId3" cstate="print">
            <a:extLst>
              <a:ext uri="{28A0092B-C50C-407E-A947-70E740481C1C}">
                <a14:useLocalDpi xmlns:a14="http://schemas.microsoft.com/office/drawing/2010/main" val="0"/>
              </a:ext>
            </a:extLst>
          </a:blip>
          <a:srcRect l="-704" r="-2"/>
          <a:stretch/>
        </p:blipFill>
        <p:spPr bwMode="auto">
          <a:xfrm>
            <a:off x="4620287" y="5684313"/>
            <a:ext cx="3740665" cy="674039"/>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1CB8F253-2164-4E7B-8E5A-9C26AA3C8112}"/>
              </a:ext>
            </a:extLst>
          </p:cNvPr>
          <p:cNvSpPr/>
          <p:nvPr/>
        </p:nvSpPr>
        <p:spPr>
          <a:xfrm>
            <a:off x="5143180" y="6335280"/>
            <a:ext cx="2694881" cy="405096"/>
          </a:xfrm>
          <a:prstGeom prst="rect">
            <a:avLst/>
          </a:prstGeom>
        </p:spPr>
        <p:txBody>
          <a:bodyPr wrap="none">
            <a:spAutoFit/>
          </a:bodyPr>
          <a:lstStyle/>
          <a:p>
            <a:pPr algn="ct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www.africarbonex.com</a:t>
            </a:r>
            <a:endParaRPr lang="en-US" dirty="0"/>
          </a:p>
        </p:txBody>
      </p:sp>
    </p:spTree>
    <p:extLst>
      <p:ext uri="{BB962C8B-B14F-4D97-AF65-F5344CB8AC3E}">
        <p14:creationId xmlns:p14="http://schemas.microsoft.com/office/powerpoint/2010/main" val="165195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12</a:t>
            </a:fld>
            <a:endParaRPr lang="en-US" dirty="0">
              <a:solidFill>
                <a:prstClr val="black">
                  <a:tint val="75000"/>
                </a:prstClr>
              </a:solidFill>
            </a:endParaRPr>
          </a:p>
        </p:txBody>
      </p:sp>
      <p:sp>
        <p:nvSpPr>
          <p:cNvPr id="5" name="Oval 4"/>
          <p:cNvSpPr/>
          <p:nvPr/>
        </p:nvSpPr>
        <p:spPr>
          <a:xfrm>
            <a:off x="3742810" y="1664353"/>
            <a:ext cx="4501303" cy="4063785"/>
          </a:xfrm>
          <a:prstGeom prst="ellipse">
            <a:avLst/>
          </a:prstGeom>
          <a:solidFill>
            <a:srgbClr val="182947"/>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a:buClr>
                <a:schemeClr val="tx1"/>
              </a:buClr>
              <a:buFont typeface="Tw Cen MT" panose="020B0602020104020603" pitchFamily="34" charset="0"/>
              <a:buNone/>
              <a:defRPr/>
            </a:pPr>
            <a:r>
              <a:rPr lang="en-US" altLang="en-US" sz="5400" b="1" dirty="0">
                <a:solidFill>
                  <a:schemeClr val="bg1"/>
                </a:solidFill>
                <a:latin typeface="Calibri" panose="020F0502020204030204" pitchFamily="34" charset="0"/>
                <a:cs typeface="Calibri" panose="020F0502020204030204" pitchFamily="34" charset="0"/>
              </a:rPr>
              <a:t>Thank you </a:t>
            </a:r>
            <a:endParaRPr lang="ar-EG" altLang="en-US"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43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2</a:t>
            </a:fld>
            <a:endParaRPr lang="en-US" dirty="0">
              <a:solidFill>
                <a:prstClr val="black">
                  <a:tint val="75000"/>
                </a:prstClr>
              </a:solidFill>
            </a:endParaRPr>
          </a:p>
        </p:txBody>
      </p:sp>
      <p:sp>
        <p:nvSpPr>
          <p:cNvPr id="12" name="TextBox 11">
            <a:extLst>
              <a:ext uri="{FF2B5EF4-FFF2-40B4-BE49-F238E27FC236}">
                <a16:creationId xmlns:a16="http://schemas.microsoft.com/office/drawing/2014/main" id="{E0C5009A-AF6F-4BFE-9B39-216830CA04AA}"/>
              </a:ext>
            </a:extLst>
          </p:cNvPr>
          <p:cNvSpPr txBox="1"/>
          <p:nvPr/>
        </p:nvSpPr>
        <p:spPr>
          <a:xfrm>
            <a:off x="3349653" y="70262"/>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Introduction</a:t>
            </a:r>
          </a:p>
        </p:txBody>
      </p:sp>
      <p:sp>
        <p:nvSpPr>
          <p:cNvPr id="9" name="Rectangle 8"/>
          <p:cNvSpPr/>
          <p:nvPr/>
        </p:nvSpPr>
        <p:spPr>
          <a:xfrm>
            <a:off x="1062674" y="1534252"/>
            <a:ext cx="7103859" cy="394492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700" b="1" dirty="0">
                <a:solidFill>
                  <a:srgbClr val="000000"/>
                </a:solidFill>
                <a:latin typeface="Arial" panose="020B0604020202020204" pitchFamily="34" charset="0"/>
                <a:cs typeface="Arial" panose="020B0604020202020204" pitchFamily="34" charset="0"/>
              </a:rPr>
              <a:t>Mitigation efforts</a:t>
            </a:r>
            <a:r>
              <a:rPr lang="en-US" sz="1700" dirty="0">
                <a:solidFill>
                  <a:srgbClr val="000000"/>
                </a:solidFill>
                <a:latin typeface="Arial" panose="020B0604020202020204" pitchFamily="34" charset="0"/>
                <a:cs typeface="Arial" panose="020B0604020202020204" pitchFamily="34" charset="0"/>
              </a:rPr>
              <a:t>, while having made some progress, </a:t>
            </a:r>
            <a:r>
              <a:rPr lang="en-US" sz="1700" b="1" dirty="0">
                <a:solidFill>
                  <a:srgbClr val="000000"/>
                </a:solidFill>
                <a:latin typeface="Arial" panose="020B0604020202020204" pitchFamily="34" charset="0"/>
                <a:cs typeface="Arial" panose="020B0604020202020204" pitchFamily="34" charset="0"/>
              </a:rPr>
              <a:t>have not been sufficient to avoid the significant impacts of climate change. Global greenhouse gas emissions continue to rise</a:t>
            </a:r>
            <a:r>
              <a:rPr lang="en-US" sz="1700" dirty="0">
                <a:solidFill>
                  <a:srgbClr val="000000"/>
                </a:solidFill>
                <a:latin typeface="Arial" panose="020B0604020202020204" pitchFamily="34" charset="0"/>
                <a:cs typeface="Arial" panose="020B0604020202020204" pitchFamily="34" charset="0"/>
              </a:rPr>
              <a:t>, and the world is already experiencing the consequences in the form of more frequent and intense extreme weather events, rising sea levels, and disruptions to ecosystems.</a:t>
            </a:r>
          </a:p>
          <a:p>
            <a:pPr algn="just">
              <a:lnSpc>
                <a:spcPct val="150000"/>
              </a:lnSpc>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indent="-285750" algn="just">
              <a:lnSpc>
                <a:spcPct val="150000"/>
              </a:lnSpc>
              <a:buFont typeface="Wingdings" panose="05000000000000000000" pitchFamily="2" charset="2"/>
              <a:buChar char="§"/>
            </a:pPr>
            <a:r>
              <a:rPr lang="en-US" sz="1700" dirty="0">
                <a:solidFill>
                  <a:srgbClr val="000000"/>
                </a:solidFill>
                <a:latin typeface="Arial" panose="020B0604020202020204" pitchFamily="34" charset="0"/>
                <a:cs typeface="Arial" panose="020B0604020202020204" pitchFamily="34" charset="0"/>
              </a:rPr>
              <a:t>The United Nations Environment </a:t>
            </a:r>
            <a:r>
              <a:rPr lang="en-US" sz="1700" dirty="0" err="1">
                <a:solidFill>
                  <a:srgbClr val="000000"/>
                </a:solidFill>
                <a:latin typeface="Arial" panose="020B0604020202020204" pitchFamily="34" charset="0"/>
                <a:cs typeface="Arial" panose="020B0604020202020204" pitchFamily="34" charset="0"/>
              </a:rPr>
              <a:t>Programme</a:t>
            </a:r>
            <a:r>
              <a:rPr lang="en-US" sz="1700" dirty="0">
                <a:solidFill>
                  <a:srgbClr val="000000"/>
                </a:solidFill>
                <a:latin typeface="Arial" panose="020B0604020202020204" pitchFamily="34" charset="0"/>
                <a:cs typeface="Arial" panose="020B0604020202020204" pitchFamily="34" charset="0"/>
              </a:rPr>
              <a:t> (UNEP) </a:t>
            </a:r>
            <a:r>
              <a:rPr lang="en-US" sz="1700" b="1" dirty="0">
                <a:solidFill>
                  <a:srgbClr val="000000"/>
                </a:solidFill>
                <a:latin typeface="Arial" panose="020B0604020202020204" pitchFamily="34" charset="0"/>
                <a:cs typeface="Arial" panose="020B0604020202020204" pitchFamily="34" charset="0"/>
              </a:rPr>
              <a:t>estimates that annual adaptation costs </a:t>
            </a:r>
            <a:r>
              <a:rPr lang="en-US" sz="1700" dirty="0">
                <a:solidFill>
                  <a:srgbClr val="000000"/>
                </a:solidFill>
                <a:latin typeface="Arial" panose="020B0604020202020204" pitchFamily="34" charset="0"/>
                <a:cs typeface="Arial" panose="020B0604020202020204" pitchFamily="34" charset="0"/>
              </a:rPr>
              <a:t>in </a:t>
            </a:r>
            <a:r>
              <a:rPr lang="en-US" sz="1700" b="1" dirty="0">
                <a:solidFill>
                  <a:srgbClr val="000000"/>
                </a:solidFill>
                <a:latin typeface="Arial" panose="020B0604020202020204" pitchFamily="34" charset="0"/>
                <a:cs typeface="Arial" panose="020B0604020202020204" pitchFamily="34" charset="0"/>
              </a:rPr>
              <a:t>developing countries alone </a:t>
            </a:r>
            <a:r>
              <a:rPr lang="en-US" sz="1700" dirty="0">
                <a:solidFill>
                  <a:srgbClr val="000000"/>
                </a:solidFill>
                <a:latin typeface="Arial" panose="020B0604020202020204" pitchFamily="34" charset="0"/>
                <a:cs typeface="Arial" panose="020B0604020202020204" pitchFamily="34" charset="0"/>
              </a:rPr>
              <a:t>could reach </a:t>
            </a:r>
            <a:r>
              <a:rPr lang="en-US" sz="1700" b="1" dirty="0">
                <a:solidFill>
                  <a:srgbClr val="000000"/>
                </a:solidFill>
                <a:latin typeface="Arial" panose="020B0604020202020204" pitchFamily="34" charset="0"/>
                <a:cs typeface="Arial" panose="020B0604020202020204" pitchFamily="34" charset="0"/>
              </a:rPr>
              <a:t>$140-300 billion by 2030 and $280-500 billion by 2050</a:t>
            </a:r>
            <a:r>
              <a:rPr lang="en-US" sz="1700" dirty="0">
                <a:solidFill>
                  <a:srgbClr val="000000"/>
                </a:solidFill>
                <a:latin typeface="Arial" panose="020B0604020202020204" pitchFamily="34" charset="0"/>
                <a:cs typeface="Arial" panose="020B0604020202020204" pitchFamily="34" charset="0"/>
              </a:rPr>
              <a:t>.</a:t>
            </a:r>
          </a:p>
        </p:txBody>
      </p:sp>
      <p:grpSp>
        <p:nvGrpSpPr>
          <p:cNvPr id="6" name="Group 5"/>
          <p:cNvGrpSpPr/>
          <p:nvPr/>
        </p:nvGrpSpPr>
        <p:grpSpPr>
          <a:xfrm>
            <a:off x="6235349" y="4350714"/>
            <a:ext cx="2040383" cy="1555423"/>
            <a:chOff x="9425868" y="3638112"/>
            <a:chExt cx="2111604" cy="1555423"/>
          </a:xfrm>
        </p:grpSpPr>
        <p:cxnSp>
          <p:nvCxnSpPr>
            <p:cNvPr id="7" name="Straight Connector 6">
              <a:extLst>
                <a:ext uri="{FF2B5EF4-FFF2-40B4-BE49-F238E27FC236}">
                  <a16:creationId xmlns:a16="http://schemas.microsoft.com/office/drawing/2014/main" id="{F3F00369-8756-4CC2-A768-6F763E9200BC}"/>
                </a:ext>
              </a:extLst>
            </p:cNvPr>
            <p:cNvCxnSpPr/>
            <p:nvPr/>
          </p:nvCxnSpPr>
          <p:spPr>
            <a:xfrm>
              <a:off x="11537472" y="3638112"/>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F86E1B-994D-4C5B-AA01-4DE7F336F145}"/>
                </a:ext>
              </a:extLst>
            </p:cNvPr>
            <p:cNvCxnSpPr/>
            <p:nvPr/>
          </p:nvCxnSpPr>
          <p:spPr>
            <a:xfrm flipH="1">
              <a:off x="9425868" y="5193535"/>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44276" y="1389074"/>
            <a:ext cx="2111604" cy="1555423"/>
            <a:chOff x="441403" y="1399530"/>
            <a:chExt cx="2111604" cy="1555423"/>
          </a:xfrm>
        </p:grpSpPr>
        <p:cxnSp>
          <p:nvCxnSpPr>
            <p:cNvPr id="13" name="Straight Connector 12">
              <a:extLst>
                <a:ext uri="{FF2B5EF4-FFF2-40B4-BE49-F238E27FC236}">
                  <a16:creationId xmlns:a16="http://schemas.microsoft.com/office/drawing/2014/main" id="{06444FF0-4F85-4CA3-B109-446BD7CF506C}"/>
                </a:ext>
              </a:extLst>
            </p:cNvPr>
            <p:cNvCxnSpPr/>
            <p:nvPr/>
          </p:nvCxnSpPr>
          <p:spPr>
            <a:xfrm flipH="1">
              <a:off x="441403" y="1399530"/>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F9AA0E-81AE-441E-ABFB-E03A5D4C1209}"/>
                </a:ext>
              </a:extLst>
            </p:cNvPr>
            <p:cNvCxnSpPr/>
            <p:nvPr/>
          </p:nvCxnSpPr>
          <p:spPr>
            <a:xfrm>
              <a:off x="441403" y="1399530"/>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pic>
        <p:nvPicPr>
          <p:cNvPr id="1026" name="Picture 2" descr="adaptacion">
            <a:extLst>
              <a:ext uri="{FF2B5EF4-FFF2-40B4-BE49-F238E27FC236}">
                <a16:creationId xmlns:a16="http://schemas.microsoft.com/office/drawing/2014/main" id="{BA04F594-B707-4DBA-B9F0-5A9C92D31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60" r="18643" b="1346"/>
          <a:stretch/>
        </p:blipFill>
        <p:spPr bwMode="auto">
          <a:xfrm>
            <a:off x="8384931" y="1697834"/>
            <a:ext cx="3643969" cy="378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9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3</a:t>
            </a:fld>
            <a:endParaRPr lang="en-US" dirty="0">
              <a:solidFill>
                <a:prstClr val="black">
                  <a:tint val="75000"/>
                </a:prstClr>
              </a:solidFill>
            </a:endParaRPr>
          </a:p>
        </p:txBody>
      </p:sp>
      <p:grpSp>
        <p:nvGrpSpPr>
          <p:cNvPr id="2" name="Group 1">
            <a:extLst>
              <a:ext uri="{FF2B5EF4-FFF2-40B4-BE49-F238E27FC236}">
                <a16:creationId xmlns:a16="http://schemas.microsoft.com/office/drawing/2014/main" id="{8132EF26-EE00-4CED-893C-1724485EA204}"/>
              </a:ext>
            </a:extLst>
          </p:cNvPr>
          <p:cNvGrpSpPr/>
          <p:nvPr/>
        </p:nvGrpSpPr>
        <p:grpSpPr>
          <a:xfrm>
            <a:off x="1337478" y="1567131"/>
            <a:ext cx="9809112" cy="3979421"/>
            <a:chOff x="1303770" y="1963292"/>
            <a:chExt cx="9420430" cy="3979421"/>
          </a:xfrm>
        </p:grpSpPr>
        <p:sp>
          <p:nvSpPr>
            <p:cNvPr id="22" name="Rounded Rectangle 21"/>
            <p:cNvSpPr/>
            <p:nvPr/>
          </p:nvSpPr>
          <p:spPr>
            <a:xfrm>
              <a:off x="1323966" y="1979238"/>
              <a:ext cx="3963273" cy="1047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Compensating for</a:t>
              </a:r>
            </a:p>
            <a:p>
              <a:pPr algn="ctr"/>
              <a:r>
                <a:rPr lang="en-US" sz="2400" b="1" dirty="0"/>
                <a:t> GHG Emissions</a:t>
              </a:r>
            </a:p>
          </p:txBody>
        </p:sp>
        <p:sp>
          <p:nvSpPr>
            <p:cNvPr id="23" name="Rounded Rectangle 22"/>
            <p:cNvSpPr/>
            <p:nvPr/>
          </p:nvSpPr>
          <p:spPr>
            <a:xfrm>
              <a:off x="6760927" y="1963292"/>
              <a:ext cx="3963273" cy="1047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Driving &amp; Financing Transformation</a:t>
              </a:r>
            </a:p>
          </p:txBody>
        </p:sp>
        <p:sp>
          <p:nvSpPr>
            <p:cNvPr id="24" name="Rounded Rectangle 23"/>
            <p:cNvSpPr/>
            <p:nvPr/>
          </p:nvSpPr>
          <p:spPr>
            <a:xfrm>
              <a:off x="1303770" y="3427744"/>
              <a:ext cx="3963272" cy="1047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Promoting Global Decarbonization Efforts</a:t>
              </a:r>
            </a:p>
          </p:txBody>
        </p:sp>
        <p:sp>
          <p:nvSpPr>
            <p:cNvPr id="25" name="Rounded Rectangle 24"/>
            <p:cNvSpPr/>
            <p:nvPr/>
          </p:nvSpPr>
          <p:spPr>
            <a:xfrm>
              <a:off x="1633246" y="4894963"/>
              <a:ext cx="8761473" cy="1047750"/>
            </a:xfrm>
            <a:prstGeom prst="roundRect">
              <a:avLst/>
            </a:prstGeom>
            <a:solidFill>
              <a:srgbClr val="B48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400" b="1" dirty="0"/>
                <a:t>Reducing Cost of Implementing Climate Commitments</a:t>
              </a:r>
            </a:p>
          </p:txBody>
        </p:sp>
        <p:sp>
          <p:nvSpPr>
            <p:cNvPr id="26" name="Rounded Rectangle 25"/>
            <p:cNvSpPr/>
            <p:nvPr/>
          </p:nvSpPr>
          <p:spPr>
            <a:xfrm>
              <a:off x="6760928" y="3427744"/>
              <a:ext cx="3963272" cy="1047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Supporting Transition To </a:t>
              </a:r>
            </a:p>
            <a:p>
              <a:pPr algn="ctr"/>
              <a:r>
                <a:rPr lang="en-US" sz="2400" b="1" dirty="0"/>
                <a:t>A Low-carbon Future</a:t>
              </a:r>
            </a:p>
          </p:txBody>
        </p:sp>
      </p:grpSp>
      <p:sp>
        <p:nvSpPr>
          <p:cNvPr id="33" name="TextBox 32">
            <a:extLst>
              <a:ext uri="{FF2B5EF4-FFF2-40B4-BE49-F238E27FC236}">
                <a16:creationId xmlns:a16="http://schemas.microsoft.com/office/drawing/2014/main" id="{70C16500-FB69-4079-888C-EA0193AE824B}"/>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Why Voluntary Carbon Markets?</a:t>
            </a:r>
          </a:p>
        </p:txBody>
      </p:sp>
    </p:spTree>
    <p:extLst>
      <p:ext uri="{BB962C8B-B14F-4D97-AF65-F5344CB8AC3E}">
        <p14:creationId xmlns:p14="http://schemas.microsoft.com/office/powerpoint/2010/main" val="85231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4</a:t>
            </a:fld>
            <a:endParaRPr lang="en-US" dirty="0">
              <a:solidFill>
                <a:prstClr val="black">
                  <a:tint val="75000"/>
                </a:prstClr>
              </a:solidFill>
            </a:endParaRPr>
          </a:p>
        </p:txBody>
      </p:sp>
      <p:grpSp>
        <p:nvGrpSpPr>
          <p:cNvPr id="19" name="Group 18">
            <a:extLst>
              <a:ext uri="{FF2B5EF4-FFF2-40B4-BE49-F238E27FC236}">
                <a16:creationId xmlns:a16="http://schemas.microsoft.com/office/drawing/2014/main" id="{A469FFAB-DC3C-43B0-A53D-6A005CACECB3}"/>
              </a:ext>
            </a:extLst>
          </p:cNvPr>
          <p:cNvGrpSpPr/>
          <p:nvPr/>
        </p:nvGrpSpPr>
        <p:grpSpPr>
          <a:xfrm>
            <a:off x="1337478" y="1240197"/>
            <a:ext cx="10151406" cy="4377605"/>
            <a:chOff x="1422618" y="1611533"/>
            <a:chExt cx="10151406" cy="4377605"/>
          </a:xfrm>
        </p:grpSpPr>
        <p:cxnSp>
          <p:nvCxnSpPr>
            <p:cNvPr id="21" name="Straight Arrow Connector 20">
              <a:extLst>
                <a:ext uri="{FF2B5EF4-FFF2-40B4-BE49-F238E27FC236}">
                  <a16:creationId xmlns:a16="http://schemas.microsoft.com/office/drawing/2014/main" id="{EFBC4824-4D93-47B2-B757-D643CC09F2D6}"/>
                </a:ext>
              </a:extLst>
            </p:cNvPr>
            <p:cNvCxnSpPr>
              <a:cxnSpLocks/>
            </p:cNvCxnSpPr>
            <p:nvPr/>
          </p:nvCxnSpPr>
          <p:spPr>
            <a:xfrm>
              <a:off x="6699804" y="2392150"/>
              <a:ext cx="813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BDEE69CE-72FF-4D45-83B2-4C362FD4EFEC}"/>
                </a:ext>
              </a:extLst>
            </p:cNvPr>
            <p:cNvCxnSpPr>
              <a:cxnSpLocks/>
            </p:cNvCxnSpPr>
            <p:nvPr/>
          </p:nvCxnSpPr>
          <p:spPr>
            <a:xfrm>
              <a:off x="8924488" y="2370655"/>
              <a:ext cx="813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1873B0D6-683A-4F0A-AB20-6A79EE630F6B}"/>
                </a:ext>
              </a:extLst>
            </p:cNvPr>
            <p:cNvCxnSpPr>
              <a:cxnSpLocks/>
            </p:cNvCxnSpPr>
            <p:nvPr/>
          </p:nvCxnSpPr>
          <p:spPr>
            <a:xfrm>
              <a:off x="4453014" y="2392150"/>
              <a:ext cx="813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3E014E2D-A075-43CB-A57B-347F577FFF88}"/>
                </a:ext>
              </a:extLst>
            </p:cNvPr>
            <p:cNvCxnSpPr>
              <a:cxnSpLocks/>
            </p:cNvCxnSpPr>
            <p:nvPr/>
          </p:nvCxnSpPr>
          <p:spPr>
            <a:xfrm flipH="1">
              <a:off x="3275618" y="4944211"/>
              <a:ext cx="6718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06617701-F316-40ED-A2FE-82E285832093}"/>
                </a:ext>
              </a:extLst>
            </p:cNvPr>
            <p:cNvCxnSpPr>
              <a:cxnSpLocks/>
            </p:cNvCxnSpPr>
            <p:nvPr/>
          </p:nvCxnSpPr>
          <p:spPr>
            <a:xfrm flipH="1">
              <a:off x="5375641" y="4945983"/>
              <a:ext cx="6718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0A04AAA8-6988-4203-8B54-118EE631A87A}"/>
                </a:ext>
              </a:extLst>
            </p:cNvPr>
            <p:cNvCxnSpPr>
              <a:cxnSpLocks/>
            </p:cNvCxnSpPr>
            <p:nvPr/>
          </p:nvCxnSpPr>
          <p:spPr>
            <a:xfrm flipH="1">
              <a:off x="7406167" y="4944211"/>
              <a:ext cx="6718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Elbow Connector 24">
              <a:extLst>
                <a:ext uri="{FF2B5EF4-FFF2-40B4-BE49-F238E27FC236}">
                  <a16:creationId xmlns:a16="http://schemas.microsoft.com/office/drawing/2014/main" id="{6D0E2137-22C1-4049-981B-D040802C1745}"/>
                </a:ext>
              </a:extLst>
            </p:cNvPr>
            <p:cNvCxnSpPr/>
            <p:nvPr/>
          </p:nvCxnSpPr>
          <p:spPr>
            <a:xfrm rot="16200000" flipH="1">
              <a:off x="9627518" y="2984952"/>
              <a:ext cx="2676353" cy="971632"/>
            </a:xfrm>
            <a:prstGeom prst="bentConnector3">
              <a:avLst>
                <a:gd name="adj1" fmla="val 110722"/>
              </a:avLst>
            </a:prstGeom>
          </p:spPr>
          <p:style>
            <a:lnRef idx="3">
              <a:schemeClr val="dk1"/>
            </a:lnRef>
            <a:fillRef idx="0">
              <a:schemeClr val="dk1"/>
            </a:fillRef>
            <a:effectRef idx="2">
              <a:schemeClr val="dk1"/>
            </a:effectRef>
            <a:fontRef idx="minor">
              <a:schemeClr val="tx1"/>
            </a:fontRef>
          </p:style>
        </p:cxnSp>
        <p:cxnSp>
          <p:nvCxnSpPr>
            <p:cNvPr id="35" name="Elbow Connector 26">
              <a:extLst>
                <a:ext uri="{FF2B5EF4-FFF2-40B4-BE49-F238E27FC236}">
                  <a16:creationId xmlns:a16="http://schemas.microsoft.com/office/drawing/2014/main" id="{9D79DA7D-5DB1-4915-9B91-82648C3F8BDE}"/>
                </a:ext>
              </a:extLst>
            </p:cNvPr>
            <p:cNvCxnSpPr/>
            <p:nvPr/>
          </p:nvCxnSpPr>
          <p:spPr>
            <a:xfrm>
              <a:off x="2007419" y="2582330"/>
              <a:ext cx="1383759" cy="795472"/>
            </a:xfrm>
            <a:prstGeom prst="bentConnector3">
              <a:avLst>
                <a:gd name="adj1" fmla="val -14356"/>
              </a:avLst>
            </a:prstGeom>
            <a:ln>
              <a:tailEnd type="triangle"/>
            </a:ln>
          </p:spPr>
          <p:style>
            <a:lnRef idx="3">
              <a:schemeClr val="dk1"/>
            </a:lnRef>
            <a:fillRef idx="0">
              <a:schemeClr val="dk1"/>
            </a:fillRef>
            <a:effectRef idx="2">
              <a:schemeClr val="dk1"/>
            </a:effectRef>
            <a:fontRef idx="minor">
              <a:schemeClr val="tx1"/>
            </a:fontRef>
          </p:style>
        </p:cxnSp>
        <p:cxnSp>
          <p:nvCxnSpPr>
            <p:cNvPr id="36" name="Elbow Connector 27">
              <a:extLst>
                <a:ext uri="{FF2B5EF4-FFF2-40B4-BE49-F238E27FC236}">
                  <a16:creationId xmlns:a16="http://schemas.microsoft.com/office/drawing/2014/main" id="{15C95F3E-7B9C-4CEA-BB00-DA45FD46D35F}"/>
                </a:ext>
              </a:extLst>
            </p:cNvPr>
            <p:cNvCxnSpPr/>
            <p:nvPr/>
          </p:nvCxnSpPr>
          <p:spPr>
            <a:xfrm rot="10800000" flipV="1">
              <a:off x="3325496" y="2564644"/>
              <a:ext cx="915606" cy="859877"/>
            </a:xfrm>
            <a:prstGeom prst="bentConnector3">
              <a:avLst>
                <a:gd name="adj1" fmla="val -34821"/>
              </a:avLst>
            </a:prstGeom>
            <a:ln>
              <a:tailEnd type="triangl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556DEE35-FD6B-4228-80DF-DDE03223222F}"/>
                </a:ext>
              </a:extLst>
            </p:cNvPr>
            <p:cNvSpPr/>
            <p:nvPr/>
          </p:nvSpPr>
          <p:spPr>
            <a:xfrm>
              <a:off x="2094270" y="3053611"/>
              <a:ext cx="1910446" cy="467825"/>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Developer</a:t>
              </a:r>
              <a:endParaRPr kumimoji="0" lang="ar-EG"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8" name="Rectangle 37">
              <a:extLst>
                <a:ext uri="{FF2B5EF4-FFF2-40B4-BE49-F238E27FC236}">
                  <a16:creationId xmlns:a16="http://schemas.microsoft.com/office/drawing/2014/main" id="{5AB435C0-4B87-44D8-BFFE-69F1A08652D6}"/>
                </a:ext>
              </a:extLst>
            </p:cNvPr>
            <p:cNvSpPr/>
            <p:nvPr/>
          </p:nvSpPr>
          <p:spPr>
            <a:xfrm>
              <a:off x="1495224" y="1611533"/>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1</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A984CAE-BD6C-4DE8-898F-2DDE8BC502FA}"/>
                </a:ext>
              </a:extLst>
            </p:cNvPr>
            <p:cNvSpPr/>
            <p:nvPr/>
          </p:nvSpPr>
          <p:spPr>
            <a:xfrm>
              <a:off x="3327918" y="1611533"/>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2</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A764C731-11C1-4F91-8465-FFD75767AA1D}"/>
                </a:ext>
              </a:extLst>
            </p:cNvPr>
            <p:cNvSpPr/>
            <p:nvPr/>
          </p:nvSpPr>
          <p:spPr>
            <a:xfrm>
              <a:off x="5297715" y="1611533"/>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3</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48B3F0F-3883-4D63-B8E3-EAF8DAB5ABD0}"/>
                </a:ext>
              </a:extLst>
            </p:cNvPr>
            <p:cNvSpPr/>
            <p:nvPr/>
          </p:nvSpPr>
          <p:spPr>
            <a:xfrm>
              <a:off x="7514862" y="1611533"/>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4</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F597250-C427-44C9-A492-744863FAA596}"/>
                </a:ext>
              </a:extLst>
            </p:cNvPr>
            <p:cNvSpPr/>
            <p:nvPr/>
          </p:nvSpPr>
          <p:spPr>
            <a:xfrm>
              <a:off x="5686329" y="3064479"/>
              <a:ext cx="1422372" cy="446089"/>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VVBs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B86E107-E9B1-4B83-99C6-241AB99AF19C}"/>
                </a:ext>
              </a:extLst>
            </p:cNvPr>
            <p:cNvSpPr/>
            <p:nvPr/>
          </p:nvSpPr>
          <p:spPr>
            <a:xfrm>
              <a:off x="7553482" y="3064479"/>
              <a:ext cx="1678564" cy="446089"/>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Voluntary Carbon Registry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AC40A884-D52C-43D4-A943-6DBCB18983C2}"/>
                </a:ext>
              </a:extLst>
            </p:cNvPr>
            <p:cNvSpPr/>
            <p:nvPr/>
          </p:nvSpPr>
          <p:spPr>
            <a:xfrm>
              <a:off x="9757779" y="1611533"/>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C1FF0AC4-F6A1-4311-A8CA-B5C328289B05}"/>
                </a:ext>
              </a:extLst>
            </p:cNvPr>
            <p:cNvSpPr/>
            <p:nvPr/>
          </p:nvSpPr>
          <p:spPr>
            <a:xfrm>
              <a:off x="9879430" y="3064479"/>
              <a:ext cx="1456528" cy="426797"/>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Project Developer</a:t>
              </a:r>
              <a:endParaRPr kumimoji="0" lang="ar-EG"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7" name="Rectangle 46">
              <a:extLst>
                <a:ext uri="{FF2B5EF4-FFF2-40B4-BE49-F238E27FC236}">
                  <a16:creationId xmlns:a16="http://schemas.microsoft.com/office/drawing/2014/main" id="{8B879863-172F-4CBD-A308-47261222C1FA}"/>
                </a:ext>
              </a:extLst>
            </p:cNvPr>
            <p:cNvSpPr/>
            <p:nvPr/>
          </p:nvSpPr>
          <p:spPr>
            <a:xfrm>
              <a:off x="11205244" y="4072021"/>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6</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57ADE54C-43AE-426C-9147-BE1E3C4B84AD}"/>
                </a:ext>
              </a:extLst>
            </p:cNvPr>
            <p:cNvSpPr/>
            <p:nvPr/>
          </p:nvSpPr>
          <p:spPr>
            <a:xfrm>
              <a:off x="9117256" y="4087112"/>
              <a:ext cx="331362" cy="4159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7</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3BAC7AB-84D5-4325-AB0D-3526583C500E}"/>
                </a:ext>
              </a:extLst>
            </p:cNvPr>
            <p:cNvSpPr/>
            <p:nvPr/>
          </p:nvSpPr>
          <p:spPr>
            <a:xfrm>
              <a:off x="7040314" y="4072021"/>
              <a:ext cx="331362" cy="4460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8</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0" name="Straight Arrow Connector 49">
              <a:extLst>
                <a:ext uri="{FF2B5EF4-FFF2-40B4-BE49-F238E27FC236}">
                  <a16:creationId xmlns:a16="http://schemas.microsoft.com/office/drawing/2014/main" id="{BE9ACC89-4437-47E7-8948-F8C5EA2D0BC4}"/>
                </a:ext>
              </a:extLst>
            </p:cNvPr>
            <p:cNvCxnSpPr/>
            <p:nvPr/>
          </p:nvCxnSpPr>
          <p:spPr>
            <a:xfrm>
              <a:off x="6183093" y="4812277"/>
              <a:ext cx="0" cy="2702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8F70B15B-714E-4CD2-8F79-0699DEB8D1D7}"/>
                </a:ext>
              </a:extLst>
            </p:cNvPr>
            <p:cNvCxnSpPr/>
            <p:nvPr/>
          </p:nvCxnSpPr>
          <p:spPr>
            <a:xfrm>
              <a:off x="6867452" y="4654185"/>
              <a:ext cx="345724" cy="3333"/>
            </a:xfrm>
            <a:prstGeom prst="straightConnector1">
              <a:avLst/>
            </a:prstGeom>
            <a:solidFill>
              <a:schemeClr val="bg1">
                <a:lumMod val="85000"/>
              </a:schemeClr>
            </a:solidFill>
            <a:ln>
              <a:tailEnd type="triangle"/>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0D0EEF41-7DFC-436D-9642-089471A2893D}"/>
                </a:ext>
              </a:extLst>
            </p:cNvPr>
            <p:cNvSpPr/>
            <p:nvPr/>
          </p:nvSpPr>
          <p:spPr>
            <a:xfrm>
              <a:off x="3596837" y="5470813"/>
              <a:ext cx="1650571" cy="505506"/>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EGX and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Taswyaat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E464821-9222-487E-B789-608AD5C016C9}"/>
                </a:ext>
              </a:extLst>
            </p:cNvPr>
            <p:cNvSpPr/>
            <p:nvPr/>
          </p:nvSpPr>
          <p:spPr>
            <a:xfrm>
              <a:off x="1766966" y="5457994"/>
              <a:ext cx="1253029" cy="531144"/>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Demand Side (Buyer)</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9062A7B1-9F81-4693-A098-5271C409B82F}"/>
                </a:ext>
              </a:extLst>
            </p:cNvPr>
            <p:cNvSpPr/>
            <p:nvPr/>
          </p:nvSpPr>
          <p:spPr>
            <a:xfrm>
              <a:off x="4996998" y="4086114"/>
              <a:ext cx="280632" cy="4179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9</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Arrow Connector 54">
              <a:extLst>
                <a:ext uri="{FF2B5EF4-FFF2-40B4-BE49-F238E27FC236}">
                  <a16:creationId xmlns:a16="http://schemas.microsoft.com/office/drawing/2014/main" id="{664713FE-8269-49EF-87D5-DCF0ED986E74}"/>
                </a:ext>
              </a:extLst>
            </p:cNvPr>
            <p:cNvCxnSpPr>
              <a:cxnSpLocks/>
            </p:cNvCxnSpPr>
            <p:nvPr/>
          </p:nvCxnSpPr>
          <p:spPr>
            <a:xfrm flipH="1">
              <a:off x="9495589" y="4868697"/>
              <a:ext cx="67180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6" name="Rectangle 55">
              <a:extLst>
                <a:ext uri="{FF2B5EF4-FFF2-40B4-BE49-F238E27FC236}">
                  <a16:creationId xmlns:a16="http://schemas.microsoft.com/office/drawing/2014/main" id="{8FD5E388-58C3-473F-B893-9D0BB2A8F23E}"/>
                </a:ext>
              </a:extLst>
            </p:cNvPr>
            <p:cNvSpPr/>
            <p:nvPr/>
          </p:nvSpPr>
          <p:spPr>
            <a:xfrm>
              <a:off x="2804287" y="4092921"/>
              <a:ext cx="396615" cy="404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11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10</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2EF44F9C-C5F2-4D80-A13F-A1D20E7902FA}"/>
                </a:ext>
              </a:extLst>
            </p:cNvPr>
            <p:cNvSpPr/>
            <p:nvPr/>
          </p:nvSpPr>
          <p:spPr>
            <a:xfrm>
              <a:off x="3212949" y="1959175"/>
              <a:ext cx="1828800" cy="822960"/>
            </a:xfrm>
            <a:prstGeom prst="rect">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panose="020F0502020204030204"/>
                  <a:cs typeface="Arial" panose="020B0604020202020204" pitchFamily="34" charset="0"/>
                </a:rPr>
                <a:t>Project Design Document (PDD)</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8" name="Rectangle 57">
              <a:extLst>
                <a:ext uri="{FF2B5EF4-FFF2-40B4-BE49-F238E27FC236}">
                  <a16:creationId xmlns:a16="http://schemas.microsoft.com/office/drawing/2014/main" id="{0DD7F93D-9560-4D15-8E63-23AF00438DF9}"/>
                </a:ext>
              </a:extLst>
            </p:cNvPr>
            <p:cNvSpPr/>
            <p:nvPr/>
          </p:nvSpPr>
          <p:spPr>
            <a:xfrm>
              <a:off x="1446818" y="1959175"/>
              <a:ext cx="1828800" cy="822960"/>
            </a:xfrm>
            <a:prstGeom prst="rect">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Carbon Reduction Project Planning</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9" name="Rectangle 58">
              <a:extLst>
                <a:ext uri="{FF2B5EF4-FFF2-40B4-BE49-F238E27FC236}">
                  <a16:creationId xmlns:a16="http://schemas.microsoft.com/office/drawing/2014/main" id="{DB0A9ED4-E747-4945-89CF-AF53752F1119}"/>
                </a:ext>
              </a:extLst>
            </p:cNvPr>
            <p:cNvSpPr/>
            <p:nvPr/>
          </p:nvSpPr>
          <p:spPr>
            <a:xfrm>
              <a:off x="5277630" y="1959175"/>
              <a:ext cx="1828800" cy="822960"/>
            </a:xfrm>
            <a:prstGeom prst="rect">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Validation of the PDD</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0" name="Rectangle 59">
              <a:extLst>
                <a:ext uri="{FF2B5EF4-FFF2-40B4-BE49-F238E27FC236}">
                  <a16:creationId xmlns:a16="http://schemas.microsoft.com/office/drawing/2014/main" id="{37DBD4FC-BE63-463B-8D52-BFA8B93A38F5}"/>
                </a:ext>
              </a:extLst>
            </p:cNvPr>
            <p:cNvSpPr/>
            <p:nvPr/>
          </p:nvSpPr>
          <p:spPr>
            <a:xfrm>
              <a:off x="9745224" y="1980670"/>
              <a:ext cx="1828800" cy="822960"/>
            </a:xfrm>
            <a:prstGeom prst="rect">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panose="020F0502020204030204"/>
                  <a:cs typeface="Arial" panose="020B0604020202020204" pitchFamily="34" charset="0"/>
                </a:rPr>
                <a:t>Project Execution</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Rectangle 60">
              <a:extLst>
                <a:ext uri="{FF2B5EF4-FFF2-40B4-BE49-F238E27FC236}">
                  <a16:creationId xmlns:a16="http://schemas.microsoft.com/office/drawing/2014/main" id="{8E2A9C48-2138-4076-B171-2C699B5DD94F}"/>
                </a:ext>
              </a:extLst>
            </p:cNvPr>
            <p:cNvSpPr/>
            <p:nvPr/>
          </p:nvSpPr>
          <p:spPr>
            <a:xfrm>
              <a:off x="7494777" y="1959175"/>
              <a:ext cx="1828800" cy="822960"/>
            </a:xfrm>
            <a:prstGeom prst="rect">
              <a:avLst/>
            </a:prstGeom>
            <a:solidFill>
              <a:schemeClr val="bg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Registering the Reduction Project</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DE968F73-51D8-4198-98CF-ABE0B9523665}"/>
                </a:ext>
              </a:extLst>
            </p:cNvPr>
            <p:cNvSpPr/>
            <p:nvPr/>
          </p:nvSpPr>
          <p:spPr>
            <a:xfrm>
              <a:off x="9711924" y="4451436"/>
              <a:ext cx="1828800" cy="822960"/>
            </a:xfrm>
            <a:prstGeom prst="rect">
              <a:avLst/>
            </a:prstGeom>
            <a:solidFill>
              <a:schemeClr val="bg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MRV (Monitoring Verification and Reporting)</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3" name="Rectangle 62">
              <a:extLst>
                <a:ext uri="{FF2B5EF4-FFF2-40B4-BE49-F238E27FC236}">
                  <a16:creationId xmlns:a16="http://schemas.microsoft.com/office/drawing/2014/main" id="{6B97E115-1760-4C9C-BC8D-B444BBF8DF53}"/>
                </a:ext>
              </a:extLst>
            </p:cNvPr>
            <p:cNvSpPr/>
            <p:nvPr/>
          </p:nvSpPr>
          <p:spPr>
            <a:xfrm>
              <a:off x="7639597" y="4451436"/>
              <a:ext cx="1828800" cy="822960"/>
            </a:xfrm>
            <a:prstGeom prst="rect">
              <a:avLst/>
            </a:prstGeom>
            <a:solidFill>
              <a:schemeClr val="accent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Verification</a:t>
              </a:r>
              <a:endParaRPr kumimoji="0" lang="ar-EG"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4" name="Rectangle 63">
              <a:extLst>
                <a:ext uri="{FF2B5EF4-FFF2-40B4-BE49-F238E27FC236}">
                  <a16:creationId xmlns:a16="http://schemas.microsoft.com/office/drawing/2014/main" id="{35135693-9B03-4E9F-82C2-BF0C0F1C85DC}"/>
                </a:ext>
              </a:extLst>
            </p:cNvPr>
            <p:cNvSpPr/>
            <p:nvPr/>
          </p:nvSpPr>
          <p:spPr>
            <a:xfrm>
              <a:off x="5567270" y="4451436"/>
              <a:ext cx="1828800" cy="822960"/>
            </a:xfrm>
            <a:prstGeom prst="rect">
              <a:avLst/>
            </a:prstGeom>
            <a:solidFill>
              <a:srgbClr val="7F7F7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Issuance of the VCCs</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4AC16684-BC81-4B2E-A171-C19F33FA11B9}"/>
                </a:ext>
              </a:extLst>
            </p:cNvPr>
            <p:cNvSpPr/>
            <p:nvPr/>
          </p:nvSpPr>
          <p:spPr>
            <a:xfrm>
              <a:off x="1422618" y="4451436"/>
              <a:ext cx="1828800" cy="822960"/>
            </a:xfrm>
            <a:prstGeom prst="rect">
              <a:avLst/>
            </a:prstGeom>
            <a:solidFill>
              <a:schemeClr val="accent6">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Carbon Offsetting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64C69D1C-3A7D-4440-9AAE-B6662469F7C2}"/>
                </a:ext>
              </a:extLst>
            </p:cNvPr>
            <p:cNvSpPr/>
            <p:nvPr/>
          </p:nvSpPr>
          <p:spPr>
            <a:xfrm>
              <a:off x="3494944" y="4451436"/>
              <a:ext cx="1828800" cy="822960"/>
            </a:xfrm>
            <a:prstGeom prst="rect">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Trading  and Settlement of the Carbon Credits</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A1271A4-8AC6-485D-84AD-B52ADC7BF445}"/>
                </a:ext>
              </a:extLst>
            </p:cNvPr>
            <p:cNvSpPr/>
            <p:nvPr/>
          </p:nvSpPr>
          <p:spPr>
            <a:xfrm>
              <a:off x="5699509" y="5470813"/>
              <a:ext cx="1650571" cy="505506"/>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Voluntary Carbon Registry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39ABBE6-CB8A-45F4-BC2C-D81FFC3963F2}"/>
                </a:ext>
              </a:extLst>
            </p:cNvPr>
            <p:cNvSpPr/>
            <p:nvPr/>
          </p:nvSpPr>
          <p:spPr>
            <a:xfrm>
              <a:off x="7680543" y="5470813"/>
              <a:ext cx="1650571" cy="505506"/>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VVBs</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86442304-DDC1-4B63-B0F5-D1A67EA3DC9F}"/>
                </a:ext>
              </a:extLst>
            </p:cNvPr>
            <p:cNvSpPr/>
            <p:nvPr/>
          </p:nvSpPr>
          <p:spPr>
            <a:xfrm>
              <a:off x="9784028" y="5470813"/>
              <a:ext cx="1650571" cy="505506"/>
            </a:xfrm>
            <a:prstGeom prst="rect">
              <a:avLst/>
            </a:prstGeom>
            <a:solidFill>
              <a:srgbClr val="FBF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Voluntary Carbon Registry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1" name="TextBox 70">
            <a:extLst>
              <a:ext uri="{FF2B5EF4-FFF2-40B4-BE49-F238E27FC236}">
                <a16:creationId xmlns:a16="http://schemas.microsoft.com/office/drawing/2014/main" id="{275A92E9-F227-4321-828D-45098D2AAE8A}"/>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How the VCM Works?</a:t>
            </a:r>
          </a:p>
        </p:txBody>
      </p:sp>
    </p:spTree>
    <p:extLst>
      <p:ext uri="{BB962C8B-B14F-4D97-AF65-F5344CB8AC3E}">
        <p14:creationId xmlns:p14="http://schemas.microsoft.com/office/powerpoint/2010/main" val="140190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a:t>4</a:t>
            </a:r>
            <a:endParaRPr lang="ar-EG" dirty="0"/>
          </a:p>
        </p:txBody>
      </p:sp>
      <p:pic>
        <p:nvPicPr>
          <p:cNvPr id="14" name="Picture 13">
            <a:extLst>
              <a:ext uri="{FF2B5EF4-FFF2-40B4-BE49-F238E27FC236}">
                <a16:creationId xmlns:a16="http://schemas.microsoft.com/office/drawing/2014/main" id="{992C6E8C-9345-48BF-ADF0-7C51883A706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1974" r="2851" b="11866"/>
          <a:stretch/>
        </p:blipFill>
        <p:spPr>
          <a:xfrm>
            <a:off x="838201" y="926654"/>
            <a:ext cx="5460696" cy="273269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F6E3A851-6EBF-4E1E-BB62-C35777D0122A}"/>
              </a:ext>
            </a:extLst>
          </p:cNvPr>
          <p:cNvSpPr txBox="1"/>
          <p:nvPr/>
        </p:nvSpPr>
        <p:spPr>
          <a:xfrm>
            <a:off x="838200" y="6473447"/>
            <a:ext cx="10189029" cy="261610"/>
          </a:xfrm>
          <a:prstGeom prst="rect">
            <a:avLst/>
          </a:prstGeom>
          <a:noFill/>
        </p:spPr>
        <p:txBody>
          <a:bodyPr wrap="square" rtlCol="0">
            <a:spAutoFit/>
          </a:bodyPr>
          <a:lstStyle/>
          <a:p>
            <a:r>
              <a:rPr lang="en-US" sz="1050" dirty="0"/>
              <a:t>Source: ECOSYSTEM MARKETPLACE INSIGHTS REPORT Paying for Quality State of the Voluntary Carbon Markets 2023 – November edition</a:t>
            </a:r>
          </a:p>
        </p:txBody>
      </p:sp>
      <p:pic>
        <p:nvPicPr>
          <p:cNvPr id="17" name="Picture 16">
            <a:extLst>
              <a:ext uri="{FF2B5EF4-FFF2-40B4-BE49-F238E27FC236}">
                <a16:creationId xmlns:a16="http://schemas.microsoft.com/office/drawing/2014/main" id="{C7B985A6-573D-42C1-92C9-48427FAC16AC}"/>
              </a:ext>
            </a:extLst>
          </p:cNvPr>
          <p:cNvPicPr>
            <a:picLocks noChangeAspect="1"/>
          </p:cNvPicPr>
          <p:nvPr/>
        </p:nvPicPr>
        <p:blipFill rotWithShape="1">
          <a:blip r:embed="rId4"/>
          <a:srcRect t="5026" b="10762"/>
          <a:stretch/>
        </p:blipFill>
        <p:spPr>
          <a:xfrm>
            <a:off x="6377705" y="2534027"/>
            <a:ext cx="5734722" cy="276773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4" name="Rectangle: Rounded Corners 23">
            <a:extLst>
              <a:ext uri="{FF2B5EF4-FFF2-40B4-BE49-F238E27FC236}">
                <a16:creationId xmlns:a16="http://schemas.microsoft.com/office/drawing/2014/main" id="{67046FC3-8FD7-4EDF-9BDA-DD62AEA91E0B}"/>
              </a:ext>
            </a:extLst>
          </p:cNvPr>
          <p:cNvSpPr/>
          <p:nvPr/>
        </p:nvSpPr>
        <p:spPr>
          <a:xfrm>
            <a:off x="3631367" y="3996141"/>
            <a:ext cx="1911192" cy="973018"/>
          </a:xfrm>
          <a:prstGeom prst="roundRect">
            <a:avLst/>
          </a:prstGeom>
          <a:solidFill>
            <a:srgbClr val="0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en-US" sz="1600" b="1" dirty="0">
                <a:solidFill>
                  <a:schemeClr val="bg1"/>
                </a:solidFill>
              </a:rPr>
              <a:t>2022</a:t>
            </a:r>
          </a:p>
          <a:p>
            <a:pPr lvl="0" algn="ctr" rtl="0"/>
            <a:r>
              <a:rPr lang="en-US" sz="2000" b="1" dirty="0">
                <a:solidFill>
                  <a:schemeClr val="bg1"/>
                </a:solidFill>
              </a:rPr>
              <a:t>254M</a:t>
            </a:r>
            <a:r>
              <a:rPr lang="en-US" sz="2000" dirty="0">
                <a:solidFill>
                  <a:schemeClr val="bg1"/>
                </a:solidFill>
              </a:rPr>
              <a:t> MtCO2e</a:t>
            </a:r>
          </a:p>
        </p:txBody>
      </p:sp>
      <p:sp>
        <p:nvSpPr>
          <p:cNvPr id="30" name="Content Placeholder 2">
            <a:extLst>
              <a:ext uri="{FF2B5EF4-FFF2-40B4-BE49-F238E27FC236}">
                <a16:creationId xmlns:a16="http://schemas.microsoft.com/office/drawing/2014/main" id="{89377797-A310-4152-A417-8E5DBE6701CB}"/>
              </a:ext>
            </a:extLst>
          </p:cNvPr>
          <p:cNvSpPr txBox="1">
            <a:spLocks/>
          </p:cNvSpPr>
          <p:nvPr/>
        </p:nvSpPr>
        <p:spPr>
          <a:xfrm>
            <a:off x="1882116" y="4089217"/>
            <a:ext cx="1294500" cy="431496"/>
          </a:xfrm>
          <a:prstGeom prst="rect">
            <a:avLst/>
          </a:prstGeom>
          <a:ln>
            <a:noFill/>
          </a:ln>
        </p:spPr>
        <p:txBody>
          <a:bodyPr vert="horz" lIns="87105" tIns="43552" rIns="87105" bIns="43552" rtlCol="0" anchor="ctr">
            <a:normAutofit/>
          </a:bodyPr>
          <a:lstStyle>
            <a:lvl1pPr marL="236258" indent="-236258" algn="r" defTabSz="945032" rtl="1" eaLnBrk="1" latinLnBrk="0" hangingPunct="1">
              <a:lnSpc>
                <a:spcPct val="90000"/>
              </a:lnSpc>
              <a:spcBef>
                <a:spcPts val="1034"/>
              </a:spcBef>
              <a:buFont typeface="Arial" panose="020B0604020202020204" pitchFamily="34" charset="0"/>
              <a:buChar char="•"/>
              <a:defRPr sz="2894" kern="1200">
                <a:solidFill>
                  <a:schemeClr val="tx1"/>
                </a:solidFill>
                <a:latin typeface="+mn-lt"/>
                <a:ea typeface="+mn-ea"/>
                <a:cs typeface="+mn-cs"/>
              </a:defRPr>
            </a:lvl1pPr>
            <a:lvl2pPr marL="708774" indent="-236258" algn="r" defTabSz="945032" rtl="1"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r" defTabSz="945032" rtl="1"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marL="0" indent="0" algn="ctr" rtl="0">
              <a:buNone/>
            </a:pPr>
            <a:endParaRPr lang="en-US" sz="1400" b="1" dirty="0">
              <a:solidFill>
                <a:schemeClr val="bg1"/>
              </a:solidFill>
            </a:endParaRPr>
          </a:p>
        </p:txBody>
      </p:sp>
      <p:sp>
        <p:nvSpPr>
          <p:cNvPr id="31" name="Content Placeholder 2">
            <a:extLst>
              <a:ext uri="{FF2B5EF4-FFF2-40B4-BE49-F238E27FC236}">
                <a16:creationId xmlns:a16="http://schemas.microsoft.com/office/drawing/2014/main" id="{07A6A432-73FB-4BDD-A4E8-E75D0793ECDB}"/>
              </a:ext>
            </a:extLst>
          </p:cNvPr>
          <p:cNvSpPr txBox="1">
            <a:spLocks/>
          </p:cNvSpPr>
          <p:nvPr/>
        </p:nvSpPr>
        <p:spPr>
          <a:xfrm>
            <a:off x="3863857" y="3917893"/>
            <a:ext cx="1294500" cy="431496"/>
          </a:xfrm>
          <a:prstGeom prst="rect">
            <a:avLst/>
          </a:prstGeom>
          <a:ln>
            <a:noFill/>
          </a:ln>
        </p:spPr>
        <p:txBody>
          <a:bodyPr vert="horz" lIns="87105" tIns="43552" rIns="87105" bIns="43552" rtlCol="0" anchor="ctr">
            <a:normAutofit/>
          </a:bodyPr>
          <a:lstStyle>
            <a:lvl1pPr marL="236258" indent="-236258" algn="r" defTabSz="945032" rtl="1" eaLnBrk="1" latinLnBrk="0" hangingPunct="1">
              <a:lnSpc>
                <a:spcPct val="90000"/>
              </a:lnSpc>
              <a:spcBef>
                <a:spcPts val="1034"/>
              </a:spcBef>
              <a:buFont typeface="Arial" panose="020B0604020202020204" pitchFamily="34" charset="0"/>
              <a:buChar char="•"/>
              <a:defRPr sz="2894" kern="1200">
                <a:solidFill>
                  <a:schemeClr val="tx1"/>
                </a:solidFill>
                <a:latin typeface="+mn-lt"/>
                <a:ea typeface="+mn-ea"/>
                <a:cs typeface="+mn-cs"/>
              </a:defRPr>
            </a:lvl1pPr>
            <a:lvl2pPr marL="708774" indent="-236258" algn="r" defTabSz="945032" rtl="1" eaLnBrk="1" latinLnBrk="0" hangingPunct="1">
              <a:lnSpc>
                <a:spcPct val="90000"/>
              </a:lnSpc>
              <a:spcBef>
                <a:spcPts val="517"/>
              </a:spcBef>
              <a:buFont typeface="Arial" panose="020B0604020202020204" pitchFamily="34" charset="0"/>
              <a:buChar char="•"/>
              <a:defRPr sz="2480" kern="1200">
                <a:solidFill>
                  <a:schemeClr val="tx1"/>
                </a:solidFill>
                <a:latin typeface="+mn-lt"/>
                <a:ea typeface="+mn-ea"/>
                <a:cs typeface="+mn-cs"/>
              </a:defRPr>
            </a:lvl2pPr>
            <a:lvl3pPr marL="1181291" indent="-236258" algn="r" defTabSz="945032" rtl="1"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807"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323"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8839"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355"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3872"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388" indent="-236258" algn="r" defTabSz="945032" rtl="1"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a:lstStyle>
          <a:p>
            <a:pPr marL="0" indent="0" algn="ctr" rtl="0">
              <a:buNone/>
            </a:pPr>
            <a:endParaRPr lang="en-US" sz="1800" b="1" dirty="0">
              <a:solidFill>
                <a:schemeClr val="bg1"/>
              </a:solidFill>
            </a:endParaRPr>
          </a:p>
        </p:txBody>
      </p:sp>
      <p:grpSp>
        <p:nvGrpSpPr>
          <p:cNvPr id="32" name="Group 31">
            <a:extLst>
              <a:ext uri="{FF2B5EF4-FFF2-40B4-BE49-F238E27FC236}">
                <a16:creationId xmlns:a16="http://schemas.microsoft.com/office/drawing/2014/main" id="{0AEFE895-4026-4D61-8D32-18A0854DAB7D}"/>
              </a:ext>
            </a:extLst>
          </p:cNvPr>
          <p:cNvGrpSpPr/>
          <p:nvPr/>
        </p:nvGrpSpPr>
        <p:grpSpPr>
          <a:xfrm>
            <a:off x="1116313" y="5665848"/>
            <a:ext cx="9910916" cy="822870"/>
            <a:chOff x="8494882" y="9333045"/>
            <a:chExt cx="7890284" cy="655104"/>
          </a:xfrm>
        </p:grpSpPr>
        <p:sp>
          <p:nvSpPr>
            <p:cNvPr id="33" name="Freeform 5">
              <a:extLst>
                <a:ext uri="{FF2B5EF4-FFF2-40B4-BE49-F238E27FC236}">
                  <a16:creationId xmlns:a16="http://schemas.microsoft.com/office/drawing/2014/main" id="{68403BF7-AB2C-4EFA-970C-B9ADAB3BDCB2}"/>
                </a:ext>
              </a:extLst>
            </p:cNvPr>
            <p:cNvSpPr/>
            <p:nvPr/>
          </p:nvSpPr>
          <p:spPr>
            <a:xfrm>
              <a:off x="10682258" y="9551038"/>
              <a:ext cx="1821241" cy="219118"/>
            </a:xfrm>
            <a:custGeom>
              <a:avLst/>
              <a:gdLst/>
              <a:ahLst/>
              <a:cxnLst/>
              <a:rect l="l" t="t" r="r" b="b"/>
              <a:pathLst>
                <a:path w="1821241" h="219118">
                  <a:moveTo>
                    <a:pt x="0" y="0"/>
                  </a:moveTo>
                  <a:lnTo>
                    <a:pt x="1821242" y="0"/>
                  </a:lnTo>
                  <a:lnTo>
                    <a:pt x="1821242" y="219118"/>
                  </a:lnTo>
                  <a:lnTo>
                    <a:pt x="0" y="219118"/>
                  </a:lnTo>
                  <a:lnTo>
                    <a:pt x="0" y="0"/>
                  </a:lnTo>
                  <a:close/>
                </a:path>
              </a:pathLst>
            </a:custGeom>
            <a:blipFill>
              <a:blip r:embed="rId5"/>
              <a:stretch>
                <a:fillRect/>
              </a:stretch>
            </a:blipFill>
          </p:spPr>
        </p:sp>
        <p:sp>
          <p:nvSpPr>
            <p:cNvPr id="34" name="Freeform 6">
              <a:extLst>
                <a:ext uri="{FF2B5EF4-FFF2-40B4-BE49-F238E27FC236}">
                  <a16:creationId xmlns:a16="http://schemas.microsoft.com/office/drawing/2014/main" id="{742D8A09-8C28-4586-8340-7A6C0FD3B5CF}"/>
                </a:ext>
              </a:extLst>
            </p:cNvPr>
            <p:cNvSpPr/>
            <p:nvPr/>
          </p:nvSpPr>
          <p:spPr>
            <a:xfrm>
              <a:off x="8494882" y="9333045"/>
              <a:ext cx="1961389" cy="655104"/>
            </a:xfrm>
            <a:custGeom>
              <a:avLst/>
              <a:gdLst/>
              <a:ahLst/>
              <a:cxnLst/>
              <a:rect l="l" t="t" r="r" b="b"/>
              <a:pathLst>
                <a:path w="1961389" h="655104">
                  <a:moveTo>
                    <a:pt x="0" y="0"/>
                  </a:moveTo>
                  <a:lnTo>
                    <a:pt x="1961389" y="0"/>
                  </a:lnTo>
                  <a:lnTo>
                    <a:pt x="1961389" y="655104"/>
                  </a:lnTo>
                  <a:lnTo>
                    <a:pt x="0" y="655104"/>
                  </a:lnTo>
                  <a:lnTo>
                    <a:pt x="0" y="0"/>
                  </a:lnTo>
                  <a:close/>
                </a:path>
              </a:pathLst>
            </a:custGeom>
            <a:blipFill>
              <a:blip r:embed="rId6"/>
              <a:stretch>
                <a:fillRect/>
              </a:stretch>
            </a:blipFill>
          </p:spPr>
        </p:sp>
        <p:sp>
          <p:nvSpPr>
            <p:cNvPr id="35" name="Freeform 7">
              <a:extLst>
                <a:ext uri="{FF2B5EF4-FFF2-40B4-BE49-F238E27FC236}">
                  <a16:creationId xmlns:a16="http://schemas.microsoft.com/office/drawing/2014/main" id="{6C39507B-321B-48E9-9A67-B87875FBD9F7}"/>
                </a:ext>
              </a:extLst>
            </p:cNvPr>
            <p:cNvSpPr/>
            <p:nvPr/>
          </p:nvSpPr>
          <p:spPr>
            <a:xfrm>
              <a:off x="12729487" y="9394504"/>
              <a:ext cx="1610071" cy="532186"/>
            </a:xfrm>
            <a:custGeom>
              <a:avLst/>
              <a:gdLst/>
              <a:ahLst/>
              <a:cxnLst/>
              <a:rect l="l" t="t" r="r" b="b"/>
              <a:pathLst>
                <a:path w="1610071" h="532186">
                  <a:moveTo>
                    <a:pt x="0" y="0"/>
                  </a:moveTo>
                  <a:lnTo>
                    <a:pt x="1610071" y="0"/>
                  </a:lnTo>
                  <a:lnTo>
                    <a:pt x="1610071" y="532186"/>
                  </a:lnTo>
                  <a:lnTo>
                    <a:pt x="0" y="532186"/>
                  </a:lnTo>
                  <a:lnTo>
                    <a:pt x="0" y="0"/>
                  </a:lnTo>
                  <a:close/>
                </a:path>
              </a:pathLst>
            </a:custGeom>
            <a:blipFill>
              <a:blip r:embed="rId7"/>
              <a:stretch>
                <a:fillRect t="-101269" b="-101269"/>
              </a:stretch>
            </a:blipFill>
          </p:spPr>
        </p:sp>
        <p:sp>
          <p:nvSpPr>
            <p:cNvPr id="36" name="Freeform 8">
              <a:extLst>
                <a:ext uri="{FF2B5EF4-FFF2-40B4-BE49-F238E27FC236}">
                  <a16:creationId xmlns:a16="http://schemas.microsoft.com/office/drawing/2014/main" id="{BCE73BAF-9616-48BE-9B57-8B14B5B2E9EA}"/>
                </a:ext>
              </a:extLst>
            </p:cNvPr>
            <p:cNvSpPr/>
            <p:nvPr/>
          </p:nvSpPr>
          <p:spPr>
            <a:xfrm>
              <a:off x="14565546" y="9476754"/>
              <a:ext cx="950911" cy="367686"/>
            </a:xfrm>
            <a:custGeom>
              <a:avLst/>
              <a:gdLst/>
              <a:ahLst/>
              <a:cxnLst/>
              <a:rect l="l" t="t" r="r" b="b"/>
              <a:pathLst>
                <a:path w="950911" h="367686">
                  <a:moveTo>
                    <a:pt x="0" y="0"/>
                  </a:moveTo>
                  <a:lnTo>
                    <a:pt x="950911" y="0"/>
                  </a:lnTo>
                  <a:lnTo>
                    <a:pt x="950911" y="367686"/>
                  </a:lnTo>
                  <a:lnTo>
                    <a:pt x="0" y="3676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9">
              <a:extLst>
                <a:ext uri="{FF2B5EF4-FFF2-40B4-BE49-F238E27FC236}">
                  <a16:creationId xmlns:a16="http://schemas.microsoft.com/office/drawing/2014/main" id="{AE9C2612-DC5E-41DB-BDBD-9B5C63FE42E7}"/>
                </a:ext>
              </a:extLst>
            </p:cNvPr>
            <p:cNvSpPr/>
            <p:nvPr/>
          </p:nvSpPr>
          <p:spPr>
            <a:xfrm>
              <a:off x="15742444" y="9405825"/>
              <a:ext cx="642722" cy="509545"/>
            </a:xfrm>
            <a:custGeom>
              <a:avLst/>
              <a:gdLst/>
              <a:ahLst/>
              <a:cxnLst/>
              <a:rect l="l" t="t" r="r" b="b"/>
              <a:pathLst>
                <a:path w="642722" h="509545">
                  <a:moveTo>
                    <a:pt x="0" y="0"/>
                  </a:moveTo>
                  <a:lnTo>
                    <a:pt x="642722" y="0"/>
                  </a:lnTo>
                  <a:lnTo>
                    <a:pt x="642722" y="509545"/>
                  </a:lnTo>
                  <a:lnTo>
                    <a:pt x="0" y="509545"/>
                  </a:lnTo>
                  <a:lnTo>
                    <a:pt x="0" y="0"/>
                  </a:lnTo>
                  <a:close/>
                </a:path>
              </a:pathLst>
            </a:custGeom>
            <a:blipFill>
              <a:blip r:embed="rId10"/>
              <a:stretch>
                <a:fillRect/>
              </a:stretch>
            </a:blipFill>
          </p:spPr>
        </p:sp>
      </p:grpSp>
      <p:sp>
        <p:nvSpPr>
          <p:cNvPr id="43" name="Rectangle: Rounded Corners 42">
            <a:extLst>
              <a:ext uri="{FF2B5EF4-FFF2-40B4-BE49-F238E27FC236}">
                <a16:creationId xmlns:a16="http://schemas.microsoft.com/office/drawing/2014/main" id="{894DFEEA-B711-4CB9-8110-5E40241670F7}"/>
              </a:ext>
            </a:extLst>
          </p:cNvPr>
          <p:cNvSpPr/>
          <p:nvPr/>
        </p:nvSpPr>
        <p:spPr>
          <a:xfrm>
            <a:off x="1633474" y="4124408"/>
            <a:ext cx="1447005" cy="747447"/>
          </a:xfrm>
          <a:prstGeom prst="roundRect">
            <a:avLst/>
          </a:prstGeom>
          <a:solidFill>
            <a:srgbClr val="0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bg1"/>
                </a:solidFill>
              </a:rPr>
              <a:t>Pre-2005</a:t>
            </a:r>
          </a:p>
          <a:p>
            <a:pPr lvl="0" algn="ctr" rtl="0"/>
            <a:r>
              <a:rPr lang="en-US" sz="1600" b="1" dirty="0">
                <a:solidFill>
                  <a:schemeClr val="bg1"/>
                </a:solidFill>
              </a:rPr>
              <a:t>75M</a:t>
            </a:r>
            <a:r>
              <a:rPr lang="en-US" sz="1600" dirty="0">
                <a:solidFill>
                  <a:schemeClr val="bg1"/>
                </a:solidFill>
              </a:rPr>
              <a:t> MtCO2e</a:t>
            </a:r>
          </a:p>
        </p:txBody>
      </p:sp>
      <p:sp>
        <p:nvSpPr>
          <p:cNvPr id="44" name="Rectangle: Rounded Corners 43">
            <a:extLst>
              <a:ext uri="{FF2B5EF4-FFF2-40B4-BE49-F238E27FC236}">
                <a16:creationId xmlns:a16="http://schemas.microsoft.com/office/drawing/2014/main" id="{70F4744D-25F3-41C9-89F9-6E073E76A257}"/>
              </a:ext>
            </a:extLst>
          </p:cNvPr>
          <p:cNvSpPr/>
          <p:nvPr/>
        </p:nvSpPr>
        <p:spPr>
          <a:xfrm>
            <a:off x="9264316" y="1329206"/>
            <a:ext cx="1911192" cy="973018"/>
          </a:xfrm>
          <a:prstGeom prst="roundRect">
            <a:avLst/>
          </a:prstGeom>
          <a:solidFill>
            <a:srgbClr val="8F9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r>
              <a:rPr lang="en-US" sz="1600" b="1" dirty="0">
                <a:solidFill>
                  <a:schemeClr val="bg1"/>
                </a:solidFill>
              </a:rPr>
              <a:t>2022</a:t>
            </a:r>
          </a:p>
          <a:p>
            <a:pPr lvl="0" algn="ctr" rtl="0"/>
            <a:r>
              <a:rPr lang="en-US" sz="2000" b="1" dirty="0">
                <a:solidFill>
                  <a:schemeClr val="bg1"/>
                </a:solidFill>
              </a:rPr>
              <a:t>$1.9B </a:t>
            </a:r>
          </a:p>
        </p:txBody>
      </p:sp>
      <p:sp>
        <p:nvSpPr>
          <p:cNvPr id="45" name="Rectangle: Rounded Corners 44">
            <a:extLst>
              <a:ext uri="{FF2B5EF4-FFF2-40B4-BE49-F238E27FC236}">
                <a16:creationId xmlns:a16="http://schemas.microsoft.com/office/drawing/2014/main" id="{A70D74A6-2138-42CA-87FA-3FCF5645A9D1}"/>
              </a:ext>
            </a:extLst>
          </p:cNvPr>
          <p:cNvSpPr/>
          <p:nvPr/>
        </p:nvSpPr>
        <p:spPr>
          <a:xfrm>
            <a:off x="7294615" y="1439752"/>
            <a:ext cx="1447005" cy="747447"/>
          </a:xfrm>
          <a:prstGeom prst="roundRect">
            <a:avLst/>
          </a:prstGeom>
          <a:solidFill>
            <a:srgbClr val="8F9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bg1"/>
                </a:solidFill>
              </a:rPr>
              <a:t>Pre-2005</a:t>
            </a:r>
          </a:p>
          <a:p>
            <a:pPr lvl="0" algn="ctr" rtl="0"/>
            <a:r>
              <a:rPr lang="en-US" sz="1600" b="1" dirty="0">
                <a:solidFill>
                  <a:schemeClr val="bg1"/>
                </a:solidFill>
              </a:rPr>
              <a:t>$301M</a:t>
            </a:r>
          </a:p>
        </p:txBody>
      </p:sp>
      <p:sp>
        <p:nvSpPr>
          <p:cNvPr id="46" name="TextBox 45">
            <a:extLst>
              <a:ext uri="{FF2B5EF4-FFF2-40B4-BE49-F238E27FC236}">
                <a16:creationId xmlns:a16="http://schemas.microsoft.com/office/drawing/2014/main" id="{14491D85-6742-4DD2-B531-D44D58AEF111}"/>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Global VCM Facts and Trends</a:t>
            </a:r>
          </a:p>
        </p:txBody>
      </p:sp>
    </p:spTree>
    <p:extLst>
      <p:ext uri="{BB962C8B-B14F-4D97-AF65-F5344CB8AC3E}">
        <p14:creationId xmlns:p14="http://schemas.microsoft.com/office/powerpoint/2010/main" val="156245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09598" y="1374629"/>
            <a:ext cx="4155112" cy="584775"/>
          </a:xfrm>
          <a:prstGeom prst="rect">
            <a:avLst/>
          </a:prstGeom>
        </p:spPr>
        <p:txBody>
          <a:bodyPr wrap="none">
            <a:spAutoFit/>
          </a:bodyPr>
          <a:lstStyle/>
          <a:p>
            <a:r>
              <a:rPr lang="en-US" sz="3200" b="1" dirty="0">
                <a:solidFill>
                  <a:srgbClr val="002060"/>
                </a:solidFill>
                <a:latin typeface="Calibri" panose="020F0502020204030204" pitchFamily="34" charset="0"/>
                <a:cs typeface="Calibri" panose="020F0502020204030204" pitchFamily="34" charset="0"/>
              </a:rPr>
              <a:t>2022 Numbers for VCM</a:t>
            </a:r>
            <a:endParaRPr lang="ar-EG" sz="3200" b="1" dirty="0">
              <a:solidFill>
                <a:srgbClr val="002060"/>
              </a:solidFill>
              <a:latin typeface="Calibri" panose="020F0502020204030204" pitchFamily="34" charset="0"/>
              <a:cs typeface="Calibri" panose="020F0502020204030204" pitchFamily="34" charset="0"/>
            </a:endParaRPr>
          </a:p>
        </p:txBody>
      </p:sp>
      <p:grpSp>
        <p:nvGrpSpPr>
          <p:cNvPr id="19" name="Group 18"/>
          <p:cNvGrpSpPr/>
          <p:nvPr/>
        </p:nvGrpSpPr>
        <p:grpSpPr>
          <a:xfrm>
            <a:off x="1209598" y="2175643"/>
            <a:ext cx="10550701" cy="3794662"/>
            <a:chOff x="496743" y="2099193"/>
            <a:chExt cx="6668138" cy="2688236"/>
          </a:xfrm>
        </p:grpSpPr>
        <p:grpSp>
          <p:nvGrpSpPr>
            <p:cNvPr id="20" name="Group 19"/>
            <p:cNvGrpSpPr/>
            <p:nvPr/>
          </p:nvGrpSpPr>
          <p:grpSpPr>
            <a:xfrm>
              <a:off x="509621" y="2099193"/>
              <a:ext cx="6655260" cy="2223256"/>
              <a:chOff x="789778" y="2188093"/>
              <a:chExt cx="6655260" cy="2223256"/>
            </a:xfrm>
          </p:grpSpPr>
          <p:grpSp>
            <p:nvGrpSpPr>
              <p:cNvPr id="23" name="Group 22"/>
              <p:cNvGrpSpPr/>
              <p:nvPr/>
            </p:nvGrpSpPr>
            <p:grpSpPr>
              <a:xfrm>
                <a:off x="789778" y="2188093"/>
                <a:ext cx="2064547" cy="2223256"/>
                <a:chOff x="1237453" y="2165936"/>
                <a:chExt cx="2064547" cy="2223256"/>
              </a:xfrm>
            </p:grpSpPr>
            <p:pic>
              <p:nvPicPr>
                <p:cNvPr id="44" name="Picture 6" descr="Carbon Footprint icon PNG and SVG Vector Free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41600" y="2176880"/>
                  <a:ext cx="325711" cy="56865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752382" y="2165936"/>
                  <a:ext cx="1122731" cy="67591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Issuances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(Supply)</a:t>
                  </a:r>
                </a:p>
              </p:txBody>
            </p:sp>
            <p:cxnSp>
              <p:nvCxnSpPr>
                <p:cNvPr id="46" name="Straight Connector 45"/>
                <p:cNvCxnSpPr/>
                <p:nvPr/>
              </p:nvCxnSpPr>
              <p:spPr>
                <a:xfrm>
                  <a:off x="1257300" y="2806700"/>
                  <a:ext cx="1980000" cy="0"/>
                </a:xfrm>
                <a:prstGeom prst="line">
                  <a:avLst/>
                </a:prstGeom>
                <a:noFill/>
                <a:ln w="6350" cap="flat" cmpd="sng" algn="ctr">
                  <a:solidFill>
                    <a:sysClr val="window" lastClr="FFFFFF"/>
                  </a:solidFill>
                  <a:prstDash val="solid"/>
                  <a:miter lim="800000"/>
                </a:ln>
                <a:effectLst/>
              </p:spPr>
            </p:cxnSp>
            <p:sp>
              <p:nvSpPr>
                <p:cNvPr id="47" name="Rectangle 46"/>
                <p:cNvSpPr/>
                <p:nvPr/>
              </p:nvSpPr>
              <p:spPr>
                <a:xfrm>
                  <a:off x="1252051" y="2763689"/>
                  <a:ext cx="2049949" cy="71952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≈25%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Above five year average</a:t>
                  </a:r>
                </a:p>
              </p:txBody>
            </p:sp>
            <p:cxnSp>
              <p:nvCxnSpPr>
                <p:cNvPr id="48" name="Straight Connector 47"/>
                <p:cNvCxnSpPr/>
                <p:nvPr/>
              </p:nvCxnSpPr>
              <p:spPr>
                <a:xfrm>
                  <a:off x="1257300" y="3422650"/>
                  <a:ext cx="1980000" cy="0"/>
                </a:xfrm>
                <a:prstGeom prst="line">
                  <a:avLst/>
                </a:prstGeom>
                <a:noFill/>
                <a:ln w="6350" cap="flat" cmpd="sng" algn="ctr">
                  <a:solidFill>
                    <a:sysClr val="window" lastClr="FFFFFF"/>
                  </a:solidFill>
                  <a:prstDash val="solid"/>
                  <a:miter lim="800000"/>
                </a:ln>
                <a:effectLst/>
              </p:spPr>
            </p:cxnSp>
            <p:sp>
              <p:nvSpPr>
                <p:cNvPr id="49" name="Rectangle 48"/>
                <p:cNvSpPr/>
                <p:nvPr/>
              </p:nvSpPr>
              <p:spPr>
                <a:xfrm>
                  <a:off x="1237453" y="3538848"/>
                  <a:ext cx="1985249" cy="8503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45.8 million carbon credits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issued in December 2022, the highest monthly issuances on record</a:t>
                  </a:r>
                </a:p>
              </p:txBody>
            </p:sp>
          </p:grpSp>
          <p:grpSp>
            <p:nvGrpSpPr>
              <p:cNvPr id="24" name="Group 23"/>
              <p:cNvGrpSpPr/>
              <p:nvPr/>
            </p:nvGrpSpPr>
            <p:grpSpPr>
              <a:xfrm>
                <a:off x="3075211" y="2188093"/>
                <a:ext cx="2066868" cy="2097568"/>
                <a:chOff x="3075211" y="2188093"/>
                <a:chExt cx="2066868" cy="2097568"/>
              </a:xfrm>
            </p:grpSpPr>
            <p:grpSp>
              <p:nvGrpSpPr>
                <p:cNvPr id="37" name="Group 36"/>
                <p:cNvGrpSpPr/>
                <p:nvPr/>
              </p:nvGrpSpPr>
              <p:grpSpPr>
                <a:xfrm>
                  <a:off x="3075211" y="2188093"/>
                  <a:ext cx="2066868" cy="2097568"/>
                  <a:chOff x="1193205" y="2165936"/>
                  <a:chExt cx="2066868" cy="2097568"/>
                </a:xfrm>
              </p:grpSpPr>
              <p:sp>
                <p:nvSpPr>
                  <p:cNvPr id="39" name="Rectangle 38"/>
                  <p:cNvSpPr/>
                  <p:nvPr/>
                </p:nvSpPr>
                <p:spPr>
                  <a:xfrm>
                    <a:off x="1752382" y="2165936"/>
                    <a:ext cx="1370944" cy="67591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Retirement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(Demand)</a:t>
                    </a:r>
                  </a:p>
                </p:txBody>
              </p:sp>
              <p:cxnSp>
                <p:nvCxnSpPr>
                  <p:cNvPr id="40" name="Straight Connector 39"/>
                  <p:cNvCxnSpPr/>
                  <p:nvPr/>
                </p:nvCxnSpPr>
                <p:spPr>
                  <a:xfrm>
                    <a:off x="1257300" y="2806700"/>
                    <a:ext cx="1980000" cy="0"/>
                  </a:xfrm>
                  <a:prstGeom prst="line">
                    <a:avLst/>
                  </a:prstGeom>
                  <a:noFill/>
                  <a:ln w="6350" cap="flat" cmpd="sng" algn="ctr">
                    <a:solidFill>
                      <a:sysClr val="window" lastClr="FFFFFF"/>
                    </a:solidFill>
                    <a:prstDash val="solid"/>
                    <a:miter lim="800000"/>
                  </a:ln>
                  <a:effectLst/>
                </p:spPr>
              </p:cxnSp>
              <p:sp>
                <p:nvSpPr>
                  <p:cNvPr id="41" name="Rectangle 40"/>
                  <p:cNvSpPr/>
                  <p:nvPr/>
                </p:nvSpPr>
                <p:spPr>
                  <a:xfrm>
                    <a:off x="1210124" y="2765359"/>
                    <a:ext cx="2049949" cy="71952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≈45%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Above five year average</a:t>
                    </a:r>
                  </a:p>
                </p:txBody>
              </p:sp>
              <p:cxnSp>
                <p:nvCxnSpPr>
                  <p:cNvPr id="42" name="Straight Connector 41"/>
                  <p:cNvCxnSpPr/>
                  <p:nvPr/>
                </p:nvCxnSpPr>
                <p:spPr>
                  <a:xfrm>
                    <a:off x="1257300" y="3422650"/>
                    <a:ext cx="1980000" cy="0"/>
                  </a:xfrm>
                  <a:prstGeom prst="line">
                    <a:avLst/>
                  </a:prstGeom>
                  <a:noFill/>
                  <a:ln w="6350" cap="flat" cmpd="sng" algn="ctr">
                    <a:solidFill>
                      <a:sysClr val="window" lastClr="FFFFFF"/>
                    </a:solidFill>
                    <a:prstDash val="solid"/>
                    <a:miter lim="800000"/>
                  </a:ln>
                  <a:effectLst/>
                </p:spPr>
              </p:cxnSp>
              <p:sp>
                <p:nvSpPr>
                  <p:cNvPr id="43" name="Rectangle 42"/>
                  <p:cNvSpPr/>
                  <p:nvPr/>
                </p:nvSpPr>
                <p:spPr>
                  <a:xfrm>
                    <a:off x="1193205" y="3500375"/>
                    <a:ext cx="1985249" cy="7631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≈3.4%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growth in demand in 2022 compared to 2021 (excluding activity related to crypto)</a:t>
                    </a:r>
                  </a:p>
                </p:txBody>
              </p:sp>
            </p:grpSp>
            <p:pic>
              <p:nvPicPr>
                <p:cNvPr id="38" name="Picture 8" descr="Offset Icons - Free SVG &amp; PNG Offset Images - Noun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976" y="2225274"/>
                  <a:ext cx="510412" cy="510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5360645" y="2222022"/>
                <a:ext cx="2084393" cy="1825276"/>
                <a:chOff x="5360645" y="2222022"/>
                <a:chExt cx="2084393" cy="1825276"/>
              </a:xfrm>
            </p:grpSpPr>
            <p:grpSp>
              <p:nvGrpSpPr>
                <p:cNvPr id="30" name="Group 29"/>
                <p:cNvGrpSpPr/>
                <p:nvPr/>
              </p:nvGrpSpPr>
              <p:grpSpPr>
                <a:xfrm>
                  <a:off x="5360645" y="2298235"/>
                  <a:ext cx="2084393" cy="1749063"/>
                  <a:chOff x="1152907" y="2276078"/>
                  <a:chExt cx="2084393" cy="1749063"/>
                </a:xfrm>
              </p:grpSpPr>
              <p:sp>
                <p:nvSpPr>
                  <p:cNvPr id="32" name="Rectangle 31"/>
                  <p:cNvSpPr/>
                  <p:nvPr/>
                </p:nvSpPr>
                <p:spPr>
                  <a:xfrm>
                    <a:off x="1761914" y="2276078"/>
                    <a:ext cx="917069" cy="45787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Pricing</a:t>
                    </a:r>
                    <a:endParaRPr kumimoji="0" lang="en-US" sz="28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cxnSp>
                <p:nvCxnSpPr>
                  <p:cNvPr id="33" name="Straight Connector 32"/>
                  <p:cNvCxnSpPr/>
                  <p:nvPr/>
                </p:nvCxnSpPr>
                <p:spPr>
                  <a:xfrm>
                    <a:off x="1257300" y="2806700"/>
                    <a:ext cx="1980000" cy="0"/>
                  </a:xfrm>
                  <a:prstGeom prst="line">
                    <a:avLst/>
                  </a:prstGeom>
                  <a:noFill/>
                  <a:ln w="6350" cap="flat" cmpd="sng" algn="ctr">
                    <a:solidFill>
                      <a:sysClr val="window" lastClr="FFFFFF"/>
                    </a:solidFill>
                    <a:prstDash val="solid"/>
                    <a:miter lim="800000"/>
                  </a:ln>
                  <a:effectLst/>
                </p:spPr>
              </p:cxnSp>
              <p:sp>
                <p:nvSpPr>
                  <p:cNvPr id="34" name="Rectangle 33"/>
                  <p:cNvSpPr/>
                  <p:nvPr/>
                </p:nvSpPr>
                <p:spPr>
                  <a:xfrm>
                    <a:off x="1167505" y="2794466"/>
                    <a:ext cx="2049949" cy="58870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Overall prices in 2022 are around </a:t>
                    </a:r>
                    <a:r>
                      <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40%</a:t>
                    </a:r>
                    <a:r>
                      <a:rPr kumimoji="0" lang="en-US"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higher than in 2021, however, adjusted downwards at the end of the year</a:t>
                    </a:r>
                  </a:p>
                </p:txBody>
              </p:sp>
              <p:cxnSp>
                <p:nvCxnSpPr>
                  <p:cNvPr id="35" name="Straight Connector 34"/>
                  <p:cNvCxnSpPr/>
                  <p:nvPr/>
                </p:nvCxnSpPr>
                <p:spPr>
                  <a:xfrm>
                    <a:off x="1252051" y="3445173"/>
                    <a:ext cx="1980000" cy="0"/>
                  </a:xfrm>
                  <a:prstGeom prst="line">
                    <a:avLst/>
                  </a:prstGeom>
                  <a:noFill/>
                  <a:ln w="6350" cap="flat" cmpd="sng" algn="ctr">
                    <a:solidFill>
                      <a:sysClr val="window" lastClr="FFFFFF"/>
                    </a:solidFill>
                    <a:prstDash val="solid"/>
                    <a:miter lim="800000"/>
                  </a:ln>
                  <a:effectLst/>
                </p:spPr>
              </p:cxnSp>
              <p:sp>
                <p:nvSpPr>
                  <p:cNvPr id="36" name="Rectangle 35"/>
                  <p:cNvSpPr/>
                  <p:nvPr/>
                </p:nvSpPr>
                <p:spPr>
                  <a:xfrm>
                    <a:off x="1152907" y="3567263"/>
                    <a:ext cx="1985249" cy="45787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Community and nature-based solutions (NBS) removal projects have been the most resilient over 2022</a:t>
                    </a:r>
                  </a:p>
                </p:txBody>
              </p:sp>
            </p:grpSp>
            <p:pic>
              <p:nvPicPr>
                <p:cNvPr id="31" name="Picture 30"/>
                <p:cNvPicPr>
                  <a:picLocks noChangeAspect="1"/>
                </p:cNvPicPr>
                <p:nvPr/>
              </p:nvPicPr>
              <p:blipFill>
                <a:blip r:embed="rId5">
                  <a:extLst>
                    <a:ext uri="{BEBA8EAE-BF5A-486C-A8C5-ECC9F3942E4B}">
                      <a14:imgProps xmlns:a14="http://schemas.microsoft.com/office/drawing/2010/main">
                        <a14:imgLayer r:embed="rId6">
                          <a14:imgEffect>
                            <a14:backgroundRemoval t="0" b="98872" l="3667" r="99500">
                              <a14:foregroundMark x1="60667" y1="33459" x2="60667" y2="33459"/>
                              <a14:foregroundMark x1="49667" y1="34211" x2="49667" y2="34211"/>
                              <a14:foregroundMark x1="70667" y1="35526" x2="70667" y2="35526"/>
                              <a14:foregroundMark x1="81500" y1="26692" x2="81500" y2="26692"/>
                              <a14:foregroundMark x1="83167" y1="36090" x2="83167" y2="36090"/>
                              <a14:foregroundMark x1="50333" y1="71429" x2="50333" y2="71429"/>
                              <a14:foregroundMark x1="69667" y1="76316" x2="69667" y2="76316"/>
                              <a14:foregroundMark x1="68167" y1="82895" x2="68167" y2="82895"/>
                              <a14:backgroundMark x1="27167" y1="41165" x2="27167" y2="41165"/>
                              <a14:backgroundMark x1="37500" y1="66729" x2="37500" y2="66729"/>
                            </a14:backgroundRemoval>
                          </a14:imgEffect>
                        </a14:imgLayer>
                      </a14:imgProps>
                    </a:ext>
                  </a:extLst>
                </a:blip>
                <a:stretch>
                  <a:fillRect/>
                </a:stretch>
              </p:blipFill>
              <p:spPr>
                <a:xfrm>
                  <a:off x="5391711" y="2222022"/>
                  <a:ext cx="568409" cy="503990"/>
                </a:xfrm>
                <a:prstGeom prst="rect">
                  <a:avLst/>
                </a:prstGeom>
              </p:spPr>
            </p:pic>
          </p:grpSp>
        </p:grpSp>
        <p:sp>
          <p:nvSpPr>
            <p:cNvPr id="21" name="Rectangle 20">
              <a:extLst>
                <a:ext uri="{FF2B5EF4-FFF2-40B4-BE49-F238E27FC236}">
                  <a16:creationId xmlns:a16="http://schemas.microsoft.com/office/drawing/2014/main" id="{921FE220-50EF-F84F-A5CC-6B88E51F9756}"/>
                </a:ext>
              </a:extLst>
            </p:cNvPr>
            <p:cNvSpPr/>
            <p:nvPr/>
          </p:nvSpPr>
          <p:spPr>
            <a:xfrm>
              <a:off x="496743" y="4466460"/>
              <a:ext cx="6668138" cy="320969"/>
            </a:xfrm>
            <a:prstGeom prst="rect">
              <a:avLst/>
            </a:prstGeom>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Calibri" panose="020F0502020204030204" pitchFamily="34" charset="0"/>
                  <a:cs typeface="Calibri" panose="020F0502020204030204" pitchFamily="34" charset="0"/>
                </a:rPr>
                <a:t>Source: Publicly available data from </a:t>
              </a:r>
              <a:r>
                <a:rPr kumimoji="0" lang="en-US" sz="1050" b="0" i="0" u="none" strike="noStrike" kern="0" cap="none" spc="0" normalizeH="0" baseline="0" noProof="0" dirty="0" err="1">
                  <a:ln>
                    <a:noFill/>
                  </a:ln>
                  <a:effectLst/>
                  <a:uLnTx/>
                  <a:uFillTx/>
                  <a:latin typeface="Calibri" panose="020F0502020204030204" pitchFamily="34" charset="0"/>
                  <a:cs typeface="Calibri" panose="020F0502020204030204" pitchFamily="34" charset="0"/>
                </a:rPr>
                <a:t>Verra</a:t>
              </a:r>
              <a:r>
                <a:rPr kumimoji="0" lang="en-US" sz="1050" b="0" i="0" u="none" strike="noStrike" kern="0" cap="none" spc="0" normalizeH="0" baseline="0" noProof="0" dirty="0">
                  <a:ln>
                    <a:noFill/>
                  </a:ln>
                  <a:effectLst/>
                  <a:uLnTx/>
                  <a:uFillTx/>
                  <a:latin typeface="Calibri" panose="020F0502020204030204" pitchFamily="34" charset="0"/>
                  <a:cs typeface="Calibri" panose="020F0502020204030204" pitchFamily="34" charset="0"/>
                </a:rPr>
                <a:t>, Gold Standard (GS), American Carbon Registry (ACR) and Climate Action Reserve (CAR). Last observation: 31/12/2022.</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050" b="0" i="0" u="none" strike="noStrike" kern="0" cap="none" spc="0" normalizeH="0" baseline="0" noProof="0" dirty="0">
                  <a:ln>
                    <a:noFill/>
                  </a:ln>
                  <a:effectLst/>
                  <a:uLnTx/>
                  <a:uFillTx/>
                  <a:latin typeface="Calibri" panose="020F0502020204030204" pitchFamily="34" charset="0"/>
                  <a:cs typeface="Calibri" panose="020F0502020204030204" pitchFamily="34" charset="0"/>
                </a:rPr>
                <a:t>Trove Research. (2023, January). Trove Research Webinar, 2022 VCM in review [Video].</a:t>
              </a:r>
              <a:endParaRPr kumimoji="0" lang="ar-EG" sz="1050" b="0" i="1"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78">
            <a:extLst>
              <a:ext uri="{FF2B5EF4-FFF2-40B4-BE49-F238E27FC236}">
                <a16:creationId xmlns:a16="http://schemas.microsoft.com/office/drawing/2014/main" id="{7127FA3B-B711-4678-9D01-9095FECC106A}"/>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Global VCM Facts and Trends</a:t>
            </a:r>
          </a:p>
        </p:txBody>
      </p:sp>
      <p:grpSp>
        <p:nvGrpSpPr>
          <p:cNvPr id="80" name="Group 79">
            <a:extLst>
              <a:ext uri="{FF2B5EF4-FFF2-40B4-BE49-F238E27FC236}">
                <a16:creationId xmlns:a16="http://schemas.microsoft.com/office/drawing/2014/main" id="{B6C5F89C-D3C6-45DD-9659-D668BD9C3103}"/>
              </a:ext>
            </a:extLst>
          </p:cNvPr>
          <p:cNvGrpSpPr/>
          <p:nvPr/>
        </p:nvGrpSpPr>
        <p:grpSpPr>
          <a:xfrm>
            <a:off x="9757743" y="4414882"/>
            <a:ext cx="2040383" cy="1555423"/>
            <a:chOff x="9425868" y="3638112"/>
            <a:chExt cx="2111604" cy="1555423"/>
          </a:xfrm>
        </p:grpSpPr>
        <p:cxnSp>
          <p:nvCxnSpPr>
            <p:cNvPr id="81" name="Straight Connector 80">
              <a:extLst>
                <a:ext uri="{FF2B5EF4-FFF2-40B4-BE49-F238E27FC236}">
                  <a16:creationId xmlns:a16="http://schemas.microsoft.com/office/drawing/2014/main" id="{7981F2DC-68B1-40B5-864C-1B4CC464C293}"/>
                </a:ext>
              </a:extLst>
            </p:cNvPr>
            <p:cNvCxnSpPr/>
            <p:nvPr/>
          </p:nvCxnSpPr>
          <p:spPr>
            <a:xfrm>
              <a:off x="11537472" y="3638112"/>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98EFF86-82C2-4498-92A9-2FDDF99BE7B4}"/>
                </a:ext>
              </a:extLst>
            </p:cNvPr>
            <p:cNvCxnSpPr/>
            <p:nvPr/>
          </p:nvCxnSpPr>
          <p:spPr>
            <a:xfrm flipH="1">
              <a:off x="9425868" y="5193535"/>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80ACF930-9E4F-4881-B3AC-AC939872D67F}"/>
              </a:ext>
            </a:extLst>
          </p:cNvPr>
          <p:cNvGrpSpPr/>
          <p:nvPr/>
        </p:nvGrpSpPr>
        <p:grpSpPr>
          <a:xfrm>
            <a:off x="991488" y="1023161"/>
            <a:ext cx="2111604" cy="1555423"/>
            <a:chOff x="441403" y="1399530"/>
            <a:chExt cx="2111604" cy="1555423"/>
          </a:xfrm>
        </p:grpSpPr>
        <p:cxnSp>
          <p:nvCxnSpPr>
            <p:cNvPr id="84" name="Straight Connector 83">
              <a:extLst>
                <a:ext uri="{FF2B5EF4-FFF2-40B4-BE49-F238E27FC236}">
                  <a16:creationId xmlns:a16="http://schemas.microsoft.com/office/drawing/2014/main" id="{E2828645-7669-458F-A3BC-616281E61EB8}"/>
                </a:ext>
              </a:extLst>
            </p:cNvPr>
            <p:cNvCxnSpPr/>
            <p:nvPr/>
          </p:nvCxnSpPr>
          <p:spPr>
            <a:xfrm flipH="1">
              <a:off x="441403" y="1399530"/>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E81F989-32E4-4FEE-A478-8251F5109A05}"/>
                </a:ext>
              </a:extLst>
            </p:cNvPr>
            <p:cNvCxnSpPr/>
            <p:nvPr/>
          </p:nvCxnSpPr>
          <p:spPr>
            <a:xfrm>
              <a:off x="441403" y="1399530"/>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256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7</a:t>
            </a:fld>
            <a:endParaRPr lang="en-US" dirty="0">
              <a:solidFill>
                <a:prstClr val="black">
                  <a:tint val="75000"/>
                </a:prstClr>
              </a:solidFill>
            </a:endParaRPr>
          </a:p>
        </p:txBody>
      </p:sp>
      <p:sp>
        <p:nvSpPr>
          <p:cNvPr id="9" name="Rectangle 8"/>
          <p:cNvSpPr/>
          <p:nvPr/>
        </p:nvSpPr>
        <p:spPr>
          <a:xfrm>
            <a:off x="1029136" y="1164241"/>
            <a:ext cx="6670231" cy="502701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During COP27 and with the increasing crucial role of sustainable finance in achieving the transition into low carbon economy, the Financial Regulatory Authority (FRA), Ministry of Environment (</a:t>
            </a:r>
            <a:r>
              <a:rPr lang="en-US" dirty="0" err="1">
                <a:solidFill>
                  <a:srgbClr val="000000"/>
                </a:solidFill>
                <a:latin typeface="Arial" panose="020B0604020202020204" pitchFamily="34" charset="0"/>
                <a:cs typeface="Arial" panose="020B0604020202020204" pitchFamily="34" charset="0"/>
              </a:rPr>
              <a:t>MoE</a:t>
            </a:r>
            <a:r>
              <a:rPr lang="en-US" dirty="0">
                <a:solidFill>
                  <a:srgbClr val="000000"/>
                </a:solidFill>
                <a:latin typeface="Arial" panose="020B0604020202020204" pitchFamily="34" charset="0"/>
                <a:cs typeface="Arial" panose="020B0604020202020204" pitchFamily="34" charset="0"/>
              </a:rPr>
              <a:t>), and The Egyptian Exchange (EGX) announced establishing Egypt as a regional hub for African voluntary carbon credit. </a:t>
            </a:r>
          </a:p>
          <a:p>
            <a:pPr marL="285750" indent="-285750" algn="just">
              <a:lnSpc>
                <a:spcPct val="150000"/>
              </a:lnSpc>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FRA has taken decisive action to build the voluntary carbon market structure, not only through regulations but also through building the market blocks and connecting different stakeholders as recognizing the power of balanced regulation to address fragmentation in the voluntary carbon markets worldwide.</a:t>
            </a:r>
          </a:p>
        </p:txBody>
      </p:sp>
      <p:pic>
        <p:nvPicPr>
          <p:cNvPr id="15" name="Picture 2" descr="Community Action Plan – Cop 27 CAP - Dcarbon Egypt">
            <a:extLst>
              <a:ext uri="{FF2B5EF4-FFF2-40B4-BE49-F238E27FC236}">
                <a16:creationId xmlns:a16="http://schemas.microsoft.com/office/drawing/2014/main" id="{27848222-4665-4C36-A0D6-627D1D4A8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133" y="1634926"/>
            <a:ext cx="3363130" cy="16556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gx.com.eg/img_new/EGX_logo_2018.png">
            <a:extLst>
              <a:ext uri="{FF2B5EF4-FFF2-40B4-BE49-F238E27FC236}">
                <a16:creationId xmlns:a16="http://schemas.microsoft.com/office/drawing/2014/main" id="{ECB4FABA-38DF-4B47-A1CA-CC667589A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133" y="4845965"/>
            <a:ext cx="3363130" cy="7086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E72A7E-0B61-492B-9E23-C0E7E3FCC3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4399" y="3321303"/>
            <a:ext cx="3212599" cy="1246635"/>
          </a:xfrm>
          <a:prstGeom prst="rect">
            <a:avLst/>
          </a:prstGeom>
        </p:spPr>
      </p:pic>
      <p:sp>
        <p:nvSpPr>
          <p:cNvPr id="22" name="TextBox 21">
            <a:extLst>
              <a:ext uri="{FF2B5EF4-FFF2-40B4-BE49-F238E27FC236}">
                <a16:creationId xmlns:a16="http://schemas.microsoft.com/office/drawing/2014/main" id="{D4137B9D-1866-4874-91C5-6821DC724848}"/>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Lunching Regulated VCM</a:t>
            </a:r>
          </a:p>
        </p:txBody>
      </p:sp>
      <p:grpSp>
        <p:nvGrpSpPr>
          <p:cNvPr id="23" name="Group 22">
            <a:extLst>
              <a:ext uri="{FF2B5EF4-FFF2-40B4-BE49-F238E27FC236}">
                <a16:creationId xmlns:a16="http://schemas.microsoft.com/office/drawing/2014/main" id="{DFB40B63-ED98-48E4-A8A3-C4DBD41D96BA}"/>
              </a:ext>
            </a:extLst>
          </p:cNvPr>
          <p:cNvGrpSpPr/>
          <p:nvPr/>
        </p:nvGrpSpPr>
        <p:grpSpPr>
          <a:xfrm>
            <a:off x="5795875" y="4776914"/>
            <a:ext cx="2040383" cy="1555423"/>
            <a:chOff x="9425868" y="3638112"/>
            <a:chExt cx="2111604" cy="1555423"/>
          </a:xfrm>
        </p:grpSpPr>
        <p:cxnSp>
          <p:nvCxnSpPr>
            <p:cNvPr id="24" name="Straight Connector 23">
              <a:extLst>
                <a:ext uri="{FF2B5EF4-FFF2-40B4-BE49-F238E27FC236}">
                  <a16:creationId xmlns:a16="http://schemas.microsoft.com/office/drawing/2014/main" id="{2772EB7D-7885-4B29-BC06-946B77926C28}"/>
                </a:ext>
              </a:extLst>
            </p:cNvPr>
            <p:cNvCxnSpPr/>
            <p:nvPr/>
          </p:nvCxnSpPr>
          <p:spPr>
            <a:xfrm>
              <a:off x="11537472" y="3638112"/>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C1545C-6892-4E35-9371-0678D7B09E75}"/>
                </a:ext>
              </a:extLst>
            </p:cNvPr>
            <p:cNvCxnSpPr/>
            <p:nvPr/>
          </p:nvCxnSpPr>
          <p:spPr>
            <a:xfrm flipH="1">
              <a:off x="9425868" y="5193535"/>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DE644B8-3000-4877-A7DE-EBB1376B9900}"/>
              </a:ext>
            </a:extLst>
          </p:cNvPr>
          <p:cNvGrpSpPr/>
          <p:nvPr/>
        </p:nvGrpSpPr>
        <p:grpSpPr>
          <a:xfrm>
            <a:off x="991488" y="1023161"/>
            <a:ext cx="2111604" cy="1555423"/>
            <a:chOff x="441403" y="1399530"/>
            <a:chExt cx="2111604" cy="1555423"/>
          </a:xfrm>
        </p:grpSpPr>
        <p:cxnSp>
          <p:nvCxnSpPr>
            <p:cNvPr id="27" name="Straight Connector 26">
              <a:extLst>
                <a:ext uri="{FF2B5EF4-FFF2-40B4-BE49-F238E27FC236}">
                  <a16:creationId xmlns:a16="http://schemas.microsoft.com/office/drawing/2014/main" id="{D99F4C32-83DC-442F-93AC-4EE5148B03D8}"/>
                </a:ext>
              </a:extLst>
            </p:cNvPr>
            <p:cNvCxnSpPr/>
            <p:nvPr/>
          </p:nvCxnSpPr>
          <p:spPr>
            <a:xfrm flipH="1">
              <a:off x="441403" y="1399530"/>
              <a:ext cx="2111604" cy="0"/>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F3A9B2-F29A-493B-BD30-AA3C90DA40DC}"/>
                </a:ext>
              </a:extLst>
            </p:cNvPr>
            <p:cNvCxnSpPr/>
            <p:nvPr/>
          </p:nvCxnSpPr>
          <p:spPr>
            <a:xfrm>
              <a:off x="441403" y="1399530"/>
              <a:ext cx="0" cy="1555423"/>
            </a:xfrm>
            <a:prstGeom prst="line">
              <a:avLst/>
            </a:prstGeom>
            <a:ln w="31750">
              <a:solidFill>
                <a:srgbClr val="B48B2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194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8</a:t>
            </a:fld>
            <a:endParaRPr lang="en-US" dirty="0">
              <a:solidFill>
                <a:prstClr val="black">
                  <a:tint val="75000"/>
                </a:prstClr>
              </a:solidFill>
            </a:endParaRPr>
          </a:p>
        </p:txBody>
      </p:sp>
      <p:sp>
        <p:nvSpPr>
          <p:cNvPr id="25" name="Rectangle 24">
            <a:extLst>
              <a:ext uri="{FF2B5EF4-FFF2-40B4-BE49-F238E27FC236}">
                <a16:creationId xmlns:a16="http://schemas.microsoft.com/office/drawing/2014/main" id="{BD4016A2-83F3-4911-B997-A871CCD4A93D}"/>
              </a:ext>
            </a:extLst>
          </p:cNvPr>
          <p:cNvSpPr/>
          <p:nvPr/>
        </p:nvSpPr>
        <p:spPr>
          <a:xfrm>
            <a:off x="1073240" y="2550876"/>
            <a:ext cx="3077404" cy="1569660"/>
          </a:xfrm>
          <a:prstGeom prst="rect">
            <a:avLst/>
          </a:prstGeom>
          <a:noFill/>
          <a:ln>
            <a:solidFill>
              <a:schemeClr val="accent4"/>
            </a:solidFill>
          </a:ln>
        </p:spPr>
        <p:txBody>
          <a:bodyPr wrap="square" rtlCol="0">
            <a:spAutoFit/>
          </a:bodyPr>
          <a:lstStyle/>
          <a:p>
            <a:pPr marL="342900" indent="-34290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To defined carbon credits as financial instruments </a:t>
            </a:r>
          </a:p>
          <a:p>
            <a:pPr marL="342900" indent="-342900">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EGX to Establish The VCM Exchange.</a:t>
            </a:r>
          </a:p>
          <a:p>
            <a:pPr marL="342900" indent="-342900">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FRA to Establish high-level committee to oversight the VCM.</a:t>
            </a:r>
          </a:p>
        </p:txBody>
      </p:sp>
      <p:sp>
        <p:nvSpPr>
          <p:cNvPr id="26" name="Rectangle 25">
            <a:extLst>
              <a:ext uri="{FF2B5EF4-FFF2-40B4-BE49-F238E27FC236}">
                <a16:creationId xmlns:a16="http://schemas.microsoft.com/office/drawing/2014/main" id="{A36D040A-8524-4FC7-BD05-AD02DAD97700}"/>
              </a:ext>
            </a:extLst>
          </p:cNvPr>
          <p:cNvSpPr/>
          <p:nvPr/>
        </p:nvSpPr>
        <p:spPr>
          <a:xfrm>
            <a:off x="1073240" y="1625841"/>
            <a:ext cx="3077404" cy="822960"/>
          </a:xfrm>
          <a:prstGeom prst="rect">
            <a:avLst/>
          </a:prstGeom>
          <a:solidFill>
            <a:srgbClr val="0F173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en-US" sz="1400" b="1" dirty="0">
                <a:solidFill>
                  <a:prstClr val="white"/>
                </a:solidFill>
                <a:latin typeface="Arial" panose="020B0604020202020204" pitchFamily="34" charset="0"/>
                <a:cs typeface="Arial" panose="020B0604020202020204" pitchFamily="34" charset="0"/>
              </a:rPr>
              <a:t>Decree No.4664 of 2022</a:t>
            </a:r>
          </a:p>
          <a:p>
            <a:pPr lvl="0" algn="ctr">
              <a:defRPr/>
            </a:pPr>
            <a:r>
              <a:rPr lang="en-US" sz="1400" b="1" dirty="0">
                <a:solidFill>
                  <a:prstClr val="white"/>
                </a:solidFill>
                <a:latin typeface="Arial" panose="020B0604020202020204" pitchFamily="34" charset="0"/>
                <a:cs typeface="Arial" panose="020B0604020202020204" pitchFamily="34" charset="0"/>
              </a:rPr>
              <a:t>Amending Executive Regulations</a:t>
            </a:r>
          </a:p>
        </p:txBody>
      </p:sp>
      <p:sp>
        <p:nvSpPr>
          <p:cNvPr id="22" name="Rectangle 21">
            <a:extLst>
              <a:ext uri="{FF2B5EF4-FFF2-40B4-BE49-F238E27FC236}">
                <a16:creationId xmlns:a16="http://schemas.microsoft.com/office/drawing/2014/main" id="{8A95048C-01DA-402A-B25F-358570971E2E}"/>
              </a:ext>
            </a:extLst>
          </p:cNvPr>
          <p:cNvSpPr/>
          <p:nvPr/>
        </p:nvSpPr>
        <p:spPr>
          <a:xfrm>
            <a:off x="907559" y="1343127"/>
            <a:ext cx="331362" cy="446089"/>
          </a:xfrm>
          <a:prstGeom prst="rect">
            <a:avLst/>
          </a:prstGeom>
          <a:solidFill>
            <a:srgbClr val="0F173E"/>
          </a:solidFill>
          <a:ln>
            <a:solidFill>
              <a:srgbClr val="0F1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a:rPr>
              <a:t>1</a:t>
            </a:r>
            <a:endParaRPr kumimoji="0" lang="en-US" sz="1200" b="1" i="0" u="none" strike="noStrike" kern="1200" cap="none" spc="0" normalizeH="0" baseline="0" noProof="0" dirty="0">
              <a:ln>
                <a:noFill/>
              </a:ln>
              <a:solidFill>
                <a:schemeClr val="bg1"/>
              </a:solidFill>
              <a:effectLst/>
              <a:uLnTx/>
              <a:uFillTx/>
              <a:latin typeface="Calibri" panose="020F0502020204030204"/>
            </a:endParaRPr>
          </a:p>
        </p:txBody>
      </p:sp>
      <p:sp>
        <p:nvSpPr>
          <p:cNvPr id="39" name="Rectangle 38">
            <a:extLst>
              <a:ext uri="{FF2B5EF4-FFF2-40B4-BE49-F238E27FC236}">
                <a16:creationId xmlns:a16="http://schemas.microsoft.com/office/drawing/2014/main" id="{EF8DB132-F320-4971-8BE0-1365F177B6B1}"/>
              </a:ext>
            </a:extLst>
          </p:cNvPr>
          <p:cNvSpPr/>
          <p:nvPr/>
        </p:nvSpPr>
        <p:spPr>
          <a:xfrm>
            <a:off x="4751136" y="4666080"/>
            <a:ext cx="3077404" cy="1454694"/>
          </a:xfrm>
          <a:prstGeom prst="rect">
            <a:avLst/>
          </a:prstGeom>
          <a:noFill/>
          <a:ln>
            <a:solidFill>
              <a:schemeClr val="accent4"/>
            </a:solidFill>
          </a:ln>
        </p:spPr>
        <p:txBody>
          <a:bodyPr wrap="square" rtlCol="0">
            <a:spAutoFit/>
          </a:bodyPr>
          <a:lstStyle/>
          <a:p>
            <a:pPr marL="171450" indent="-171450">
              <a:lnSpc>
                <a:spcPct val="125000"/>
              </a:lnSpc>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Criteria for Approving (VVBs).</a:t>
            </a:r>
          </a:p>
          <a:p>
            <a:pPr marL="171450" indent="-171450">
              <a:lnSpc>
                <a:spcPct val="125000"/>
              </a:lnSpc>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Criteria for Recognizing Voluntary Carbon Registries.</a:t>
            </a:r>
          </a:p>
          <a:p>
            <a:pPr marL="171450" indent="-171450">
              <a:lnSpc>
                <a:spcPct val="125000"/>
              </a:lnSpc>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Listing and delisting Regulations</a:t>
            </a:r>
          </a:p>
          <a:p>
            <a:pPr marL="171450" indent="-171450">
              <a:lnSpc>
                <a:spcPct val="125000"/>
              </a:lnSpc>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Guiding Rules For The Integrity and creditability in VCM.</a:t>
            </a:r>
          </a:p>
        </p:txBody>
      </p:sp>
      <p:sp>
        <p:nvSpPr>
          <p:cNvPr id="40" name="Rectangle 39">
            <a:extLst>
              <a:ext uri="{FF2B5EF4-FFF2-40B4-BE49-F238E27FC236}">
                <a16:creationId xmlns:a16="http://schemas.microsoft.com/office/drawing/2014/main" id="{2092FB0F-545E-4AC3-9CDC-525E45E6ABA2}"/>
              </a:ext>
            </a:extLst>
          </p:cNvPr>
          <p:cNvSpPr/>
          <p:nvPr/>
        </p:nvSpPr>
        <p:spPr>
          <a:xfrm>
            <a:off x="8579722" y="1691579"/>
            <a:ext cx="3077404" cy="822960"/>
          </a:xfrm>
          <a:prstGeom prst="rect">
            <a:avLst/>
          </a:prstGeom>
          <a:solidFill>
            <a:srgbClr val="0F173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1400" b="1" dirty="0">
                <a:solidFill>
                  <a:prstClr val="white"/>
                </a:solidFill>
                <a:latin typeface="Arial" panose="020B0604020202020204" pitchFamily="34" charset="0"/>
                <a:cs typeface="Arial" panose="020B0604020202020204" pitchFamily="34" charset="0"/>
              </a:rPr>
              <a:t>Decree No.163 of 2023</a:t>
            </a:r>
          </a:p>
          <a:p>
            <a:pPr algn="ctr">
              <a:defRPr/>
            </a:pPr>
            <a:r>
              <a:rPr lang="en-US" sz="1400" b="1" dirty="0">
                <a:solidFill>
                  <a:prstClr val="white"/>
                </a:solidFill>
                <a:latin typeface="Arial" panose="020B0604020202020204" pitchFamily="34" charset="0"/>
                <a:cs typeface="Arial" panose="020B0604020202020204" pitchFamily="34" charset="0"/>
              </a:rPr>
              <a:t>Requirements for VVBs</a:t>
            </a:r>
          </a:p>
        </p:txBody>
      </p:sp>
      <p:sp>
        <p:nvSpPr>
          <p:cNvPr id="36" name="Rectangle 35">
            <a:extLst>
              <a:ext uri="{FF2B5EF4-FFF2-40B4-BE49-F238E27FC236}">
                <a16:creationId xmlns:a16="http://schemas.microsoft.com/office/drawing/2014/main" id="{82848D2C-997D-42BB-9EC8-5059DE407386}"/>
              </a:ext>
            </a:extLst>
          </p:cNvPr>
          <p:cNvSpPr/>
          <p:nvPr/>
        </p:nvSpPr>
        <p:spPr>
          <a:xfrm>
            <a:off x="8414041" y="1470044"/>
            <a:ext cx="331362" cy="446089"/>
          </a:xfrm>
          <a:prstGeom prst="rect">
            <a:avLst/>
          </a:prstGeom>
          <a:solidFill>
            <a:srgbClr val="0F173E"/>
          </a:solidFill>
          <a:ln>
            <a:solidFill>
              <a:srgbClr val="0F1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rPr>
              <a:t>3</a:t>
            </a:r>
          </a:p>
        </p:txBody>
      </p:sp>
      <p:sp>
        <p:nvSpPr>
          <p:cNvPr id="41" name="Rectangle 40">
            <a:extLst>
              <a:ext uri="{FF2B5EF4-FFF2-40B4-BE49-F238E27FC236}">
                <a16:creationId xmlns:a16="http://schemas.microsoft.com/office/drawing/2014/main" id="{2C9DD938-76DF-4C94-BC97-ACEA91CDFF56}"/>
              </a:ext>
            </a:extLst>
          </p:cNvPr>
          <p:cNvSpPr/>
          <p:nvPr/>
        </p:nvSpPr>
        <p:spPr>
          <a:xfrm>
            <a:off x="4751136" y="2580524"/>
            <a:ext cx="3077404" cy="1477328"/>
          </a:xfrm>
          <a:prstGeom prst="rect">
            <a:avLst/>
          </a:prstGeom>
          <a:noFill/>
          <a:ln>
            <a:solidFill>
              <a:schemeClr val="accent4"/>
            </a:solidFill>
          </a:ln>
        </p:spPr>
        <p:txBody>
          <a:bodyPr wrap="square" rtlCol="0">
            <a:spAutoFit/>
          </a:bodyPr>
          <a:lstStyle/>
          <a:p>
            <a:pPr marL="171450" lvl="0" indent="-171450">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Committee composition ensures the involvement of MOE , EGX, Private Sector.</a:t>
            </a:r>
          </a:p>
          <a:p>
            <a:pPr lvl="0">
              <a:defRPr/>
            </a:pPr>
            <a:endParaRPr lang="en-US" sz="600" b="1"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Committee's mandate is to ensure rigorous oversight and regulation, enhancing the credibility and integrity of Egypt's VCM . </a:t>
            </a:r>
          </a:p>
        </p:txBody>
      </p:sp>
      <p:sp>
        <p:nvSpPr>
          <p:cNvPr id="42" name="Rectangle 41">
            <a:extLst>
              <a:ext uri="{FF2B5EF4-FFF2-40B4-BE49-F238E27FC236}">
                <a16:creationId xmlns:a16="http://schemas.microsoft.com/office/drawing/2014/main" id="{02A60EE7-057F-4056-9947-60922B270DF4}"/>
              </a:ext>
            </a:extLst>
          </p:cNvPr>
          <p:cNvSpPr/>
          <p:nvPr/>
        </p:nvSpPr>
        <p:spPr>
          <a:xfrm>
            <a:off x="4751136" y="1655489"/>
            <a:ext cx="3077404" cy="822960"/>
          </a:xfrm>
          <a:prstGeom prst="rect">
            <a:avLst/>
          </a:prstGeom>
          <a:solidFill>
            <a:srgbClr val="0F173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1600" b="1" dirty="0">
                <a:solidFill>
                  <a:prstClr val="white"/>
                </a:solidFill>
                <a:latin typeface="Arial" panose="020B0604020202020204" pitchFamily="34" charset="0"/>
                <a:cs typeface="Arial" panose="020B0604020202020204" pitchFamily="34" charset="0"/>
              </a:rPr>
              <a:t>Decree No.57 of 2023</a:t>
            </a:r>
          </a:p>
          <a:p>
            <a:pPr algn="ctr">
              <a:defRPr/>
            </a:pPr>
            <a:r>
              <a:rPr lang="en-US" sz="1600" b="1" dirty="0">
                <a:solidFill>
                  <a:prstClr val="white"/>
                </a:solidFill>
                <a:latin typeface="Arial" panose="020B0604020202020204" pitchFamily="34" charset="0"/>
                <a:cs typeface="Arial" panose="020B0604020202020204" pitchFamily="34" charset="0"/>
              </a:rPr>
              <a:t>VCM High-level committee </a:t>
            </a:r>
          </a:p>
        </p:txBody>
      </p:sp>
      <p:sp>
        <p:nvSpPr>
          <p:cNvPr id="43" name="Rectangle 42">
            <a:extLst>
              <a:ext uri="{FF2B5EF4-FFF2-40B4-BE49-F238E27FC236}">
                <a16:creationId xmlns:a16="http://schemas.microsoft.com/office/drawing/2014/main" id="{381F82C9-2752-4083-8220-9EED30AE52ED}"/>
              </a:ext>
            </a:extLst>
          </p:cNvPr>
          <p:cNvSpPr/>
          <p:nvPr/>
        </p:nvSpPr>
        <p:spPr>
          <a:xfrm>
            <a:off x="4585455" y="1372775"/>
            <a:ext cx="331362" cy="446089"/>
          </a:xfrm>
          <a:prstGeom prst="rect">
            <a:avLst/>
          </a:prstGeom>
          <a:solidFill>
            <a:srgbClr val="0F173E"/>
          </a:solidFill>
          <a:ln>
            <a:solidFill>
              <a:srgbClr val="0F1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rPr>
              <a:t>2</a:t>
            </a:r>
          </a:p>
        </p:txBody>
      </p:sp>
      <p:sp>
        <p:nvSpPr>
          <p:cNvPr id="3" name="Arrow: Down 2">
            <a:extLst>
              <a:ext uri="{FF2B5EF4-FFF2-40B4-BE49-F238E27FC236}">
                <a16:creationId xmlns:a16="http://schemas.microsoft.com/office/drawing/2014/main" id="{40859897-4BB1-47EC-B7C0-FBA2A9A57BBD}"/>
              </a:ext>
            </a:extLst>
          </p:cNvPr>
          <p:cNvSpPr/>
          <p:nvPr/>
        </p:nvSpPr>
        <p:spPr>
          <a:xfrm>
            <a:off x="7339451" y="4074873"/>
            <a:ext cx="346841" cy="576313"/>
          </a:xfrm>
          <a:prstGeom prst="downArrow">
            <a:avLst/>
          </a:prstGeom>
          <a:solidFill>
            <a:srgbClr val="0F17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D789085-3E93-44E5-9796-7893F016F2FA}"/>
              </a:ext>
            </a:extLst>
          </p:cNvPr>
          <p:cNvSpPr/>
          <p:nvPr/>
        </p:nvSpPr>
        <p:spPr>
          <a:xfrm>
            <a:off x="8579722" y="2640266"/>
            <a:ext cx="3077404" cy="1384995"/>
          </a:xfrm>
          <a:prstGeom prst="rect">
            <a:avLst/>
          </a:prstGeom>
          <a:noFill/>
          <a:ln>
            <a:solidFill>
              <a:schemeClr val="accent4"/>
            </a:solidFill>
          </a:ln>
        </p:spPr>
        <p:txBody>
          <a:bodyPr wrap="square" rtlCol="0">
            <a:spAutoFit/>
          </a:bodyPr>
          <a:lstStyle/>
          <a:p>
            <a:pPr marL="171450" indent="-171450">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International and local VVBs.</a:t>
            </a:r>
          </a:p>
          <a:p>
            <a:pPr marL="171450" indent="-171450">
              <a:buFont typeface="Arial" panose="020B0604020202020204" pitchFamily="34" charset="0"/>
              <a:buChar char="•"/>
              <a:defRPr/>
            </a:pPr>
            <a:endParaRPr lang="en-US" sz="1200" b="1" dirty="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The requirements for the VVBs according to the international best practices include the accreditation on ISO-14065, ISO-17029, </a:t>
            </a:r>
          </a:p>
          <a:p>
            <a:pPr marL="171450" lvl="0" indent="-171450">
              <a:buFont typeface="Arial" panose="020B0604020202020204" pitchFamily="34" charset="0"/>
              <a:buChar char="•"/>
              <a:defRPr/>
            </a:pPr>
            <a:endParaRPr lang="en-US" sz="1200" b="1" dirty="0">
              <a:solidFill>
                <a:prstClr val="black"/>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D2EF8378-041A-4822-A775-557E764C004C}"/>
              </a:ext>
            </a:extLst>
          </p:cNvPr>
          <p:cNvGrpSpPr/>
          <p:nvPr/>
        </p:nvGrpSpPr>
        <p:grpSpPr>
          <a:xfrm>
            <a:off x="8579722" y="5322564"/>
            <a:ext cx="3170074" cy="841092"/>
            <a:chOff x="-555556" y="2633622"/>
            <a:chExt cx="4804759" cy="1214253"/>
          </a:xfrm>
        </p:grpSpPr>
        <p:pic>
          <p:nvPicPr>
            <p:cNvPr id="49" name="Picture 48">
              <a:extLst>
                <a:ext uri="{FF2B5EF4-FFF2-40B4-BE49-F238E27FC236}">
                  <a16:creationId xmlns:a16="http://schemas.microsoft.com/office/drawing/2014/main" id="{8F683D0D-6EB3-4800-A196-F5B6577DF1C3}"/>
                </a:ext>
              </a:extLst>
            </p:cNvPr>
            <p:cNvPicPr>
              <a:picLocks noChangeAspect="1"/>
            </p:cNvPicPr>
            <p:nvPr/>
          </p:nvPicPr>
          <p:blipFill rotWithShape="1">
            <a:blip r:embed="rId3">
              <a:extLst>
                <a:ext uri="{28A0092B-C50C-407E-A947-70E740481C1C}">
                  <a14:useLocalDpi xmlns:a14="http://schemas.microsoft.com/office/drawing/2010/main" val="0"/>
                </a:ext>
              </a:extLst>
            </a:blip>
            <a:srcRect t="34343" b="28921"/>
            <a:stretch/>
          </p:blipFill>
          <p:spPr>
            <a:xfrm>
              <a:off x="-555556" y="2889932"/>
              <a:ext cx="2607587" cy="957943"/>
            </a:xfrm>
            <a:prstGeom prst="rect">
              <a:avLst/>
            </a:prstGeom>
          </p:spPr>
        </p:pic>
        <p:pic>
          <p:nvPicPr>
            <p:cNvPr id="50" name="Picture 49">
              <a:extLst>
                <a:ext uri="{FF2B5EF4-FFF2-40B4-BE49-F238E27FC236}">
                  <a16:creationId xmlns:a16="http://schemas.microsoft.com/office/drawing/2014/main" id="{243119DC-8985-456F-A099-085B2EE47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468" y="2633622"/>
              <a:ext cx="2052735" cy="957943"/>
            </a:xfrm>
            <a:prstGeom prst="rect">
              <a:avLst/>
            </a:prstGeom>
          </p:spPr>
        </p:pic>
      </p:grpSp>
      <p:pic>
        <p:nvPicPr>
          <p:cNvPr id="51" name="Picture 50">
            <a:extLst>
              <a:ext uri="{FF2B5EF4-FFF2-40B4-BE49-F238E27FC236}">
                <a16:creationId xmlns:a16="http://schemas.microsoft.com/office/drawing/2014/main" id="{796498C0-DE84-4F48-B2D0-7B28913273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7832" y="4139890"/>
            <a:ext cx="1401183" cy="1138184"/>
          </a:xfrm>
          <a:prstGeom prst="rect">
            <a:avLst/>
          </a:prstGeom>
        </p:spPr>
      </p:pic>
      <p:sp>
        <p:nvSpPr>
          <p:cNvPr id="52" name="TextBox 51">
            <a:extLst>
              <a:ext uri="{FF2B5EF4-FFF2-40B4-BE49-F238E27FC236}">
                <a16:creationId xmlns:a16="http://schemas.microsoft.com/office/drawing/2014/main" id="{6BAA5DB3-8D6C-4634-AB1A-B9D5D6900D48}"/>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VCM Regulatory Framework </a:t>
            </a:r>
          </a:p>
        </p:txBody>
      </p:sp>
      <p:grpSp>
        <p:nvGrpSpPr>
          <p:cNvPr id="8" name="Group 7">
            <a:extLst>
              <a:ext uri="{FF2B5EF4-FFF2-40B4-BE49-F238E27FC236}">
                <a16:creationId xmlns:a16="http://schemas.microsoft.com/office/drawing/2014/main" id="{881D1F90-A3CA-4702-A8DD-3630E17BB0D2}"/>
              </a:ext>
            </a:extLst>
          </p:cNvPr>
          <p:cNvGrpSpPr/>
          <p:nvPr/>
        </p:nvGrpSpPr>
        <p:grpSpPr>
          <a:xfrm>
            <a:off x="1340598" y="4789655"/>
            <a:ext cx="2615892" cy="1042225"/>
            <a:chOff x="1168370" y="4472648"/>
            <a:chExt cx="2615892" cy="1042225"/>
          </a:xfrm>
        </p:grpSpPr>
        <p:pic>
          <p:nvPicPr>
            <p:cNvPr id="54" name="Picture 2" descr="Forward contract – ALT21 | Hedging for Everyone">
              <a:extLst>
                <a:ext uri="{FF2B5EF4-FFF2-40B4-BE49-F238E27FC236}">
                  <a16:creationId xmlns:a16="http://schemas.microsoft.com/office/drawing/2014/main" id="{61CBB60E-5DF8-4D6C-BBBF-FFDF7C3E07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1736" b="16031"/>
            <a:stretch/>
          </p:blipFill>
          <p:spPr bwMode="auto">
            <a:xfrm>
              <a:off x="1168370" y="4472648"/>
              <a:ext cx="2615891" cy="104222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7AEF3E5-FF91-4928-ABFB-9CEB4CC5131E}"/>
                </a:ext>
              </a:extLst>
            </p:cNvPr>
            <p:cNvSpPr/>
            <p:nvPr/>
          </p:nvSpPr>
          <p:spPr>
            <a:xfrm>
              <a:off x="2234000" y="4472648"/>
              <a:ext cx="1550262" cy="1027457"/>
            </a:xfrm>
            <a:prstGeom prst="rect">
              <a:avLst/>
            </a:prstGeom>
            <a:solidFill>
              <a:srgbClr val="0C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Financial Instrument</a:t>
              </a:r>
            </a:p>
          </p:txBody>
        </p:sp>
      </p:grpSp>
    </p:spTree>
    <p:extLst>
      <p:ext uri="{BB962C8B-B14F-4D97-AF65-F5344CB8AC3E}">
        <p14:creationId xmlns:p14="http://schemas.microsoft.com/office/powerpoint/2010/main" val="57794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txBox="1">
            <a:spLocks/>
          </p:cNvSpPr>
          <p:nvPr/>
        </p:nvSpPr>
        <p:spPr>
          <a:xfrm>
            <a:off x="-1405722" y="63330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9</a:t>
            </a:fld>
            <a:endParaRPr lang="en-US" dirty="0">
              <a:solidFill>
                <a:prstClr val="black">
                  <a:tint val="75000"/>
                </a:prstClr>
              </a:solidFill>
            </a:endParaRPr>
          </a:p>
        </p:txBody>
      </p:sp>
      <p:sp>
        <p:nvSpPr>
          <p:cNvPr id="25" name="Rectangle 24">
            <a:extLst>
              <a:ext uri="{FF2B5EF4-FFF2-40B4-BE49-F238E27FC236}">
                <a16:creationId xmlns:a16="http://schemas.microsoft.com/office/drawing/2014/main" id="{BD4016A2-83F3-4911-B997-A871CCD4A93D}"/>
              </a:ext>
            </a:extLst>
          </p:cNvPr>
          <p:cNvSpPr/>
          <p:nvPr/>
        </p:nvSpPr>
        <p:spPr>
          <a:xfrm>
            <a:off x="1517569" y="2463221"/>
            <a:ext cx="4397194" cy="2492990"/>
          </a:xfrm>
          <a:prstGeom prst="rect">
            <a:avLst/>
          </a:prstGeom>
          <a:noFill/>
          <a:ln>
            <a:solidFill>
              <a:schemeClr val="accent4"/>
            </a:solidFill>
          </a:ln>
        </p:spPr>
        <p:txBody>
          <a:bodyPr wrap="square" rtlCol="0">
            <a:spAutoFit/>
          </a:bodyPr>
          <a:lstStyle/>
          <a:p>
            <a:pPr marL="342900" indent="-342900" algn="justLow">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Requirements for the international voluntary carbon registries to be endorsed by the International Carbon Reduction and Offset Alliance (ICROA).</a:t>
            </a:r>
          </a:p>
          <a:p>
            <a:pPr marL="342900" indent="-342900" algn="justLow">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marL="342900" indent="-342900" algn="justLow">
              <a:buFont typeface="Arial" panose="020B0604020202020204" pitchFamily="34" charset="0"/>
              <a:buChar char="•"/>
            </a:pPr>
            <a:r>
              <a:rPr lang="en-US" sz="1200" b="1" dirty="0">
                <a:latin typeface="Arial" panose="020B0604020202020204" pitchFamily="34" charset="0"/>
                <a:cs typeface="Arial" panose="020B0604020202020204" pitchFamily="34" charset="0"/>
              </a:rPr>
              <a:t>E</a:t>
            </a:r>
            <a:r>
              <a:rPr lang="en-US" sz="1200" b="1" dirty="0">
                <a:solidFill>
                  <a:schemeClr val="tx1"/>
                </a:solidFill>
                <a:latin typeface="Arial" panose="020B0604020202020204" pitchFamily="34" charset="0"/>
                <a:cs typeface="Arial" panose="020B0604020202020204" pitchFamily="34" charset="0"/>
              </a:rPr>
              <a:t>mphasize on the governance requirement specially the ones related to the IT and cybersecurity elements to ensure the full integrity of the carbon registries and the resulted carbon credits.</a:t>
            </a:r>
          </a:p>
          <a:p>
            <a:pPr marL="342900" indent="-342900" algn="justLow">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marL="342900" indent="-342900" algn="justLow">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Two international registries are communicating with the FRA:</a:t>
            </a:r>
          </a:p>
          <a:p>
            <a:pPr marL="685800" lvl="1" indent="-228600" algn="justLow">
              <a:buAutoNum type="arabicParenBoth"/>
            </a:pPr>
            <a:r>
              <a:rPr lang="en-US" sz="1200" b="1" dirty="0">
                <a:solidFill>
                  <a:schemeClr val="tx1"/>
                </a:solidFill>
                <a:latin typeface="Arial" panose="020B0604020202020204" pitchFamily="34" charset="0"/>
                <a:cs typeface="Arial" panose="020B0604020202020204" pitchFamily="34" charset="0"/>
              </a:rPr>
              <a:t>Bio Carbon Registry,</a:t>
            </a:r>
          </a:p>
          <a:p>
            <a:pPr marL="685800" lvl="1" indent="-228600" algn="justLow">
              <a:buAutoNum type="arabicParenBoth"/>
            </a:pPr>
            <a:r>
              <a:rPr lang="en-US" sz="1200" b="1" dirty="0" err="1">
                <a:solidFill>
                  <a:schemeClr val="tx1"/>
                </a:solidFill>
                <a:latin typeface="Arial" panose="020B0604020202020204" pitchFamily="34" charset="0"/>
                <a:cs typeface="Arial" panose="020B0604020202020204" pitchFamily="34" charset="0"/>
              </a:rPr>
              <a:t>EcoRegisrty</a:t>
            </a:r>
            <a:endParaRPr lang="en-US" sz="1200" b="1"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36D040A-8524-4FC7-BD05-AD02DAD97700}"/>
              </a:ext>
            </a:extLst>
          </p:cNvPr>
          <p:cNvSpPr/>
          <p:nvPr/>
        </p:nvSpPr>
        <p:spPr>
          <a:xfrm>
            <a:off x="1517569" y="1538186"/>
            <a:ext cx="4397194" cy="822960"/>
          </a:xfrm>
          <a:prstGeom prst="rect">
            <a:avLst/>
          </a:prstGeom>
          <a:solidFill>
            <a:srgbClr val="0F173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en-US" sz="1400" b="1" dirty="0">
                <a:solidFill>
                  <a:prstClr val="white"/>
                </a:solidFill>
                <a:latin typeface="Arial" panose="020B0604020202020204" pitchFamily="34" charset="0"/>
                <a:cs typeface="Arial" panose="020B0604020202020204" pitchFamily="34" charset="0"/>
              </a:rPr>
              <a:t>Decree No.30 of 2024</a:t>
            </a:r>
          </a:p>
          <a:p>
            <a:pPr lvl="0" algn="ctr">
              <a:defRPr/>
            </a:pPr>
            <a:r>
              <a:rPr lang="en-US" sz="1400" b="1" dirty="0">
                <a:solidFill>
                  <a:prstClr val="white"/>
                </a:solidFill>
                <a:latin typeface="Arial" panose="020B0604020202020204" pitchFamily="34" charset="0"/>
                <a:cs typeface="Arial" panose="020B0604020202020204" pitchFamily="34" charset="0"/>
              </a:rPr>
              <a:t>Approving Local Voluntary Carbon Registries</a:t>
            </a:r>
          </a:p>
        </p:txBody>
      </p:sp>
      <p:sp>
        <p:nvSpPr>
          <p:cNvPr id="22" name="Rectangle 21">
            <a:extLst>
              <a:ext uri="{FF2B5EF4-FFF2-40B4-BE49-F238E27FC236}">
                <a16:creationId xmlns:a16="http://schemas.microsoft.com/office/drawing/2014/main" id="{8A95048C-01DA-402A-B25F-358570971E2E}"/>
              </a:ext>
            </a:extLst>
          </p:cNvPr>
          <p:cNvSpPr/>
          <p:nvPr/>
        </p:nvSpPr>
        <p:spPr>
          <a:xfrm>
            <a:off x="1351888" y="1255472"/>
            <a:ext cx="331362" cy="446089"/>
          </a:xfrm>
          <a:prstGeom prst="rect">
            <a:avLst/>
          </a:prstGeom>
          <a:solidFill>
            <a:srgbClr val="0F173E"/>
          </a:solidFill>
          <a:ln>
            <a:solidFill>
              <a:srgbClr val="0F1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a:rPr>
              <a:t>4</a:t>
            </a:r>
            <a:endParaRPr kumimoji="0" lang="en-US" sz="1200" b="1" i="0" u="none" strike="noStrike" kern="1200" cap="none" spc="0" normalizeH="0" baseline="0" noProof="0" dirty="0">
              <a:ln>
                <a:noFill/>
              </a:ln>
              <a:solidFill>
                <a:schemeClr val="bg1"/>
              </a:solidFill>
              <a:effectLst/>
              <a:uLnTx/>
              <a:uFillTx/>
              <a:latin typeface="Calibri" panose="020F0502020204030204"/>
            </a:endParaRPr>
          </a:p>
        </p:txBody>
      </p:sp>
      <p:sp>
        <p:nvSpPr>
          <p:cNvPr id="41" name="Rectangle 40">
            <a:extLst>
              <a:ext uri="{FF2B5EF4-FFF2-40B4-BE49-F238E27FC236}">
                <a16:creationId xmlns:a16="http://schemas.microsoft.com/office/drawing/2014/main" id="{2C9DD938-76DF-4C94-BC97-ACEA91CDFF56}"/>
              </a:ext>
            </a:extLst>
          </p:cNvPr>
          <p:cNvSpPr/>
          <p:nvPr/>
        </p:nvSpPr>
        <p:spPr>
          <a:xfrm>
            <a:off x="7118825" y="2557811"/>
            <a:ext cx="4397194" cy="1384995"/>
          </a:xfrm>
          <a:prstGeom prst="rect">
            <a:avLst/>
          </a:prstGeom>
          <a:noFill/>
          <a:ln>
            <a:solidFill>
              <a:schemeClr val="accent4"/>
            </a:solidFill>
          </a:ln>
        </p:spPr>
        <p:txBody>
          <a:bodyPr wrap="square" rtlCol="0">
            <a:spAutoFit/>
          </a:bodyPr>
          <a:lstStyle/>
          <a:p>
            <a:pPr marL="171450" lvl="0" indent="-171450" algn="justLow">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Requirements for registering the carbon reduction projects in the FRA's database and listing the carbon credits for trading in EGX.</a:t>
            </a:r>
          </a:p>
          <a:p>
            <a:pPr marL="171450" lvl="0" indent="-171450" algn="justLow">
              <a:buFont typeface="Arial" panose="020B0604020202020204" pitchFamily="34" charset="0"/>
              <a:buChar char="•"/>
              <a:defRPr/>
            </a:pPr>
            <a:endParaRPr lang="en-US" sz="1200" b="1" dirty="0">
              <a:solidFill>
                <a:prstClr val="black"/>
              </a:solidFill>
              <a:latin typeface="Arial" panose="020B0604020202020204" pitchFamily="34" charset="0"/>
              <a:cs typeface="Arial" panose="020B0604020202020204" pitchFamily="34" charset="0"/>
            </a:endParaRPr>
          </a:p>
          <a:p>
            <a:pPr marL="171450" lvl="0" indent="-171450" algn="justLow">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Listing of forward contracts on voluntary carbon credits.</a:t>
            </a:r>
          </a:p>
          <a:p>
            <a:pPr marL="171450" lvl="0" indent="-171450" algn="justLow">
              <a:buFont typeface="Arial" panose="020B0604020202020204" pitchFamily="34" charset="0"/>
              <a:buChar char="•"/>
              <a:defRPr/>
            </a:pPr>
            <a:endParaRPr lang="en-US" sz="1200" b="1" dirty="0">
              <a:solidFill>
                <a:prstClr val="black"/>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02A60EE7-057F-4056-9947-60922B270DF4}"/>
              </a:ext>
            </a:extLst>
          </p:cNvPr>
          <p:cNvSpPr/>
          <p:nvPr/>
        </p:nvSpPr>
        <p:spPr>
          <a:xfrm>
            <a:off x="7118825" y="1538186"/>
            <a:ext cx="4397194" cy="822960"/>
          </a:xfrm>
          <a:prstGeom prst="rect">
            <a:avLst/>
          </a:prstGeom>
          <a:solidFill>
            <a:srgbClr val="0F173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1600" b="1" dirty="0">
                <a:solidFill>
                  <a:prstClr val="white"/>
                </a:solidFill>
                <a:latin typeface="Arial" panose="020B0604020202020204" pitchFamily="34" charset="0"/>
                <a:cs typeface="Arial" panose="020B0604020202020204" pitchFamily="34" charset="0"/>
              </a:rPr>
              <a:t>Decree No.31 of 2024</a:t>
            </a:r>
          </a:p>
          <a:p>
            <a:pPr algn="ctr">
              <a:defRPr/>
            </a:pPr>
            <a:r>
              <a:rPr lang="en-US" sz="1600" b="1" dirty="0">
                <a:solidFill>
                  <a:prstClr val="white"/>
                </a:solidFill>
                <a:latin typeface="Arial" panose="020B0604020202020204" pitchFamily="34" charset="0"/>
                <a:cs typeface="Arial" panose="020B0604020202020204" pitchFamily="34" charset="0"/>
              </a:rPr>
              <a:t>Listing and delisting rules </a:t>
            </a:r>
          </a:p>
        </p:txBody>
      </p:sp>
      <p:sp>
        <p:nvSpPr>
          <p:cNvPr id="43" name="Rectangle 42">
            <a:extLst>
              <a:ext uri="{FF2B5EF4-FFF2-40B4-BE49-F238E27FC236}">
                <a16:creationId xmlns:a16="http://schemas.microsoft.com/office/drawing/2014/main" id="{381F82C9-2752-4083-8220-9EED30AE52ED}"/>
              </a:ext>
            </a:extLst>
          </p:cNvPr>
          <p:cNvSpPr/>
          <p:nvPr/>
        </p:nvSpPr>
        <p:spPr>
          <a:xfrm>
            <a:off x="6953144" y="1255472"/>
            <a:ext cx="331362" cy="446089"/>
          </a:xfrm>
          <a:prstGeom prst="rect">
            <a:avLst/>
          </a:prstGeom>
          <a:solidFill>
            <a:srgbClr val="0F173E"/>
          </a:solidFill>
          <a:ln>
            <a:solidFill>
              <a:srgbClr val="0F1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panose="020F0502020204030204"/>
              </a:rPr>
              <a:t>5</a:t>
            </a:r>
          </a:p>
        </p:txBody>
      </p:sp>
      <p:sp>
        <p:nvSpPr>
          <p:cNvPr id="20" name="TextBox 19">
            <a:extLst>
              <a:ext uri="{FF2B5EF4-FFF2-40B4-BE49-F238E27FC236}">
                <a16:creationId xmlns:a16="http://schemas.microsoft.com/office/drawing/2014/main" id="{F51266BC-48E0-4CA0-9A19-7AC53319E30D}"/>
              </a:ext>
            </a:extLst>
          </p:cNvPr>
          <p:cNvSpPr txBox="1"/>
          <p:nvPr/>
        </p:nvSpPr>
        <p:spPr>
          <a:xfrm>
            <a:off x="3517818" y="101793"/>
            <a:ext cx="6670235" cy="49244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VCM Regulatory Framework </a:t>
            </a:r>
          </a:p>
        </p:txBody>
      </p:sp>
      <p:pic>
        <p:nvPicPr>
          <p:cNvPr id="5124" name="Picture 4">
            <a:extLst>
              <a:ext uri="{FF2B5EF4-FFF2-40B4-BE49-F238E27FC236}">
                <a16:creationId xmlns:a16="http://schemas.microsoft.com/office/drawing/2014/main" id="{3CCCF64A-7A6F-4CBA-8FD5-A940CC6628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9977" y="4317124"/>
            <a:ext cx="3626069" cy="20159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E1B87E5D-60FD-4C24-86E8-C57316204E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63" t="8562" r="8297" b="13987"/>
          <a:stretch/>
        </p:blipFill>
        <p:spPr>
          <a:xfrm>
            <a:off x="3761336" y="5213307"/>
            <a:ext cx="1607881" cy="1449090"/>
          </a:xfrm>
          <a:prstGeom prst="rect">
            <a:avLst/>
          </a:prstGeom>
          <a:effectLst/>
        </p:spPr>
      </p:pic>
      <p:pic>
        <p:nvPicPr>
          <p:cNvPr id="28" name="Picture 27">
            <a:extLst>
              <a:ext uri="{FF2B5EF4-FFF2-40B4-BE49-F238E27FC236}">
                <a16:creationId xmlns:a16="http://schemas.microsoft.com/office/drawing/2014/main" id="{77757E21-A739-469C-BF67-AD51A4F1D2A5}"/>
              </a:ext>
            </a:extLst>
          </p:cNvPr>
          <p:cNvPicPr>
            <a:picLocks noChangeAspect="1"/>
          </p:cNvPicPr>
          <p:nvPr/>
        </p:nvPicPr>
        <p:blipFill rotWithShape="1">
          <a:blip r:embed="rId5">
            <a:extLst>
              <a:ext uri="{28A0092B-C50C-407E-A947-70E740481C1C}">
                <a14:useLocalDpi xmlns:a14="http://schemas.microsoft.com/office/drawing/2010/main" val="0"/>
              </a:ext>
            </a:extLst>
          </a:blip>
          <a:srcRect t="21974" b="16240"/>
          <a:stretch/>
        </p:blipFill>
        <p:spPr>
          <a:xfrm>
            <a:off x="1890959" y="5559218"/>
            <a:ext cx="2072286" cy="956441"/>
          </a:xfrm>
          <a:prstGeom prst="rect">
            <a:avLst/>
          </a:prstGeom>
        </p:spPr>
      </p:pic>
    </p:spTree>
    <p:extLst>
      <p:ext uri="{BB962C8B-B14F-4D97-AF65-F5344CB8AC3E}">
        <p14:creationId xmlns:p14="http://schemas.microsoft.com/office/powerpoint/2010/main" val="837180050"/>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GE SS Two Bold"/>
        <a:ea typeface=""/>
        <a:cs typeface="GE SS Two Bold"/>
      </a:majorFont>
      <a:minorFont>
        <a:latin typeface="GE SS Two Bold"/>
        <a:ea typeface=""/>
        <a:cs typeface="GE SS Two Bold"/>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1">
        <a:spAutoFit/>
      </a:bodyPr>
      <a:lstStyle>
        <a:defPPr algn="just" rtl="1">
          <a:lnSpc>
            <a:spcPct val="200000"/>
          </a:lnSpc>
          <a:defRPr sz="1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GE SS Two Bold"/>
        <a:ea typeface=""/>
        <a:cs typeface="GE SS Two Bold"/>
      </a:majorFont>
      <a:minorFont>
        <a:latin typeface="GE SS Two Bold"/>
        <a:ea typeface=""/>
        <a:cs typeface="GE SS Two Bold"/>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8">
      <a:majorFont>
        <a:latin typeface="GE SS Two Bold"/>
        <a:ea typeface=""/>
        <a:cs typeface="GE SS Two Bold"/>
      </a:majorFont>
      <a:minorFont>
        <a:latin typeface="GE SS Two Bold"/>
        <a:ea typeface=""/>
        <a:cs typeface="GE SS Two Bold"/>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6222</TotalTime>
  <Words>961</Words>
  <Application>Microsoft Office PowerPoint</Application>
  <PresentationFormat>Widescreen</PresentationFormat>
  <Paragraphs>148</Paragraphs>
  <Slides>12</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Arial</vt:lpstr>
      <vt:lpstr>Calibri</vt:lpstr>
      <vt:lpstr>Calibri Light</vt:lpstr>
      <vt:lpstr>Century Gothic</vt:lpstr>
      <vt:lpstr>GE SS Two Bold</vt:lpstr>
      <vt:lpstr>Mozer Bold</vt:lpstr>
      <vt:lpstr>Times New Roman</vt:lpstr>
      <vt:lpstr>Tw Cen MT</vt:lpstr>
      <vt:lpstr>Wingdings</vt:lpstr>
      <vt:lpstr>3_Office Theme</vt:lpstr>
      <vt:lpstr>16_Office Theme</vt:lpstr>
      <vt:lpstr>11_Office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RCSF &amp; UASA DAY 2 ( VCM )</dc:title>
  <dc:creator>sally george</dc:creator>
  <cp:lastModifiedBy>Ahmed RushdY</cp:lastModifiedBy>
  <cp:revision>453</cp:revision>
  <cp:lastPrinted>2024-03-03T12:30:26Z</cp:lastPrinted>
  <dcterms:created xsi:type="dcterms:W3CDTF">2023-07-26T07:02:03Z</dcterms:created>
  <dcterms:modified xsi:type="dcterms:W3CDTF">2024-07-14T12:26:18Z</dcterms:modified>
</cp:coreProperties>
</file>