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2"/>
  </p:notesMasterIdLst>
  <p:handoutMasterIdLst>
    <p:handoutMasterId r:id="rId43"/>
  </p:handoutMasterIdLst>
  <p:sldIdLst>
    <p:sldId id="527" r:id="rId5"/>
    <p:sldId id="562" r:id="rId6"/>
    <p:sldId id="528" r:id="rId7"/>
    <p:sldId id="569" r:id="rId8"/>
    <p:sldId id="530" r:id="rId9"/>
    <p:sldId id="602" r:id="rId10"/>
    <p:sldId id="587" r:id="rId11"/>
    <p:sldId id="590" r:id="rId12"/>
    <p:sldId id="589" r:id="rId13"/>
    <p:sldId id="588" r:id="rId14"/>
    <p:sldId id="592" r:id="rId15"/>
    <p:sldId id="591" r:id="rId16"/>
    <p:sldId id="609" r:id="rId17"/>
    <p:sldId id="540" r:id="rId18"/>
    <p:sldId id="541" r:id="rId19"/>
    <p:sldId id="542" r:id="rId20"/>
    <p:sldId id="594" r:id="rId21"/>
    <p:sldId id="599" r:id="rId22"/>
    <p:sldId id="576" r:id="rId23"/>
    <p:sldId id="544" r:id="rId24"/>
    <p:sldId id="549" r:id="rId25"/>
    <p:sldId id="552" r:id="rId26"/>
    <p:sldId id="601" r:id="rId27"/>
    <p:sldId id="550" r:id="rId28"/>
    <p:sldId id="551" r:id="rId29"/>
    <p:sldId id="598" r:id="rId30"/>
    <p:sldId id="556" r:id="rId31"/>
    <p:sldId id="603" r:id="rId32"/>
    <p:sldId id="604" r:id="rId33"/>
    <p:sldId id="606" r:id="rId34"/>
    <p:sldId id="605" r:id="rId35"/>
    <p:sldId id="607" r:id="rId36"/>
    <p:sldId id="608" r:id="rId37"/>
    <p:sldId id="557" r:id="rId38"/>
    <p:sldId id="597" r:id="rId39"/>
    <p:sldId id="536" r:id="rId40"/>
    <p:sldId id="563" r:id="rId41"/>
  </p:sldIdLst>
  <p:sldSz cx="10826750" cy="8120063" type="B4ISO"/>
  <p:notesSz cx="7315200" cy="9601200"/>
  <p:defaultTextStyle>
    <a:defPPr>
      <a:defRPr lang="en-US"/>
    </a:defPPr>
    <a:lvl1pPr marL="0" algn="l" defTabSz="1211273" rtl="0" eaLnBrk="1" latinLnBrk="0" hangingPunct="1">
      <a:defRPr sz="2386" kern="1200">
        <a:solidFill>
          <a:schemeClr val="tx1"/>
        </a:solidFill>
        <a:latin typeface="+mn-lt"/>
        <a:ea typeface="+mn-ea"/>
        <a:cs typeface="+mn-cs"/>
      </a:defRPr>
    </a:lvl1pPr>
    <a:lvl2pPr marL="605638" algn="l" defTabSz="1211273" rtl="0" eaLnBrk="1" latinLnBrk="0" hangingPunct="1">
      <a:defRPr sz="2386" kern="1200">
        <a:solidFill>
          <a:schemeClr val="tx1"/>
        </a:solidFill>
        <a:latin typeface="+mn-lt"/>
        <a:ea typeface="+mn-ea"/>
        <a:cs typeface="+mn-cs"/>
      </a:defRPr>
    </a:lvl2pPr>
    <a:lvl3pPr marL="1211273" algn="l" defTabSz="1211273" rtl="0" eaLnBrk="1" latinLnBrk="0" hangingPunct="1">
      <a:defRPr sz="2386" kern="1200">
        <a:solidFill>
          <a:schemeClr val="tx1"/>
        </a:solidFill>
        <a:latin typeface="+mn-lt"/>
        <a:ea typeface="+mn-ea"/>
        <a:cs typeface="+mn-cs"/>
      </a:defRPr>
    </a:lvl3pPr>
    <a:lvl4pPr marL="1816912" algn="l" defTabSz="1211273" rtl="0" eaLnBrk="1" latinLnBrk="0" hangingPunct="1">
      <a:defRPr sz="2386" kern="1200">
        <a:solidFill>
          <a:schemeClr val="tx1"/>
        </a:solidFill>
        <a:latin typeface="+mn-lt"/>
        <a:ea typeface="+mn-ea"/>
        <a:cs typeface="+mn-cs"/>
      </a:defRPr>
    </a:lvl4pPr>
    <a:lvl5pPr marL="2422548" algn="l" defTabSz="1211273" rtl="0" eaLnBrk="1" latinLnBrk="0" hangingPunct="1">
      <a:defRPr sz="2386" kern="1200">
        <a:solidFill>
          <a:schemeClr val="tx1"/>
        </a:solidFill>
        <a:latin typeface="+mn-lt"/>
        <a:ea typeface="+mn-ea"/>
        <a:cs typeface="+mn-cs"/>
      </a:defRPr>
    </a:lvl5pPr>
    <a:lvl6pPr marL="3028183" algn="l" defTabSz="1211273" rtl="0" eaLnBrk="1" latinLnBrk="0" hangingPunct="1">
      <a:defRPr sz="2386" kern="1200">
        <a:solidFill>
          <a:schemeClr val="tx1"/>
        </a:solidFill>
        <a:latin typeface="+mn-lt"/>
        <a:ea typeface="+mn-ea"/>
        <a:cs typeface="+mn-cs"/>
      </a:defRPr>
    </a:lvl6pPr>
    <a:lvl7pPr marL="3633821" algn="l" defTabSz="1211273" rtl="0" eaLnBrk="1" latinLnBrk="0" hangingPunct="1">
      <a:defRPr sz="2386" kern="1200">
        <a:solidFill>
          <a:schemeClr val="tx1"/>
        </a:solidFill>
        <a:latin typeface="+mn-lt"/>
        <a:ea typeface="+mn-ea"/>
        <a:cs typeface="+mn-cs"/>
      </a:defRPr>
    </a:lvl7pPr>
    <a:lvl8pPr marL="4239453" algn="l" defTabSz="1211273" rtl="0" eaLnBrk="1" latinLnBrk="0" hangingPunct="1">
      <a:defRPr sz="2386" kern="1200">
        <a:solidFill>
          <a:schemeClr val="tx1"/>
        </a:solidFill>
        <a:latin typeface="+mn-lt"/>
        <a:ea typeface="+mn-ea"/>
        <a:cs typeface="+mn-cs"/>
      </a:defRPr>
    </a:lvl8pPr>
    <a:lvl9pPr marL="4845092" algn="l" defTabSz="1211273" rtl="0" eaLnBrk="1" latinLnBrk="0" hangingPunct="1">
      <a:defRPr sz="238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6" userDrawn="1">
          <p15:clr>
            <a:srgbClr val="A4A3A4"/>
          </p15:clr>
        </p15:guide>
        <p15:guide id="2" pos="34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F9FDFF"/>
    <a:srgbClr val="F0FAFE"/>
    <a:srgbClr val="E4F0FA"/>
    <a:srgbClr val="F4FBFE"/>
    <a:srgbClr val="FFFFFF"/>
    <a:srgbClr val="E4F6FC"/>
    <a:srgbClr val="D2F0FA"/>
    <a:srgbClr val="0000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9205" autoAdjust="0"/>
  </p:normalViewPr>
  <p:slideViewPr>
    <p:cSldViewPr>
      <p:cViewPr>
        <p:scale>
          <a:sx n="70" d="100"/>
          <a:sy n="70" d="100"/>
        </p:scale>
        <p:origin x="972" y="-672"/>
      </p:cViewPr>
      <p:guideLst>
        <p:guide orient="horz" pos="2576"/>
        <p:guide pos="34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34" d="100"/>
          <a:sy n="34" d="100"/>
        </p:scale>
        <p:origin x="241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ECCF8C4-AE8F-43DE-9602-D1B2A7B6E49D}"/>
              </a:ext>
            </a:extLst>
          </p:cNvPr>
          <p:cNvSpPr>
            <a:spLocks noGrp="1"/>
          </p:cNvSpPr>
          <p:nvPr>
            <p:ph type="hdr" sz="quarter"/>
          </p:nvPr>
        </p:nvSpPr>
        <p:spPr>
          <a:xfrm>
            <a:off x="3" y="3"/>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 xmlns:a16="http://schemas.microsoft.com/office/drawing/2014/main" id="{505A1263-B86C-4FD3-A66B-54EAA711AE46}"/>
              </a:ext>
            </a:extLst>
          </p:cNvPr>
          <p:cNvSpPr>
            <a:spLocks noGrp="1"/>
          </p:cNvSpPr>
          <p:nvPr>
            <p:ph type="dt" sz="quarter" idx="1"/>
          </p:nvPr>
        </p:nvSpPr>
        <p:spPr>
          <a:xfrm>
            <a:off x="4143590" y="3"/>
            <a:ext cx="3169920" cy="481727"/>
          </a:xfrm>
          <a:prstGeom prst="rect">
            <a:avLst/>
          </a:prstGeom>
        </p:spPr>
        <p:txBody>
          <a:bodyPr vert="horz" lIns="96661" tIns="48331" rIns="96661" bIns="48331" rtlCol="0"/>
          <a:lstStyle>
            <a:lvl1pPr algn="r">
              <a:defRPr sz="1300"/>
            </a:lvl1pPr>
          </a:lstStyle>
          <a:p>
            <a:fld id="{0AD3BD9A-3F27-4BF8-A3E7-388BC7AB11E3}" type="datetime1">
              <a:rPr lang="en-US" smtClean="0"/>
              <a:t>5/18/2022</a:t>
            </a:fld>
            <a:endParaRPr lang="en-US" dirty="0"/>
          </a:p>
        </p:txBody>
      </p:sp>
      <p:sp>
        <p:nvSpPr>
          <p:cNvPr id="4" name="Footer Placeholder 3">
            <a:extLst>
              <a:ext uri="{FF2B5EF4-FFF2-40B4-BE49-F238E27FC236}">
                <a16:creationId xmlns="" xmlns:a16="http://schemas.microsoft.com/office/drawing/2014/main" id="{E5CA9750-17D9-4C3D-AA6D-43C607E379B4}"/>
              </a:ext>
            </a:extLst>
          </p:cNvPr>
          <p:cNvSpPr>
            <a:spLocks noGrp="1"/>
          </p:cNvSpPr>
          <p:nvPr>
            <p:ph type="ftr" sz="quarter" idx="2"/>
          </p:nvPr>
        </p:nvSpPr>
        <p:spPr>
          <a:xfrm>
            <a:off x="3" y="9119477"/>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 xmlns:a16="http://schemas.microsoft.com/office/drawing/2014/main" id="{4418F409-AD41-42D9-AB40-8EEFFE51362C}"/>
              </a:ext>
            </a:extLst>
          </p:cNvPr>
          <p:cNvSpPr>
            <a:spLocks noGrp="1"/>
          </p:cNvSpPr>
          <p:nvPr>
            <p:ph type="sldNum" sz="quarter" idx="3"/>
          </p:nvPr>
        </p:nvSpPr>
        <p:spPr>
          <a:xfrm>
            <a:off x="4143590" y="9119477"/>
            <a:ext cx="3169920" cy="481726"/>
          </a:xfrm>
          <a:prstGeom prst="rect">
            <a:avLst/>
          </a:prstGeom>
        </p:spPr>
        <p:txBody>
          <a:bodyPr vert="horz" lIns="96661" tIns="48331" rIns="96661" bIns="48331" rtlCol="0" anchor="b"/>
          <a:lstStyle>
            <a:lvl1pPr algn="r">
              <a:defRPr sz="1300"/>
            </a:lvl1pPr>
          </a:lstStyle>
          <a:p>
            <a:fld id="{5D8DAF53-FBBA-4F17-B20E-53978F21E7C5}" type="slidenum">
              <a:rPr lang="en-US" smtClean="0"/>
              <a:t>‹#›</a:t>
            </a:fld>
            <a:endParaRPr lang="en-US" dirty="0"/>
          </a:p>
        </p:txBody>
      </p:sp>
    </p:spTree>
    <p:extLst>
      <p:ext uri="{BB962C8B-B14F-4D97-AF65-F5344CB8AC3E}">
        <p14:creationId xmlns:p14="http://schemas.microsoft.com/office/powerpoint/2010/main" val="257315502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90" y="3"/>
            <a:ext cx="3169920" cy="480060"/>
          </a:xfrm>
          <a:prstGeom prst="rect">
            <a:avLst/>
          </a:prstGeom>
        </p:spPr>
        <p:txBody>
          <a:bodyPr vert="horz" lIns="96661" tIns="48331" rIns="96661" bIns="48331" rtlCol="0"/>
          <a:lstStyle>
            <a:lvl1pPr algn="r">
              <a:defRPr sz="1300"/>
            </a:lvl1pPr>
          </a:lstStyle>
          <a:p>
            <a:fld id="{80CF1006-D741-4A69-832A-D9481BD7CE45}" type="datetime1">
              <a:rPr lang="en-US" smtClean="0"/>
              <a:t>5/18/2022</a:t>
            </a:fld>
            <a:endParaRPr lang="en-US" dirty="0"/>
          </a:p>
        </p:txBody>
      </p:sp>
      <p:sp>
        <p:nvSpPr>
          <p:cNvPr id="4" name="Slide Image Placeholder 3"/>
          <p:cNvSpPr>
            <a:spLocks noGrp="1" noRot="1" noChangeAspect="1"/>
          </p:cNvSpPr>
          <p:nvPr>
            <p:ph type="sldImg" idx="2"/>
          </p:nvPr>
        </p:nvSpPr>
        <p:spPr>
          <a:xfrm>
            <a:off x="1171575" y="639763"/>
            <a:ext cx="4802188"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61" tIns="48331" rIns="96661" bIns="48331" rtlCol="0" anchor="b"/>
          <a:lstStyle>
            <a:lvl1pPr algn="r">
              <a:defRPr sz="13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hf sldNum="0" hdr="0" ftr="0" dt="0"/>
  <p:notesStyle>
    <a:lvl1pPr marL="0" algn="l" defTabSz="454305" rtl="0" eaLnBrk="1" latinLnBrk="0" hangingPunct="1">
      <a:defRPr sz="1192" kern="1200">
        <a:solidFill>
          <a:schemeClr val="tx1"/>
        </a:solidFill>
        <a:latin typeface="+mn-lt"/>
        <a:ea typeface="+mn-ea"/>
        <a:cs typeface="+mn-cs"/>
      </a:defRPr>
    </a:lvl1pPr>
    <a:lvl2pPr marL="454305" algn="l" defTabSz="454305" rtl="0" eaLnBrk="1" latinLnBrk="0" hangingPunct="1">
      <a:defRPr sz="1192" kern="1200">
        <a:solidFill>
          <a:schemeClr val="tx1"/>
        </a:solidFill>
        <a:latin typeface="+mn-lt"/>
        <a:ea typeface="+mn-ea"/>
        <a:cs typeface="+mn-cs"/>
      </a:defRPr>
    </a:lvl2pPr>
    <a:lvl3pPr marL="908614" algn="l" defTabSz="454305" rtl="0" eaLnBrk="1" latinLnBrk="0" hangingPunct="1">
      <a:defRPr sz="1192" kern="1200">
        <a:solidFill>
          <a:schemeClr val="tx1"/>
        </a:solidFill>
        <a:latin typeface="+mn-lt"/>
        <a:ea typeface="+mn-ea"/>
        <a:cs typeface="+mn-cs"/>
      </a:defRPr>
    </a:lvl3pPr>
    <a:lvl4pPr marL="1362922" algn="l" defTabSz="454305" rtl="0" eaLnBrk="1" latinLnBrk="0" hangingPunct="1">
      <a:defRPr sz="1192" kern="1200">
        <a:solidFill>
          <a:schemeClr val="tx1"/>
        </a:solidFill>
        <a:latin typeface="+mn-lt"/>
        <a:ea typeface="+mn-ea"/>
        <a:cs typeface="+mn-cs"/>
      </a:defRPr>
    </a:lvl4pPr>
    <a:lvl5pPr marL="1817227" algn="l" defTabSz="454305" rtl="0" eaLnBrk="1" latinLnBrk="0" hangingPunct="1">
      <a:defRPr sz="1192" kern="1200">
        <a:solidFill>
          <a:schemeClr val="tx1"/>
        </a:solidFill>
        <a:latin typeface="+mn-lt"/>
        <a:ea typeface="+mn-ea"/>
        <a:cs typeface="+mn-cs"/>
      </a:defRPr>
    </a:lvl5pPr>
    <a:lvl6pPr marL="2271534" algn="l" defTabSz="454305" rtl="0" eaLnBrk="1" latinLnBrk="0" hangingPunct="1">
      <a:defRPr sz="1192" kern="1200">
        <a:solidFill>
          <a:schemeClr val="tx1"/>
        </a:solidFill>
        <a:latin typeface="+mn-lt"/>
        <a:ea typeface="+mn-ea"/>
        <a:cs typeface="+mn-cs"/>
      </a:defRPr>
    </a:lvl6pPr>
    <a:lvl7pPr marL="2725838" algn="l" defTabSz="454305" rtl="0" eaLnBrk="1" latinLnBrk="0" hangingPunct="1">
      <a:defRPr sz="1192" kern="1200">
        <a:solidFill>
          <a:schemeClr val="tx1"/>
        </a:solidFill>
        <a:latin typeface="+mn-lt"/>
        <a:ea typeface="+mn-ea"/>
        <a:cs typeface="+mn-cs"/>
      </a:defRPr>
    </a:lvl7pPr>
    <a:lvl8pPr marL="3180150" algn="l" defTabSz="454305" rtl="0" eaLnBrk="1" latinLnBrk="0" hangingPunct="1">
      <a:defRPr sz="1192" kern="1200">
        <a:solidFill>
          <a:schemeClr val="tx1"/>
        </a:solidFill>
        <a:latin typeface="+mn-lt"/>
        <a:ea typeface="+mn-ea"/>
        <a:cs typeface="+mn-cs"/>
      </a:defRPr>
    </a:lvl8pPr>
    <a:lvl9pPr marL="3634455" algn="l" defTabSz="454305" rtl="0" eaLnBrk="1" latinLnBrk="0" hangingPunct="1">
      <a:defRPr sz="11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3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72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0137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7658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346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316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473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036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68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500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492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32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892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8521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199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1571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99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612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6167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172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9931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20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39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2972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705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9986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57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2235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392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515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0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049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39763"/>
            <a:ext cx="4802188"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615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017" y="2255580"/>
            <a:ext cx="9202738" cy="2462333"/>
          </a:xfrm>
        </p:spPr>
        <p:txBody>
          <a:bodyPr>
            <a:noAutofit/>
          </a:bodyPr>
          <a:lstStyle>
            <a:lvl1pPr>
              <a:defRPr sz="6450" b="1"/>
            </a:lvl1pPr>
          </a:lstStyle>
          <a:p>
            <a:r>
              <a:rPr lang="en-US"/>
              <a:t>Click to edit Master title style</a:t>
            </a:r>
            <a:endParaRPr lang="en-US" dirty="0"/>
          </a:p>
        </p:txBody>
      </p:sp>
      <p:sp>
        <p:nvSpPr>
          <p:cNvPr id="3" name="Subtitle 2"/>
          <p:cNvSpPr>
            <a:spLocks noGrp="1"/>
          </p:cNvSpPr>
          <p:nvPr>
            <p:ph type="subTitle" idx="1"/>
          </p:nvPr>
        </p:nvSpPr>
        <p:spPr>
          <a:xfrm>
            <a:off x="810819" y="4781821"/>
            <a:ext cx="9205132" cy="902229"/>
          </a:xfrm>
        </p:spPr>
        <p:txBody>
          <a:bodyPr/>
          <a:lstStyle>
            <a:lvl1pPr marL="0" indent="0" algn="ctr">
              <a:buNone/>
              <a:defRPr>
                <a:solidFill>
                  <a:srgbClr val="70A0D7"/>
                </a:solidFill>
              </a:defRPr>
            </a:lvl1pPr>
            <a:lvl2pPr marL="546001" indent="0" algn="ctr">
              <a:buNone/>
              <a:defRPr>
                <a:solidFill>
                  <a:schemeClr val="tx1">
                    <a:tint val="75000"/>
                  </a:schemeClr>
                </a:solidFill>
              </a:defRPr>
            </a:lvl2pPr>
            <a:lvl3pPr marL="1092002" indent="0" algn="ctr">
              <a:buNone/>
              <a:defRPr>
                <a:solidFill>
                  <a:schemeClr val="tx1">
                    <a:tint val="75000"/>
                  </a:schemeClr>
                </a:solidFill>
              </a:defRPr>
            </a:lvl3pPr>
            <a:lvl4pPr marL="1638002" indent="0" algn="ctr">
              <a:buNone/>
              <a:defRPr>
                <a:solidFill>
                  <a:schemeClr val="tx1">
                    <a:tint val="75000"/>
                  </a:schemeClr>
                </a:solidFill>
              </a:defRPr>
            </a:lvl4pPr>
            <a:lvl5pPr marL="2184002" indent="0" algn="ctr">
              <a:buNone/>
              <a:defRPr>
                <a:solidFill>
                  <a:schemeClr val="tx1">
                    <a:tint val="75000"/>
                  </a:schemeClr>
                </a:solidFill>
              </a:defRPr>
            </a:lvl5pPr>
            <a:lvl6pPr marL="2730003" indent="0" algn="ctr">
              <a:buNone/>
              <a:defRPr>
                <a:solidFill>
                  <a:schemeClr val="tx1">
                    <a:tint val="75000"/>
                  </a:schemeClr>
                </a:solidFill>
              </a:defRPr>
            </a:lvl6pPr>
            <a:lvl7pPr marL="3276004" indent="0" algn="ctr">
              <a:buNone/>
              <a:defRPr>
                <a:solidFill>
                  <a:schemeClr val="tx1">
                    <a:tint val="75000"/>
                  </a:schemeClr>
                </a:solidFill>
              </a:defRPr>
            </a:lvl7pPr>
            <a:lvl8pPr marL="3822002" indent="0" algn="ctr">
              <a:buNone/>
              <a:defRPr>
                <a:solidFill>
                  <a:schemeClr val="tx1">
                    <a:tint val="75000"/>
                  </a:schemeClr>
                </a:solidFill>
              </a:defRPr>
            </a:lvl8pPr>
            <a:lvl9pPr marL="4368003"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9399" y="325194"/>
            <a:ext cx="2436019" cy="6928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338" y="325194"/>
            <a:ext cx="7127610" cy="6928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Shape 152"/>
        <p:cNvGrpSpPr/>
        <p:nvPr/>
      </p:nvGrpSpPr>
      <p:grpSpPr>
        <a:xfrm>
          <a:off x="0" y="0"/>
          <a:ext cx="0" cy="0"/>
          <a:chOff x="0" y="0"/>
          <a:chExt cx="0" cy="0"/>
        </a:xfrm>
      </p:grpSpPr>
      <p:grpSp>
        <p:nvGrpSpPr>
          <p:cNvPr id="153" name="Shape 153"/>
          <p:cNvGrpSpPr/>
          <p:nvPr/>
        </p:nvGrpSpPr>
        <p:grpSpPr>
          <a:xfrm>
            <a:off x="9203733" y="6856947"/>
            <a:ext cx="1474105" cy="1091929"/>
            <a:chOff x="4056062" y="2305050"/>
            <a:chExt cx="4071937" cy="2262188"/>
          </a:xfrm>
        </p:grpSpPr>
        <p:sp>
          <p:nvSpPr>
            <p:cNvPr id="154" name="Shape 154"/>
            <p:cNvSpPr/>
            <p:nvPr/>
          </p:nvSpPr>
          <p:spPr>
            <a:xfrm>
              <a:off x="5259387" y="2684463"/>
              <a:ext cx="314324"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70909"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70909"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5" name="Shape 155"/>
            <p:cNvSpPr/>
            <p:nvPr/>
          </p:nvSpPr>
          <p:spPr>
            <a:xfrm>
              <a:off x="5816600" y="2684463"/>
              <a:ext cx="315912" cy="679449"/>
            </a:xfrm>
            <a:custGeom>
              <a:avLst/>
              <a:gdLst/>
              <a:ahLst/>
              <a:cxnLst/>
              <a:rect l="0" t="0" r="0" b="0"/>
              <a:pathLst>
                <a:path w="120000" h="120000" extrusionOk="0">
                  <a:moveTo>
                    <a:pt x="120000" y="59368"/>
                  </a:moveTo>
                  <a:cubicBezTo>
                    <a:pt x="46363" y="59368"/>
                    <a:pt x="46363" y="59368"/>
                    <a:pt x="46363" y="59368"/>
                  </a:cubicBezTo>
                  <a:cubicBezTo>
                    <a:pt x="46363" y="98526"/>
                    <a:pt x="46363" y="98526"/>
                    <a:pt x="46363" y="98526"/>
                  </a:cubicBezTo>
                  <a:cubicBezTo>
                    <a:pt x="46363" y="102315"/>
                    <a:pt x="51818" y="104842"/>
                    <a:pt x="60000" y="104842"/>
                  </a:cubicBezTo>
                  <a:cubicBezTo>
                    <a:pt x="68181" y="104842"/>
                    <a:pt x="73636" y="102315"/>
                    <a:pt x="73636" y="98526"/>
                  </a:cubicBezTo>
                  <a:cubicBezTo>
                    <a:pt x="73636" y="66947"/>
                    <a:pt x="73636" y="66947"/>
                    <a:pt x="73636" y="66947"/>
                  </a:cubicBezTo>
                  <a:cubicBezTo>
                    <a:pt x="120000" y="66947"/>
                    <a:pt x="120000" y="66947"/>
                    <a:pt x="120000" y="66947"/>
                  </a:cubicBezTo>
                  <a:cubicBezTo>
                    <a:pt x="120000" y="98526"/>
                    <a:pt x="120000" y="98526"/>
                    <a:pt x="120000" y="98526"/>
                  </a:cubicBezTo>
                  <a:cubicBezTo>
                    <a:pt x="120000" y="112421"/>
                    <a:pt x="100909" y="120000"/>
                    <a:pt x="60000" y="120000"/>
                  </a:cubicBezTo>
                  <a:cubicBezTo>
                    <a:pt x="19090" y="120000"/>
                    <a:pt x="0" y="112421"/>
                    <a:pt x="0" y="98526"/>
                  </a:cubicBezTo>
                  <a:cubicBezTo>
                    <a:pt x="0" y="20210"/>
                    <a:pt x="0" y="20210"/>
                    <a:pt x="0" y="20210"/>
                  </a:cubicBezTo>
                  <a:cubicBezTo>
                    <a:pt x="0" y="6315"/>
                    <a:pt x="19090" y="0"/>
                    <a:pt x="60000" y="0"/>
                  </a:cubicBezTo>
                  <a:cubicBezTo>
                    <a:pt x="100909" y="0"/>
                    <a:pt x="120000" y="6315"/>
                    <a:pt x="120000" y="20210"/>
                  </a:cubicBezTo>
                  <a:lnTo>
                    <a:pt x="120000" y="59368"/>
                  </a:lnTo>
                  <a:close/>
                  <a:moveTo>
                    <a:pt x="73636" y="45473"/>
                  </a:moveTo>
                  <a:cubicBezTo>
                    <a:pt x="73636" y="20210"/>
                    <a:pt x="73636" y="20210"/>
                    <a:pt x="73636" y="20210"/>
                  </a:cubicBezTo>
                  <a:cubicBezTo>
                    <a:pt x="73636" y="15157"/>
                    <a:pt x="68181" y="12631"/>
                    <a:pt x="60000" y="12631"/>
                  </a:cubicBezTo>
                  <a:cubicBezTo>
                    <a:pt x="51818" y="12631"/>
                    <a:pt x="46363" y="15157"/>
                    <a:pt x="46363" y="20210"/>
                  </a:cubicBezTo>
                  <a:cubicBezTo>
                    <a:pt x="46363" y="45473"/>
                    <a:pt x="46363" y="45473"/>
                    <a:pt x="46363" y="45473"/>
                  </a:cubicBezTo>
                  <a:lnTo>
                    <a:pt x="7363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6" name="Shape 156"/>
            <p:cNvSpPr/>
            <p:nvPr/>
          </p:nvSpPr>
          <p:spPr>
            <a:xfrm>
              <a:off x="6167437" y="2684463"/>
              <a:ext cx="322263" cy="679449"/>
            </a:xfrm>
            <a:custGeom>
              <a:avLst/>
              <a:gdLst/>
              <a:ahLst/>
              <a:cxnLst/>
              <a:rect l="0" t="0" r="0" b="0"/>
              <a:pathLst>
                <a:path w="120000" h="120000" extrusionOk="0">
                  <a:moveTo>
                    <a:pt x="120000" y="118736"/>
                  </a:moveTo>
                  <a:cubicBezTo>
                    <a:pt x="72000" y="118736"/>
                    <a:pt x="72000" y="118736"/>
                    <a:pt x="72000" y="118736"/>
                  </a:cubicBezTo>
                  <a:cubicBezTo>
                    <a:pt x="72000" y="114947"/>
                    <a:pt x="72000" y="114947"/>
                    <a:pt x="72000" y="114947"/>
                  </a:cubicBezTo>
                  <a:cubicBezTo>
                    <a:pt x="69333" y="118736"/>
                    <a:pt x="58666" y="120000"/>
                    <a:pt x="40000" y="120000"/>
                  </a:cubicBezTo>
                  <a:cubicBezTo>
                    <a:pt x="13333" y="120000"/>
                    <a:pt x="0" y="114947"/>
                    <a:pt x="0" y="104842"/>
                  </a:cubicBezTo>
                  <a:cubicBezTo>
                    <a:pt x="0" y="66947"/>
                    <a:pt x="0" y="66947"/>
                    <a:pt x="0" y="66947"/>
                  </a:cubicBezTo>
                  <a:cubicBezTo>
                    <a:pt x="0" y="61894"/>
                    <a:pt x="2666" y="58105"/>
                    <a:pt x="10666" y="55578"/>
                  </a:cubicBezTo>
                  <a:cubicBezTo>
                    <a:pt x="16000" y="51789"/>
                    <a:pt x="29333" y="48000"/>
                    <a:pt x="50666" y="42947"/>
                  </a:cubicBezTo>
                  <a:cubicBezTo>
                    <a:pt x="64000" y="40421"/>
                    <a:pt x="72000" y="37894"/>
                    <a:pt x="72000" y="36631"/>
                  </a:cubicBezTo>
                  <a:cubicBezTo>
                    <a:pt x="72000" y="20210"/>
                    <a:pt x="72000" y="20210"/>
                    <a:pt x="72000" y="20210"/>
                  </a:cubicBezTo>
                  <a:cubicBezTo>
                    <a:pt x="72000" y="15157"/>
                    <a:pt x="69333" y="12631"/>
                    <a:pt x="58666" y="12631"/>
                  </a:cubicBezTo>
                  <a:cubicBezTo>
                    <a:pt x="50666" y="12631"/>
                    <a:pt x="45333" y="15157"/>
                    <a:pt x="45333" y="20210"/>
                  </a:cubicBezTo>
                  <a:cubicBezTo>
                    <a:pt x="45333" y="37894"/>
                    <a:pt x="45333" y="37894"/>
                    <a:pt x="45333" y="37894"/>
                  </a:cubicBezTo>
                  <a:cubicBezTo>
                    <a:pt x="0" y="37894"/>
                    <a:pt x="0" y="37894"/>
                    <a:pt x="0" y="37894"/>
                  </a:cubicBezTo>
                  <a:cubicBezTo>
                    <a:pt x="0" y="20210"/>
                    <a:pt x="0" y="20210"/>
                    <a:pt x="0" y="20210"/>
                  </a:cubicBezTo>
                  <a:cubicBezTo>
                    <a:pt x="0" y="6315"/>
                    <a:pt x="21333" y="0"/>
                    <a:pt x="58666" y="0"/>
                  </a:cubicBezTo>
                  <a:cubicBezTo>
                    <a:pt x="98666" y="0"/>
                    <a:pt x="120000" y="6315"/>
                    <a:pt x="120000" y="20210"/>
                  </a:cubicBezTo>
                  <a:lnTo>
                    <a:pt x="120000" y="118736"/>
                  </a:lnTo>
                  <a:close/>
                  <a:moveTo>
                    <a:pt x="72000" y="98526"/>
                  </a:moveTo>
                  <a:cubicBezTo>
                    <a:pt x="72000" y="55578"/>
                    <a:pt x="72000" y="55578"/>
                    <a:pt x="72000" y="55578"/>
                  </a:cubicBezTo>
                  <a:cubicBezTo>
                    <a:pt x="56000" y="56842"/>
                    <a:pt x="45333" y="59368"/>
                    <a:pt x="45333" y="63157"/>
                  </a:cubicBezTo>
                  <a:cubicBezTo>
                    <a:pt x="45333" y="98526"/>
                    <a:pt x="45333" y="98526"/>
                    <a:pt x="45333" y="98526"/>
                  </a:cubicBezTo>
                  <a:cubicBezTo>
                    <a:pt x="45333" y="102315"/>
                    <a:pt x="50666" y="104842"/>
                    <a:pt x="58666" y="104842"/>
                  </a:cubicBezTo>
                  <a:cubicBezTo>
                    <a:pt x="69333" y="104842"/>
                    <a:pt x="72000" y="102315"/>
                    <a:pt x="72000"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7" name="Shape 157"/>
            <p:cNvSpPr/>
            <p:nvPr/>
          </p:nvSpPr>
          <p:spPr>
            <a:xfrm>
              <a:off x="6524625" y="2684463"/>
              <a:ext cx="315912" cy="673099"/>
            </a:xfrm>
            <a:custGeom>
              <a:avLst/>
              <a:gdLst/>
              <a:ahLst/>
              <a:cxnLst/>
              <a:rect l="0" t="0" r="0" b="0"/>
              <a:pathLst>
                <a:path w="120000" h="120000" extrusionOk="0">
                  <a:moveTo>
                    <a:pt x="120000" y="45957"/>
                  </a:moveTo>
                  <a:cubicBezTo>
                    <a:pt x="73636" y="45957"/>
                    <a:pt x="73636" y="45957"/>
                    <a:pt x="73636" y="45957"/>
                  </a:cubicBezTo>
                  <a:cubicBezTo>
                    <a:pt x="73636" y="20425"/>
                    <a:pt x="73636" y="20425"/>
                    <a:pt x="73636" y="20425"/>
                  </a:cubicBezTo>
                  <a:cubicBezTo>
                    <a:pt x="73636" y="15319"/>
                    <a:pt x="68181" y="12765"/>
                    <a:pt x="60000" y="12765"/>
                  </a:cubicBezTo>
                  <a:cubicBezTo>
                    <a:pt x="51818" y="12765"/>
                    <a:pt x="46363" y="15319"/>
                    <a:pt x="46363" y="20425"/>
                  </a:cubicBezTo>
                  <a:cubicBezTo>
                    <a:pt x="46363" y="120000"/>
                    <a:pt x="46363" y="120000"/>
                    <a:pt x="46363" y="120000"/>
                  </a:cubicBezTo>
                  <a:cubicBezTo>
                    <a:pt x="0" y="120000"/>
                    <a:pt x="0" y="120000"/>
                    <a:pt x="0" y="120000"/>
                  </a:cubicBezTo>
                  <a:cubicBezTo>
                    <a:pt x="0" y="0"/>
                    <a:pt x="0" y="0"/>
                    <a:pt x="0" y="0"/>
                  </a:cubicBezTo>
                  <a:cubicBezTo>
                    <a:pt x="46363" y="0"/>
                    <a:pt x="46363" y="0"/>
                    <a:pt x="46363" y="0"/>
                  </a:cubicBezTo>
                  <a:cubicBezTo>
                    <a:pt x="46363" y="3829"/>
                    <a:pt x="46363" y="3829"/>
                    <a:pt x="46363" y="3829"/>
                  </a:cubicBezTo>
                  <a:cubicBezTo>
                    <a:pt x="54545" y="1276"/>
                    <a:pt x="68181" y="0"/>
                    <a:pt x="84545" y="0"/>
                  </a:cubicBezTo>
                  <a:cubicBezTo>
                    <a:pt x="92727" y="0"/>
                    <a:pt x="100909" y="1276"/>
                    <a:pt x="109090" y="5106"/>
                  </a:cubicBezTo>
                  <a:cubicBezTo>
                    <a:pt x="117272"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8" name="Shape 158"/>
            <p:cNvSpPr/>
            <p:nvPr/>
          </p:nvSpPr>
          <p:spPr>
            <a:xfrm>
              <a:off x="6869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2666"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59" name="Shape 159"/>
            <p:cNvSpPr/>
            <p:nvPr/>
          </p:nvSpPr>
          <p:spPr>
            <a:xfrm>
              <a:off x="7219950" y="2547938"/>
              <a:ext cx="120649" cy="809624"/>
            </a:xfrm>
            <a:custGeom>
              <a:avLst/>
              <a:gdLst/>
              <a:ahLst/>
              <a:cxnLst/>
              <a:rect l="0" t="0" r="0" b="0"/>
              <a:pathLst>
                <a:path w="120000" h="120000" extrusionOk="0">
                  <a:moveTo>
                    <a:pt x="0" y="8495"/>
                  </a:moveTo>
                  <a:cubicBezTo>
                    <a:pt x="0" y="6371"/>
                    <a:pt x="7058" y="4247"/>
                    <a:pt x="21176" y="2123"/>
                  </a:cubicBezTo>
                  <a:cubicBezTo>
                    <a:pt x="35294" y="1061"/>
                    <a:pt x="49411" y="0"/>
                    <a:pt x="63529" y="0"/>
                  </a:cubicBezTo>
                  <a:cubicBezTo>
                    <a:pt x="77647" y="0"/>
                    <a:pt x="91764" y="1061"/>
                    <a:pt x="105882" y="2123"/>
                  </a:cubicBezTo>
                  <a:cubicBezTo>
                    <a:pt x="112941" y="4247"/>
                    <a:pt x="120000" y="6371"/>
                    <a:pt x="120000" y="8495"/>
                  </a:cubicBezTo>
                  <a:cubicBezTo>
                    <a:pt x="120000" y="11681"/>
                    <a:pt x="112941" y="13805"/>
                    <a:pt x="105882" y="14867"/>
                  </a:cubicBezTo>
                  <a:cubicBezTo>
                    <a:pt x="91764" y="16991"/>
                    <a:pt x="77647" y="18053"/>
                    <a:pt x="63529" y="18053"/>
                  </a:cubicBezTo>
                  <a:cubicBezTo>
                    <a:pt x="42352" y="18053"/>
                    <a:pt x="28235" y="16991"/>
                    <a:pt x="21176" y="14867"/>
                  </a:cubicBezTo>
                  <a:cubicBezTo>
                    <a:pt x="7058" y="13805"/>
                    <a:pt x="0" y="11681"/>
                    <a:pt x="0" y="8495"/>
                  </a:cubicBezTo>
                  <a:close/>
                  <a:moveTo>
                    <a:pt x="120000" y="20176"/>
                  </a:moveTo>
                  <a:cubicBezTo>
                    <a:pt x="0" y="20176"/>
                    <a:pt x="0" y="20176"/>
                    <a:pt x="0" y="20176"/>
                  </a:cubicBezTo>
                  <a:cubicBezTo>
                    <a:pt x="0" y="120000"/>
                    <a:pt x="0" y="120000"/>
                    <a:pt x="0" y="120000"/>
                  </a:cubicBezTo>
                  <a:cubicBezTo>
                    <a:pt x="120000" y="120000"/>
                    <a:pt x="120000" y="120000"/>
                    <a:pt x="120000" y="120000"/>
                  </a:cubicBezTo>
                  <a:lnTo>
                    <a:pt x="120000" y="20176"/>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0" name="Shape 160"/>
            <p:cNvSpPr/>
            <p:nvPr/>
          </p:nvSpPr>
          <p:spPr>
            <a:xfrm>
              <a:off x="7377113" y="2684463"/>
              <a:ext cx="322263" cy="673099"/>
            </a:xfrm>
            <a:custGeom>
              <a:avLst/>
              <a:gdLst/>
              <a:ahLst/>
              <a:cxnLst/>
              <a:rect l="0" t="0" r="0" b="0"/>
              <a:pathLst>
                <a:path w="120000" h="120000" extrusionOk="0">
                  <a:moveTo>
                    <a:pt x="120000" y="120000"/>
                  </a:moveTo>
                  <a:cubicBezTo>
                    <a:pt x="74666" y="120000"/>
                    <a:pt x="74666" y="120000"/>
                    <a:pt x="74666" y="120000"/>
                  </a:cubicBezTo>
                  <a:cubicBezTo>
                    <a:pt x="74666" y="20425"/>
                    <a:pt x="74666" y="20425"/>
                    <a:pt x="74666" y="20425"/>
                  </a:cubicBezTo>
                  <a:cubicBezTo>
                    <a:pt x="74666" y="15319"/>
                    <a:pt x="69333" y="12765"/>
                    <a:pt x="61333" y="12765"/>
                  </a:cubicBezTo>
                  <a:cubicBezTo>
                    <a:pt x="50666" y="12765"/>
                    <a:pt x="48000" y="15319"/>
                    <a:pt x="48000" y="20425"/>
                  </a:cubicBezTo>
                  <a:cubicBezTo>
                    <a:pt x="48000" y="120000"/>
                    <a:pt x="48000" y="120000"/>
                    <a:pt x="48000" y="120000"/>
                  </a:cubicBezTo>
                  <a:cubicBezTo>
                    <a:pt x="0" y="120000"/>
                    <a:pt x="0" y="120000"/>
                    <a:pt x="0" y="120000"/>
                  </a:cubicBezTo>
                  <a:cubicBezTo>
                    <a:pt x="0" y="0"/>
                    <a:pt x="0" y="0"/>
                    <a:pt x="0" y="0"/>
                  </a:cubicBezTo>
                  <a:cubicBezTo>
                    <a:pt x="48000" y="0"/>
                    <a:pt x="48000" y="0"/>
                    <a:pt x="48000" y="0"/>
                  </a:cubicBezTo>
                  <a:cubicBezTo>
                    <a:pt x="48000" y="3829"/>
                    <a:pt x="48000" y="3829"/>
                    <a:pt x="48000" y="3829"/>
                  </a:cubicBezTo>
                  <a:cubicBezTo>
                    <a:pt x="56000" y="1276"/>
                    <a:pt x="69333" y="0"/>
                    <a:pt x="85333" y="0"/>
                  </a:cubicBezTo>
                  <a:cubicBezTo>
                    <a:pt x="93333" y="0"/>
                    <a:pt x="101333" y="1276"/>
                    <a:pt x="109333" y="5106"/>
                  </a:cubicBezTo>
                  <a:cubicBezTo>
                    <a:pt x="117333" y="8936"/>
                    <a:pt x="120000" y="14042"/>
                    <a:pt x="120000" y="20425"/>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1" name="Shape 161"/>
            <p:cNvSpPr/>
            <p:nvPr/>
          </p:nvSpPr>
          <p:spPr>
            <a:xfrm>
              <a:off x="7727950" y="2684463"/>
              <a:ext cx="320675" cy="673099"/>
            </a:xfrm>
            <a:custGeom>
              <a:avLst/>
              <a:gdLst/>
              <a:ahLst/>
              <a:cxnLst/>
              <a:rect l="0" t="0" r="0" b="0"/>
              <a:pathLst>
                <a:path w="120000" h="120000" extrusionOk="0">
                  <a:moveTo>
                    <a:pt x="8000" y="120000"/>
                  </a:moveTo>
                  <a:cubicBezTo>
                    <a:pt x="8000" y="104680"/>
                    <a:pt x="8000" y="104680"/>
                    <a:pt x="8000" y="104680"/>
                  </a:cubicBezTo>
                  <a:cubicBezTo>
                    <a:pt x="50666" y="104680"/>
                    <a:pt x="50666" y="104680"/>
                    <a:pt x="50666" y="104680"/>
                  </a:cubicBezTo>
                  <a:cubicBezTo>
                    <a:pt x="64000" y="104680"/>
                    <a:pt x="72000" y="100851"/>
                    <a:pt x="72000" y="94468"/>
                  </a:cubicBezTo>
                  <a:cubicBezTo>
                    <a:pt x="58666" y="95744"/>
                    <a:pt x="48000" y="97021"/>
                    <a:pt x="40000" y="97021"/>
                  </a:cubicBezTo>
                  <a:cubicBezTo>
                    <a:pt x="13333" y="97021"/>
                    <a:pt x="0" y="90638"/>
                    <a:pt x="0" y="77872"/>
                  </a:cubicBezTo>
                  <a:cubicBezTo>
                    <a:pt x="0" y="20425"/>
                    <a:pt x="0" y="20425"/>
                    <a:pt x="0" y="20425"/>
                  </a:cubicBezTo>
                  <a:cubicBezTo>
                    <a:pt x="0" y="6382"/>
                    <a:pt x="13333" y="0"/>
                    <a:pt x="40000" y="0"/>
                  </a:cubicBezTo>
                  <a:cubicBezTo>
                    <a:pt x="48000" y="0"/>
                    <a:pt x="58666" y="1276"/>
                    <a:pt x="72000" y="3829"/>
                  </a:cubicBezTo>
                  <a:cubicBezTo>
                    <a:pt x="72000" y="0"/>
                    <a:pt x="72000" y="0"/>
                    <a:pt x="72000" y="0"/>
                  </a:cubicBezTo>
                  <a:cubicBezTo>
                    <a:pt x="117333" y="0"/>
                    <a:pt x="117333" y="0"/>
                    <a:pt x="117333" y="0"/>
                  </a:cubicBezTo>
                  <a:cubicBezTo>
                    <a:pt x="117333" y="94468"/>
                    <a:pt x="117333" y="94468"/>
                    <a:pt x="117333" y="94468"/>
                  </a:cubicBezTo>
                  <a:cubicBezTo>
                    <a:pt x="120000" y="100851"/>
                    <a:pt x="117333" y="107234"/>
                    <a:pt x="109333" y="112340"/>
                  </a:cubicBezTo>
                  <a:cubicBezTo>
                    <a:pt x="101333" y="117446"/>
                    <a:pt x="85333" y="120000"/>
                    <a:pt x="61333" y="120000"/>
                  </a:cubicBezTo>
                  <a:lnTo>
                    <a:pt x="8000" y="120000"/>
                  </a:lnTo>
                  <a:close/>
                  <a:moveTo>
                    <a:pt x="72000" y="77872"/>
                  </a:moveTo>
                  <a:cubicBezTo>
                    <a:pt x="72000" y="20425"/>
                    <a:pt x="72000" y="20425"/>
                    <a:pt x="72000" y="20425"/>
                  </a:cubicBezTo>
                  <a:cubicBezTo>
                    <a:pt x="72000" y="15319"/>
                    <a:pt x="66666" y="12765"/>
                    <a:pt x="58666" y="12765"/>
                  </a:cubicBezTo>
                  <a:cubicBezTo>
                    <a:pt x="50666" y="12765"/>
                    <a:pt x="45333" y="15319"/>
                    <a:pt x="45333" y="20425"/>
                  </a:cubicBezTo>
                  <a:cubicBezTo>
                    <a:pt x="45333" y="77872"/>
                    <a:pt x="45333" y="77872"/>
                    <a:pt x="45333" y="77872"/>
                  </a:cubicBezTo>
                  <a:cubicBezTo>
                    <a:pt x="45333" y="81702"/>
                    <a:pt x="50666" y="84255"/>
                    <a:pt x="58666" y="84255"/>
                  </a:cubicBezTo>
                  <a:cubicBezTo>
                    <a:pt x="66666" y="84255"/>
                    <a:pt x="72000" y="81702"/>
                    <a:pt x="72000" y="77872"/>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2" name="Shape 162"/>
            <p:cNvSpPr/>
            <p:nvPr/>
          </p:nvSpPr>
          <p:spPr>
            <a:xfrm>
              <a:off x="5259387" y="3465512"/>
              <a:ext cx="328613" cy="679449"/>
            </a:xfrm>
            <a:custGeom>
              <a:avLst/>
              <a:gdLst/>
              <a:ahLst/>
              <a:cxnLst/>
              <a:rect l="0" t="0" r="0" b="0"/>
              <a:pathLst>
                <a:path w="120000" h="120000" extrusionOk="0">
                  <a:moveTo>
                    <a:pt x="46956" y="114947"/>
                  </a:moveTo>
                  <a:cubicBezTo>
                    <a:pt x="46956" y="118736"/>
                    <a:pt x="46956" y="118736"/>
                    <a:pt x="46956" y="118736"/>
                  </a:cubicBezTo>
                  <a:cubicBezTo>
                    <a:pt x="0" y="118736"/>
                    <a:pt x="0" y="118736"/>
                    <a:pt x="0" y="118736"/>
                  </a:cubicBezTo>
                  <a:cubicBezTo>
                    <a:pt x="0" y="0"/>
                    <a:pt x="0" y="0"/>
                    <a:pt x="0" y="0"/>
                  </a:cubicBezTo>
                  <a:cubicBezTo>
                    <a:pt x="46956" y="0"/>
                    <a:pt x="46956" y="0"/>
                    <a:pt x="46956" y="0"/>
                  </a:cubicBezTo>
                  <a:cubicBezTo>
                    <a:pt x="46956" y="16421"/>
                    <a:pt x="46956" y="16421"/>
                    <a:pt x="46956" y="16421"/>
                  </a:cubicBezTo>
                  <a:cubicBezTo>
                    <a:pt x="54782" y="13894"/>
                    <a:pt x="67826" y="12631"/>
                    <a:pt x="83478" y="12631"/>
                  </a:cubicBezTo>
                  <a:cubicBezTo>
                    <a:pt x="91304" y="12631"/>
                    <a:pt x="101739" y="13894"/>
                    <a:pt x="106956" y="16421"/>
                  </a:cubicBezTo>
                  <a:cubicBezTo>
                    <a:pt x="114782" y="17684"/>
                    <a:pt x="120000" y="24000"/>
                    <a:pt x="120000" y="32842"/>
                  </a:cubicBezTo>
                  <a:cubicBezTo>
                    <a:pt x="120000" y="98526"/>
                    <a:pt x="120000" y="98526"/>
                    <a:pt x="120000" y="98526"/>
                  </a:cubicBezTo>
                  <a:cubicBezTo>
                    <a:pt x="120000" y="107368"/>
                    <a:pt x="114782" y="112421"/>
                    <a:pt x="106956" y="114947"/>
                  </a:cubicBezTo>
                  <a:cubicBezTo>
                    <a:pt x="96521" y="118736"/>
                    <a:pt x="86086" y="120000"/>
                    <a:pt x="73043" y="120000"/>
                  </a:cubicBezTo>
                  <a:cubicBezTo>
                    <a:pt x="62608" y="120000"/>
                    <a:pt x="54782" y="118736"/>
                    <a:pt x="46956" y="114947"/>
                  </a:cubicBezTo>
                  <a:close/>
                  <a:moveTo>
                    <a:pt x="73043" y="98526"/>
                  </a:moveTo>
                  <a:cubicBezTo>
                    <a:pt x="73043" y="32842"/>
                    <a:pt x="73043" y="32842"/>
                    <a:pt x="73043" y="32842"/>
                  </a:cubicBezTo>
                  <a:cubicBezTo>
                    <a:pt x="73043" y="27789"/>
                    <a:pt x="67826" y="26526"/>
                    <a:pt x="60000" y="26526"/>
                  </a:cubicBezTo>
                  <a:cubicBezTo>
                    <a:pt x="49565" y="26526"/>
                    <a:pt x="46956" y="27789"/>
                    <a:pt x="46956" y="32842"/>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3" name="Shape 163"/>
            <p:cNvSpPr/>
            <p:nvPr/>
          </p:nvSpPr>
          <p:spPr>
            <a:xfrm>
              <a:off x="5624512" y="3465512"/>
              <a:ext cx="320675" cy="671513"/>
            </a:xfrm>
            <a:custGeom>
              <a:avLst/>
              <a:gdLst/>
              <a:ahLst/>
              <a:cxnLst/>
              <a:rect l="0" t="0" r="0" b="0"/>
              <a:pathLst>
                <a:path w="120000" h="120000" extrusionOk="0">
                  <a:moveTo>
                    <a:pt x="120000" y="45957"/>
                  </a:moveTo>
                  <a:cubicBezTo>
                    <a:pt x="74666" y="45957"/>
                    <a:pt x="74666" y="45957"/>
                    <a:pt x="74666" y="45957"/>
                  </a:cubicBezTo>
                  <a:cubicBezTo>
                    <a:pt x="74666" y="20425"/>
                    <a:pt x="74666" y="20425"/>
                    <a:pt x="74666" y="20425"/>
                  </a:cubicBezTo>
                  <a:cubicBezTo>
                    <a:pt x="74666" y="15319"/>
                    <a:pt x="69333" y="12765"/>
                    <a:pt x="61333" y="12765"/>
                  </a:cubicBezTo>
                  <a:cubicBezTo>
                    <a:pt x="50666" y="12765"/>
                    <a:pt x="45333" y="15319"/>
                    <a:pt x="45333" y="20425"/>
                  </a:cubicBezTo>
                  <a:cubicBezTo>
                    <a:pt x="45333" y="120000"/>
                    <a:pt x="45333" y="120000"/>
                    <a:pt x="45333" y="120000"/>
                  </a:cubicBezTo>
                  <a:cubicBezTo>
                    <a:pt x="0" y="120000"/>
                    <a:pt x="0" y="120000"/>
                    <a:pt x="0" y="120000"/>
                  </a:cubicBezTo>
                  <a:cubicBezTo>
                    <a:pt x="0" y="0"/>
                    <a:pt x="0" y="0"/>
                    <a:pt x="0" y="0"/>
                  </a:cubicBezTo>
                  <a:cubicBezTo>
                    <a:pt x="45333" y="0"/>
                    <a:pt x="45333" y="0"/>
                    <a:pt x="45333" y="0"/>
                  </a:cubicBezTo>
                  <a:cubicBezTo>
                    <a:pt x="45333" y="3829"/>
                    <a:pt x="45333" y="3829"/>
                    <a:pt x="45333" y="3829"/>
                  </a:cubicBezTo>
                  <a:cubicBezTo>
                    <a:pt x="56000" y="1276"/>
                    <a:pt x="69333" y="0"/>
                    <a:pt x="85333" y="0"/>
                  </a:cubicBezTo>
                  <a:cubicBezTo>
                    <a:pt x="93333" y="0"/>
                    <a:pt x="101333" y="1276"/>
                    <a:pt x="109333" y="5106"/>
                  </a:cubicBezTo>
                  <a:cubicBezTo>
                    <a:pt x="117333"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4" name="Shape 164"/>
            <p:cNvSpPr/>
            <p:nvPr/>
          </p:nvSpPr>
          <p:spPr>
            <a:xfrm>
              <a:off x="5973762" y="3465512"/>
              <a:ext cx="330200" cy="679449"/>
            </a:xfrm>
            <a:custGeom>
              <a:avLst/>
              <a:gdLst/>
              <a:ahLst/>
              <a:cxnLst/>
              <a:rect l="0" t="0" r="0" b="0"/>
              <a:pathLst>
                <a:path w="120000" h="120000" extrusionOk="0">
                  <a:moveTo>
                    <a:pt x="0" y="98526"/>
                  </a:moveTo>
                  <a:cubicBezTo>
                    <a:pt x="0" y="20210"/>
                    <a:pt x="0" y="20210"/>
                    <a:pt x="0" y="20210"/>
                  </a:cubicBezTo>
                  <a:cubicBezTo>
                    <a:pt x="0" y="6315"/>
                    <a:pt x="20869" y="0"/>
                    <a:pt x="60000" y="0"/>
                  </a:cubicBezTo>
                  <a:cubicBezTo>
                    <a:pt x="99130" y="0"/>
                    <a:pt x="120000" y="6315"/>
                    <a:pt x="120000" y="20210"/>
                  </a:cubicBezTo>
                  <a:cubicBezTo>
                    <a:pt x="120000" y="98526"/>
                    <a:pt x="120000" y="98526"/>
                    <a:pt x="120000" y="98526"/>
                  </a:cubicBezTo>
                  <a:cubicBezTo>
                    <a:pt x="120000" y="112421"/>
                    <a:pt x="99130" y="120000"/>
                    <a:pt x="60000" y="120000"/>
                  </a:cubicBezTo>
                  <a:cubicBezTo>
                    <a:pt x="20869" y="120000"/>
                    <a:pt x="0" y="112421"/>
                    <a:pt x="0" y="98526"/>
                  </a:cubicBezTo>
                  <a:close/>
                  <a:moveTo>
                    <a:pt x="73043" y="98526"/>
                  </a:moveTo>
                  <a:cubicBezTo>
                    <a:pt x="73043" y="20210"/>
                    <a:pt x="73043" y="20210"/>
                    <a:pt x="73043" y="20210"/>
                  </a:cubicBezTo>
                  <a:cubicBezTo>
                    <a:pt x="73043" y="15157"/>
                    <a:pt x="67826" y="12631"/>
                    <a:pt x="60000" y="12631"/>
                  </a:cubicBezTo>
                  <a:cubicBezTo>
                    <a:pt x="49565" y="12631"/>
                    <a:pt x="46956" y="15157"/>
                    <a:pt x="46956" y="20210"/>
                  </a:cubicBezTo>
                  <a:cubicBezTo>
                    <a:pt x="46956" y="98526"/>
                    <a:pt x="46956" y="98526"/>
                    <a:pt x="46956" y="98526"/>
                  </a:cubicBezTo>
                  <a:cubicBezTo>
                    <a:pt x="46956" y="102315"/>
                    <a:pt x="49565" y="104842"/>
                    <a:pt x="60000" y="104842"/>
                  </a:cubicBezTo>
                  <a:cubicBezTo>
                    <a:pt x="67826" y="104842"/>
                    <a:pt x="73043" y="102315"/>
                    <a:pt x="73043" y="9852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5" name="Shape 165"/>
            <p:cNvSpPr/>
            <p:nvPr/>
          </p:nvSpPr>
          <p:spPr>
            <a:xfrm>
              <a:off x="6332537" y="3465512"/>
              <a:ext cx="263525" cy="671513"/>
            </a:xfrm>
            <a:custGeom>
              <a:avLst/>
              <a:gdLst/>
              <a:ahLst/>
              <a:cxnLst/>
              <a:rect l="0" t="0" r="0" b="0"/>
              <a:pathLst>
                <a:path w="120000" h="120000" extrusionOk="0">
                  <a:moveTo>
                    <a:pt x="120000" y="39574"/>
                  </a:moveTo>
                  <a:cubicBezTo>
                    <a:pt x="74594" y="39574"/>
                    <a:pt x="74594" y="39574"/>
                    <a:pt x="74594" y="39574"/>
                  </a:cubicBezTo>
                  <a:cubicBezTo>
                    <a:pt x="74594" y="94468"/>
                    <a:pt x="74594" y="94468"/>
                    <a:pt x="74594" y="94468"/>
                  </a:cubicBezTo>
                  <a:cubicBezTo>
                    <a:pt x="74594" y="102127"/>
                    <a:pt x="81081" y="105957"/>
                    <a:pt x="90810" y="105957"/>
                  </a:cubicBezTo>
                  <a:cubicBezTo>
                    <a:pt x="120000" y="105957"/>
                    <a:pt x="120000" y="105957"/>
                    <a:pt x="120000" y="105957"/>
                  </a:cubicBezTo>
                  <a:cubicBezTo>
                    <a:pt x="120000" y="120000"/>
                    <a:pt x="120000" y="120000"/>
                    <a:pt x="120000" y="120000"/>
                  </a:cubicBezTo>
                  <a:cubicBezTo>
                    <a:pt x="90810" y="120000"/>
                    <a:pt x="90810" y="120000"/>
                    <a:pt x="90810" y="120000"/>
                  </a:cubicBezTo>
                  <a:cubicBezTo>
                    <a:pt x="61621" y="120000"/>
                    <a:pt x="42162" y="117446"/>
                    <a:pt x="32432" y="113617"/>
                  </a:cubicBezTo>
                  <a:cubicBezTo>
                    <a:pt x="22702" y="109787"/>
                    <a:pt x="16216" y="103404"/>
                    <a:pt x="16216" y="94468"/>
                  </a:cubicBezTo>
                  <a:cubicBezTo>
                    <a:pt x="16216" y="39574"/>
                    <a:pt x="16216" y="39574"/>
                    <a:pt x="16216" y="39574"/>
                  </a:cubicBezTo>
                  <a:cubicBezTo>
                    <a:pt x="0" y="39574"/>
                    <a:pt x="0" y="39574"/>
                    <a:pt x="0" y="39574"/>
                  </a:cubicBezTo>
                  <a:cubicBezTo>
                    <a:pt x="0" y="25531"/>
                    <a:pt x="0" y="25531"/>
                    <a:pt x="0" y="25531"/>
                  </a:cubicBezTo>
                  <a:cubicBezTo>
                    <a:pt x="16216" y="25531"/>
                    <a:pt x="16216" y="25531"/>
                    <a:pt x="16216" y="25531"/>
                  </a:cubicBezTo>
                  <a:cubicBezTo>
                    <a:pt x="16216" y="0"/>
                    <a:pt x="16216" y="0"/>
                    <a:pt x="16216" y="0"/>
                  </a:cubicBezTo>
                  <a:cubicBezTo>
                    <a:pt x="74594" y="0"/>
                    <a:pt x="74594" y="0"/>
                    <a:pt x="74594" y="0"/>
                  </a:cubicBezTo>
                  <a:cubicBezTo>
                    <a:pt x="74594" y="25531"/>
                    <a:pt x="74594" y="25531"/>
                    <a:pt x="74594" y="25531"/>
                  </a:cubicBezTo>
                  <a:cubicBezTo>
                    <a:pt x="120000" y="25531"/>
                    <a:pt x="120000" y="25531"/>
                    <a:pt x="120000" y="25531"/>
                  </a:cubicBezTo>
                  <a:lnTo>
                    <a:pt x="120000" y="39574"/>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6" name="Shape 166"/>
            <p:cNvSpPr/>
            <p:nvPr/>
          </p:nvSpPr>
          <p:spPr>
            <a:xfrm>
              <a:off x="6632575" y="3465512"/>
              <a:ext cx="328613" cy="671513"/>
            </a:xfrm>
            <a:custGeom>
              <a:avLst/>
              <a:gdLst/>
              <a:ahLst/>
              <a:cxnLst/>
              <a:rect l="0" t="0" r="0" b="0"/>
              <a:pathLst>
                <a:path w="120000" h="120000" extrusionOk="0">
                  <a:moveTo>
                    <a:pt x="120000" y="120000"/>
                  </a:moveTo>
                  <a:cubicBezTo>
                    <a:pt x="73043" y="120000"/>
                    <a:pt x="73043" y="120000"/>
                    <a:pt x="73043" y="120000"/>
                  </a:cubicBezTo>
                  <a:cubicBezTo>
                    <a:pt x="73043" y="33191"/>
                    <a:pt x="73043" y="33191"/>
                    <a:pt x="73043" y="33191"/>
                  </a:cubicBezTo>
                  <a:cubicBezTo>
                    <a:pt x="73043" y="28085"/>
                    <a:pt x="67826" y="26808"/>
                    <a:pt x="60000" y="26808"/>
                  </a:cubicBezTo>
                  <a:cubicBezTo>
                    <a:pt x="49565" y="26808"/>
                    <a:pt x="46956" y="28085"/>
                    <a:pt x="46956" y="33191"/>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16595"/>
                    <a:pt x="46956" y="16595"/>
                    <a:pt x="46956" y="16595"/>
                  </a:cubicBezTo>
                  <a:cubicBezTo>
                    <a:pt x="54782" y="14042"/>
                    <a:pt x="67826" y="12765"/>
                    <a:pt x="80869" y="12765"/>
                  </a:cubicBezTo>
                  <a:cubicBezTo>
                    <a:pt x="91304" y="12765"/>
                    <a:pt x="99130" y="14042"/>
                    <a:pt x="106956" y="16595"/>
                  </a:cubicBezTo>
                  <a:cubicBezTo>
                    <a:pt x="114782" y="19148"/>
                    <a:pt x="120000" y="24255"/>
                    <a:pt x="120000" y="33191"/>
                  </a:cubicBezTo>
                  <a:lnTo>
                    <a:pt x="120000" y="12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7" name="Shape 167"/>
            <p:cNvSpPr/>
            <p:nvPr/>
          </p:nvSpPr>
          <p:spPr>
            <a:xfrm>
              <a:off x="6997700" y="3465512"/>
              <a:ext cx="322263" cy="679449"/>
            </a:xfrm>
            <a:custGeom>
              <a:avLst/>
              <a:gdLst/>
              <a:ahLst/>
              <a:cxnLst/>
              <a:rect l="0" t="0" r="0" b="0"/>
              <a:pathLst>
                <a:path w="120000" h="120000" extrusionOk="0">
                  <a:moveTo>
                    <a:pt x="120000" y="59368"/>
                  </a:moveTo>
                  <a:cubicBezTo>
                    <a:pt x="45333" y="59368"/>
                    <a:pt x="45333" y="59368"/>
                    <a:pt x="45333" y="59368"/>
                  </a:cubicBezTo>
                  <a:cubicBezTo>
                    <a:pt x="45333" y="98526"/>
                    <a:pt x="45333" y="98526"/>
                    <a:pt x="45333" y="98526"/>
                  </a:cubicBezTo>
                  <a:cubicBezTo>
                    <a:pt x="45333" y="102315"/>
                    <a:pt x="50666" y="104842"/>
                    <a:pt x="61333" y="104842"/>
                  </a:cubicBezTo>
                  <a:cubicBezTo>
                    <a:pt x="69333" y="104842"/>
                    <a:pt x="74666" y="102315"/>
                    <a:pt x="74666" y="98526"/>
                  </a:cubicBezTo>
                  <a:cubicBezTo>
                    <a:pt x="74666" y="66947"/>
                    <a:pt x="74666" y="66947"/>
                    <a:pt x="74666" y="66947"/>
                  </a:cubicBezTo>
                  <a:cubicBezTo>
                    <a:pt x="120000" y="66947"/>
                    <a:pt x="120000" y="66947"/>
                    <a:pt x="120000" y="66947"/>
                  </a:cubicBezTo>
                  <a:cubicBezTo>
                    <a:pt x="120000" y="98526"/>
                    <a:pt x="120000" y="98526"/>
                    <a:pt x="120000" y="98526"/>
                  </a:cubicBezTo>
                  <a:cubicBezTo>
                    <a:pt x="120000" y="112421"/>
                    <a:pt x="101333" y="120000"/>
                    <a:pt x="61333" y="120000"/>
                  </a:cubicBezTo>
                  <a:cubicBezTo>
                    <a:pt x="18666" y="120000"/>
                    <a:pt x="0" y="112421"/>
                    <a:pt x="0" y="98526"/>
                  </a:cubicBezTo>
                  <a:cubicBezTo>
                    <a:pt x="0" y="20210"/>
                    <a:pt x="0" y="20210"/>
                    <a:pt x="0" y="20210"/>
                  </a:cubicBezTo>
                  <a:cubicBezTo>
                    <a:pt x="0" y="6315"/>
                    <a:pt x="18666" y="0"/>
                    <a:pt x="61333" y="0"/>
                  </a:cubicBezTo>
                  <a:cubicBezTo>
                    <a:pt x="101333" y="0"/>
                    <a:pt x="120000" y="6315"/>
                    <a:pt x="120000" y="20210"/>
                  </a:cubicBezTo>
                  <a:lnTo>
                    <a:pt x="120000" y="59368"/>
                  </a:lnTo>
                  <a:close/>
                  <a:moveTo>
                    <a:pt x="74666" y="45473"/>
                  </a:moveTo>
                  <a:cubicBezTo>
                    <a:pt x="74666" y="20210"/>
                    <a:pt x="74666" y="20210"/>
                    <a:pt x="74666" y="20210"/>
                  </a:cubicBezTo>
                  <a:cubicBezTo>
                    <a:pt x="74666" y="15157"/>
                    <a:pt x="69333" y="12631"/>
                    <a:pt x="61333" y="12631"/>
                  </a:cubicBezTo>
                  <a:cubicBezTo>
                    <a:pt x="50666" y="12631"/>
                    <a:pt x="45333" y="15157"/>
                    <a:pt x="45333" y="20210"/>
                  </a:cubicBezTo>
                  <a:cubicBezTo>
                    <a:pt x="45333" y="45473"/>
                    <a:pt x="45333" y="45473"/>
                    <a:pt x="45333" y="45473"/>
                  </a:cubicBezTo>
                  <a:lnTo>
                    <a:pt x="74666" y="45473"/>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8" name="Shape 168"/>
            <p:cNvSpPr/>
            <p:nvPr/>
          </p:nvSpPr>
          <p:spPr>
            <a:xfrm>
              <a:off x="7354888" y="3465512"/>
              <a:ext cx="330200" cy="671513"/>
            </a:xfrm>
            <a:custGeom>
              <a:avLst/>
              <a:gdLst/>
              <a:ahLst/>
              <a:cxnLst/>
              <a:rect l="0" t="0" r="0" b="0"/>
              <a:pathLst>
                <a:path w="120000" h="120000" extrusionOk="0">
                  <a:moveTo>
                    <a:pt x="120000" y="45957"/>
                  </a:moveTo>
                  <a:cubicBezTo>
                    <a:pt x="73043" y="45957"/>
                    <a:pt x="73043" y="45957"/>
                    <a:pt x="73043" y="45957"/>
                  </a:cubicBezTo>
                  <a:cubicBezTo>
                    <a:pt x="73043" y="20425"/>
                    <a:pt x="73043" y="20425"/>
                    <a:pt x="73043" y="20425"/>
                  </a:cubicBezTo>
                  <a:cubicBezTo>
                    <a:pt x="73043" y="15319"/>
                    <a:pt x="70434" y="12765"/>
                    <a:pt x="60000" y="12765"/>
                  </a:cubicBezTo>
                  <a:cubicBezTo>
                    <a:pt x="52173" y="12765"/>
                    <a:pt x="46956" y="15319"/>
                    <a:pt x="46956" y="20425"/>
                  </a:cubicBezTo>
                  <a:cubicBezTo>
                    <a:pt x="46956" y="120000"/>
                    <a:pt x="46956" y="120000"/>
                    <a:pt x="46956" y="120000"/>
                  </a:cubicBezTo>
                  <a:cubicBezTo>
                    <a:pt x="0" y="120000"/>
                    <a:pt x="0" y="120000"/>
                    <a:pt x="0" y="120000"/>
                  </a:cubicBezTo>
                  <a:cubicBezTo>
                    <a:pt x="0" y="0"/>
                    <a:pt x="0" y="0"/>
                    <a:pt x="0" y="0"/>
                  </a:cubicBezTo>
                  <a:cubicBezTo>
                    <a:pt x="46956" y="0"/>
                    <a:pt x="46956" y="0"/>
                    <a:pt x="46956" y="0"/>
                  </a:cubicBezTo>
                  <a:cubicBezTo>
                    <a:pt x="46956" y="3829"/>
                    <a:pt x="46956" y="3829"/>
                    <a:pt x="46956" y="3829"/>
                  </a:cubicBezTo>
                  <a:cubicBezTo>
                    <a:pt x="57391" y="1276"/>
                    <a:pt x="67826" y="0"/>
                    <a:pt x="83478" y="0"/>
                  </a:cubicBezTo>
                  <a:cubicBezTo>
                    <a:pt x="93913" y="0"/>
                    <a:pt x="101739" y="1276"/>
                    <a:pt x="109565" y="5106"/>
                  </a:cubicBezTo>
                  <a:cubicBezTo>
                    <a:pt x="117391" y="8936"/>
                    <a:pt x="120000" y="14042"/>
                    <a:pt x="120000" y="20425"/>
                  </a:cubicBezTo>
                  <a:lnTo>
                    <a:pt x="120000" y="45957"/>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69" name="Shape 169"/>
            <p:cNvSpPr/>
            <p:nvPr/>
          </p:nvSpPr>
          <p:spPr>
            <a:xfrm>
              <a:off x="7713663" y="3465512"/>
              <a:ext cx="328613" cy="679449"/>
            </a:xfrm>
            <a:custGeom>
              <a:avLst/>
              <a:gdLst/>
              <a:ahLst/>
              <a:cxnLst/>
              <a:rect l="0" t="0" r="0" b="0"/>
              <a:pathLst>
                <a:path w="120000" h="120000" extrusionOk="0">
                  <a:moveTo>
                    <a:pt x="0" y="79578"/>
                  </a:moveTo>
                  <a:cubicBezTo>
                    <a:pt x="46956" y="79578"/>
                    <a:pt x="46956" y="79578"/>
                    <a:pt x="46956" y="79578"/>
                  </a:cubicBezTo>
                  <a:cubicBezTo>
                    <a:pt x="46956" y="98526"/>
                    <a:pt x="46956" y="98526"/>
                    <a:pt x="46956" y="98526"/>
                  </a:cubicBezTo>
                  <a:cubicBezTo>
                    <a:pt x="46956" y="102315"/>
                    <a:pt x="52173" y="104842"/>
                    <a:pt x="60000" y="104842"/>
                  </a:cubicBezTo>
                  <a:cubicBezTo>
                    <a:pt x="67826" y="104842"/>
                    <a:pt x="73043" y="102315"/>
                    <a:pt x="73043" y="98526"/>
                  </a:cubicBezTo>
                  <a:cubicBezTo>
                    <a:pt x="73043" y="88421"/>
                    <a:pt x="65217" y="77052"/>
                    <a:pt x="46956" y="66947"/>
                  </a:cubicBezTo>
                  <a:cubicBezTo>
                    <a:pt x="28695" y="55578"/>
                    <a:pt x="15652" y="49263"/>
                    <a:pt x="10434" y="46736"/>
                  </a:cubicBezTo>
                  <a:cubicBezTo>
                    <a:pt x="2608" y="42947"/>
                    <a:pt x="0" y="39157"/>
                    <a:pt x="0" y="34105"/>
                  </a:cubicBezTo>
                  <a:cubicBezTo>
                    <a:pt x="0" y="20210"/>
                    <a:pt x="0" y="20210"/>
                    <a:pt x="0" y="20210"/>
                  </a:cubicBezTo>
                  <a:cubicBezTo>
                    <a:pt x="0" y="6315"/>
                    <a:pt x="20869" y="0"/>
                    <a:pt x="60000" y="0"/>
                  </a:cubicBezTo>
                  <a:cubicBezTo>
                    <a:pt x="99130" y="0"/>
                    <a:pt x="120000" y="6315"/>
                    <a:pt x="120000" y="20210"/>
                  </a:cubicBezTo>
                  <a:cubicBezTo>
                    <a:pt x="120000" y="39157"/>
                    <a:pt x="120000" y="39157"/>
                    <a:pt x="120000" y="39157"/>
                  </a:cubicBezTo>
                  <a:cubicBezTo>
                    <a:pt x="73043" y="39157"/>
                    <a:pt x="73043" y="39157"/>
                    <a:pt x="73043" y="39157"/>
                  </a:cubicBezTo>
                  <a:cubicBezTo>
                    <a:pt x="73043" y="20210"/>
                    <a:pt x="73043" y="20210"/>
                    <a:pt x="73043" y="20210"/>
                  </a:cubicBezTo>
                  <a:cubicBezTo>
                    <a:pt x="73043" y="15157"/>
                    <a:pt x="67826" y="12631"/>
                    <a:pt x="60000" y="12631"/>
                  </a:cubicBezTo>
                  <a:cubicBezTo>
                    <a:pt x="52173" y="12631"/>
                    <a:pt x="46956" y="15157"/>
                    <a:pt x="46956" y="20210"/>
                  </a:cubicBezTo>
                  <a:cubicBezTo>
                    <a:pt x="46956" y="27789"/>
                    <a:pt x="49565" y="32842"/>
                    <a:pt x="52173" y="35368"/>
                  </a:cubicBezTo>
                  <a:cubicBezTo>
                    <a:pt x="57391" y="37894"/>
                    <a:pt x="70434" y="44210"/>
                    <a:pt x="88695" y="56842"/>
                  </a:cubicBezTo>
                  <a:cubicBezTo>
                    <a:pt x="109565" y="68210"/>
                    <a:pt x="120000" y="78315"/>
                    <a:pt x="120000" y="84631"/>
                  </a:cubicBezTo>
                  <a:cubicBezTo>
                    <a:pt x="120000" y="98526"/>
                    <a:pt x="120000" y="98526"/>
                    <a:pt x="120000" y="98526"/>
                  </a:cubicBezTo>
                  <a:cubicBezTo>
                    <a:pt x="120000" y="112421"/>
                    <a:pt x="99130" y="120000"/>
                    <a:pt x="60000" y="120000"/>
                  </a:cubicBezTo>
                  <a:cubicBezTo>
                    <a:pt x="20869" y="120000"/>
                    <a:pt x="0" y="112421"/>
                    <a:pt x="0" y="98526"/>
                  </a:cubicBezTo>
                  <a:lnTo>
                    <a:pt x="0" y="79578"/>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0" name="Shape 170"/>
            <p:cNvSpPr/>
            <p:nvPr/>
          </p:nvSpPr>
          <p:spPr>
            <a:xfrm>
              <a:off x="5610225" y="2684463"/>
              <a:ext cx="128587" cy="673099"/>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1" name="Shape 171"/>
            <p:cNvSpPr/>
            <p:nvPr/>
          </p:nvSpPr>
          <p:spPr>
            <a:xfrm>
              <a:off x="5616575" y="3243263"/>
              <a:ext cx="171449" cy="1143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2" name="Shape 172"/>
            <p:cNvSpPr/>
            <p:nvPr/>
          </p:nvSpPr>
          <p:spPr>
            <a:xfrm>
              <a:off x="8042275" y="4159250"/>
              <a:ext cx="85724" cy="85724"/>
            </a:xfrm>
            <a:custGeom>
              <a:avLst/>
              <a:gdLst/>
              <a:ahLst/>
              <a:cxnLst/>
              <a:rect l="0" t="0" r="0" b="0"/>
              <a:pathLst>
                <a:path w="120000" h="120000" extrusionOk="0">
                  <a:moveTo>
                    <a:pt x="120000" y="60000"/>
                  </a:moveTo>
                  <a:cubicBezTo>
                    <a:pt x="120000" y="90000"/>
                    <a:pt x="100000" y="120000"/>
                    <a:pt x="60000" y="120000"/>
                  </a:cubicBezTo>
                  <a:cubicBezTo>
                    <a:pt x="30000" y="120000"/>
                    <a:pt x="0" y="90000"/>
                    <a:pt x="0" y="60000"/>
                  </a:cubicBezTo>
                  <a:cubicBezTo>
                    <a:pt x="0" y="20000"/>
                    <a:pt x="30000" y="0"/>
                    <a:pt x="60000" y="0"/>
                  </a:cubicBezTo>
                  <a:cubicBezTo>
                    <a:pt x="100000" y="0"/>
                    <a:pt x="120000" y="20000"/>
                    <a:pt x="120000" y="60000"/>
                  </a:cubicBezTo>
                  <a:close/>
                  <a:moveTo>
                    <a:pt x="10000" y="60000"/>
                  </a:moveTo>
                  <a:cubicBezTo>
                    <a:pt x="10000" y="80000"/>
                    <a:pt x="30000" y="110000"/>
                    <a:pt x="60000" y="110000"/>
                  </a:cubicBezTo>
                  <a:cubicBezTo>
                    <a:pt x="90000" y="110000"/>
                    <a:pt x="110000" y="80000"/>
                    <a:pt x="110000" y="60000"/>
                  </a:cubicBezTo>
                  <a:cubicBezTo>
                    <a:pt x="110000" y="30000"/>
                    <a:pt x="90000" y="10000"/>
                    <a:pt x="60000" y="10000"/>
                  </a:cubicBezTo>
                  <a:cubicBezTo>
                    <a:pt x="30000" y="10000"/>
                    <a:pt x="10000" y="30000"/>
                    <a:pt x="10000" y="60000"/>
                  </a:cubicBezTo>
                  <a:close/>
                  <a:moveTo>
                    <a:pt x="50000" y="90000"/>
                  </a:moveTo>
                  <a:cubicBezTo>
                    <a:pt x="40000" y="90000"/>
                    <a:pt x="40000" y="90000"/>
                    <a:pt x="40000" y="90000"/>
                  </a:cubicBezTo>
                  <a:cubicBezTo>
                    <a:pt x="40000" y="30000"/>
                    <a:pt x="40000" y="30000"/>
                    <a:pt x="40000" y="30000"/>
                  </a:cubicBezTo>
                  <a:cubicBezTo>
                    <a:pt x="40000" y="30000"/>
                    <a:pt x="50000" y="30000"/>
                    <a:pt x="60000" y="30000"/>
                  </a:cubicBezTo>
                  <a:cubicBezTo>
                    <a:pt x="70000" y="30000"/>
                    <a:pt x="80000" y="30000"/>
                    <a:pt x="80000" y="30000"/>
                  </a:cubicBezTo>
                  <a:cubicBezTo>
                    <a:pt x="90000" y="30000"/>
                    <a:pt x="90000" y="40000"/>
                    <a:pt x="90000" y="40000"/>
                  </a:cubicBezTo>
                  <a:cubicBezTo>
                    <a:pt x="90000" y="50000"/>
                    <a:pt x="80000" y="60000"/>
                    <a:pt x="80000" y="60000"/>
                  </a:cubicBezTo>
                  <a:cubicBezTo>
                    <a:pt x="80000" y="60000"/>
                    <a:pt x="80000" y="60000"/>
                    <a:pt x="80000" y="60000"/>
                  </a:cubicBezTo>
                  <a:cubicBezTo>
                    <a:pt x="80000" y="60000"/>
                    <a:pt x="80000" y="70000"/>
                    <a:pt x="90000" y="70000"/>
                  </a:cubicBezTo>
                  <a:cubicBezTo>
                    <a:pt x="90000" y="80000"/>
                    <a:pt x="90000" y="90000"/>
                    <a:pt x="90000" y="90000"/>
                  </a:cubicBezTo>
                  <a:cubicBezTo>
                    <a:pt x="80000" y="90000"/>
                    <a:pt x="80000" y="90000"/>
                    <a:pt x="80000" y="90000"/>
                  </a:cubicBezTo>
                  <a:cubicBezTo>
                    <a:pt x="70000" y="90000"/>
                    <a:pt x="70000" y="80000"/>
                    <a:pt x="70000" y="70000"/>
                  </a:cubicBezTo>
                  <a:cubicBezTo>
                    <a:pt x="70000" y="70000"/>
                    <a:pt x="70000" y="70000"/>
                    <a:pt x="60000" y="70000"/>
                  </a:cubicBezTo>
                  <a:cubicBezTo>
                    <a:pt x="50000" y="70000"/>
                    <a:pt x="50000" y="70000"/>
                    <a:pt x="50000" y="70000"/>
                  </a:cubicBezTo>
                  <a:lnTo>
                    <a:pt x="50000" y="90000"/>
                  </a:lnTo>
                  <a:close/>
                  <a:moveTo>
                    <a:pt x="50000" y="50000"/>
                  </a:moveTo>
                  <a:cubicBezTo>
                    <a:pt x="60000" y="50000"/>
                    <a:pt x="60000" y="50000"/>
                    <a:pt x="60000" y="50000"/>
                  </a:cubicBezTo>
                  <a:cubicBezTo>
                    <a:pt x="70000" y="50000"/>
                    <a:pt x="70000" y="50000"/>
                    <a:pt x="70000" y="50000"/>
                  </a:cubicBezTo>
                  <a:cubicBezTo>
                    <a:pt x="70000" y="40000"/>
                    <a:pt x="70000" y="40000"/>
                    <a:pt x="60000" y="40000"/>
                  </a:cubicBezTo>
                  <a:cubicBezTo>
                    <a:pt x="60000" y="40000"/>
                    <a:pt x="50000" y="40000"/>
                    <a:pt x="50000" y="40000"/>
                  </a:cubicBezTo>
                  <a:lnTo>
                    <a:pt x="50000" y="50000"/>
                  </a:ln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3" name="Shape 173"/>
            <p:cNvSpPr/>
            <p:nvPr/>
          </p:nvSpPr>
          <p:spPr>
            <a:xfrm>
              <a:off x="4056062" y="2570163"/>
              <a:ext cx="1166812" cy="1997075"/>
            </a:xfrm>
            <a:custGeom>
              <a:avLst/>
              <a:gdLst/>
              <a:ahLst/>
              <a:cxnLst/>
              <a:rect l="0" t="0" r="0" b="0"/>
              <a:pathLst>
                <a:path w="120000" h="120000" extrusionOk="0">
                  <a:moveTo>
                    <a:pt x="119263" y="107096"/>
                  </a:moveTo>
                  <a:cubicBezTo>
                    <a:pt x="119263" y="107096"/>
                    <a:pt x="119263" y="105806"/>
                    <a:pt x="116319" y="104946"/>
                  </a:cubicBezTo>
                  <a:cubicBezTo>
                    <a:pt x="111165" y="104086"/>
                    <a:pt x="109693" y="102365"/>
                    <a:pt x="108220" y="101505"/>
                  </a:cubicBezTo>
                  <a:cubicBezTo>
                    <a:pt x="107484" y="101075"/>
                    <a:pt x="105276" y="100215"/>
                    <a:pt x="105276" y="100215"/>
                  </a:cubicBezTo>
                  <a:cubicBezTo>
                    <a:pt x="107484" y="99784"/>
                    <a:pt x="107484" y="99784"/>
                    <a:pt x="107484" y="99784"/>
                  </a:cubicBezTo>
                  <a:cubicBezTo>
                    <a:pt x="107484" y="99784"/>
                    <a:pt x="106748" y="98064"/>
                    <a:pt x="106012" y="96774"/>
                  </a:cubicBezTo>
                  <a:cubicBezTo>
                    <a:pt x="104539" y="95913"/>
                    <a:pt x="105276" y="95053"/>
                    <a:pt x="105276" y="92903"/>
                  </a:cubicBezTo>
                  <a:cubicBezTo>
                    <a:pt x="104539" y="90752"/>
                    <a:pt x="105276" y="89462"/>
                    <a:pt x="105276" y="88172"/>
                  </a:cubicBezTo>
                  <a:cubicBezTo>
                    <a:pt x="105276" y="87311"/>
                    <a:pt x="105276" y="85161"/>
                    <a:pt x="106012" y="82150"/>
                  </a:cubicBezTo>
                  <a:cubicBezTo>
                    <a:pt x="106012" y="79569"/>
                    <a:pt x="109693" y="61075"/>
                    <a:pt x="109693" y="58924"/>
                  </a:cubicBezTo>
                  <a:cubicBezTo>
                    <a:pt x="109693" y="57204"/>
                    <a:pt x="109693" y="52903"/>
                    <a:pt x="109693" y="52903"/>
                  </a:cubicBezTo>
                  <a:cubicBezTo>
                    <a:pt x="109693" y="52903"/>
                    <a:pt x="111901" y="52903"/>
                    <a:pt x="113374" y="53333"/>
                  </a:cubicBezTo>
                  <a:cubicBezTo>
                    <a:pt x="114110" y="53763"/>
                    <a:pt x="114846" y="54193"/>
                    <a:pt x="115582" y="51612"/>
                  </a:cubicBezTo>
                  <a:cubicBezTo>
                    <a:pt x="115582" y="47311"/>
                    <a:pt x="109693" y="41290"/>
                    <a:pt x="109693" y="40000"/>
                  </a:cubicBezTo>
                  <a:cubicBezTo>
                    <a:pt x="108957" y="39139"/>
                    <a:pt x="111165" y="39569"/>
                    <a:pt x="110429" y="38279"/>
                  </a:cubicBezTo>
                  <a:cubicBezTo>
                    <a:pt x="108957" y="36989"/>
                    <a:pt x="110429" y="36559"/>
                    <a:pt x="110429" y="33548"/>
                  </a:cubicBezTo>
                  <a:cubicBezTo>
                    <a:pt x="110429" y="30967"/>
                    <a:pt x="108957" y="28817"/>
                    <a:pt x="109693" y="25376"/>
                  </a:cubicBezTo>
                  <a:cubicBezTo>
                    <a:pt x="111165" y="21935"/>
                    <a:pt x="108957" y="16344"/>
                    <a:pt x="108957" y="14193"/>
                  </a:cubicBezTo>
                  <a:cubicBezTo>
                    <a:pt x="108957" y="12473"/>
                    <a:pt x="107484" y="12903"/>
                    <a:pt x="104539" y="12473"/>
                  </a:cubicBezTo>
                  <a:cubicBezTo>
                    <a:pt x="101595" y="11612"/>
                    <a:pt x="94969" y="9892"/>
                    <a:pt x="94233" y="9032"/>
                  </a:cubicBezTo>
                  <a:cubicBezTo>
                    <a:pt x="94233" y="8172"/>
                    <a:pt x="92760" y="7311"/>
                    <a:pt x="92760" y="7311"/>
                  </a:cubicBezTo>
                  <a:cubicBezTo>
                    <a:pt x="92760" y="7311"/>
                    <a:pt x="92024" y="9892"/>
                    <a:pt x="90552" y="10752"/>
                  </a:cubicBezTo>
                  <a:cubicBezTo>
                    <a:pt x="89815" y="11182"/>
                    <a:pt x="89079" y="10322"/>
                    <a:pt x="87607" y="9892"/>
                  </a:cubicBezTo>
                  <a:cubicBezTo>
                    <a:pt x="86871" y="9032"/>
                    <a:pt x="81717" y="7311"/>
                    <a:pt x="79509" y="6451"/>
                  </a:cubicBezTo>
                  <a:cubicBezTo>
                    <a:pt x="77300" y="5161"/>
                    <a:pt x="78773" y="6451"/>
                    <a:pt x="78773" y="6451"/>
                  </a:cubicBezTo>
                  <a:cubicBezTo>
                    <a:pt x="78773" y="6451"/>
                    <a:pt x="77300" y="7741"/>
                    <a:pt x="74355" y="9032"/>
                  </a:cubicBezTo>
                  <a:cubicBezTo>
                    <a:pt x="72147" y="10322"/>
                    <a:pt x="61104" y="12473"/>
                    <a:pt x="61104" y="12473"/>
                  </a:cubicBezTo>
                  <a:cubicBezTo>
                    <a:pt x="60368" y="12473"/>
                    <a:pt x="60368" y="12473"/>
                    <a:pt x="60368" y="12903"/>
                  </a:cubicBezTo>
                  <a:cubicBezTo>
                    <a:pt x="58895" y="11612"/>
                    <a:pt x="57423" y="10752"/>
                    <a:pt x="55950" y="10322"/>
                  </a:cubicBezTo>
                  <a:cubicBezTo>
                    <a:pt x="54478" y="9462"/>
                    <a:pt x="53742" y="8602"/>
                    <a:pt x="53742" y="8602"/>
                  </a:cubicBezTo>
                  <a:cubicBezTo>
                    <a:pt x="53742" y="8602"/>
                    <a:pt x="53742" y="5591"/>
                    <a:pt x="50061" y="5161"/>
                  </a:cubicBezTo>
                  <a:cubicBezTo>
                    <a:pt x="49325" y="6881"/>
                    <a:pt x="49325" y="9462"/>
                    <a:pt x="49325" y="9462"/>
                  </a:cubicBezTo>
                  <a:cubicBezTo>
                    <a:pt x="47116" y="11182"/>
                    <a:pt x="47116" y="11182"/>
                    <a:pt x="47116" y="11182"/>
                  </a:cubicBezTo>
                  <a:cubicBezTo>
                    <a:pt x="46380" y="8602"/>
                    <a:pt x="46380" y="8602"/>
                    <a:pt x="46380" y="8602"/>
                  </a:cubicBezTo>
                  <a:cubicBezTo>
                    <a:pt x="46380" y="8602"/>
                    <a:pt x="44907" y="7311"/>
                    <a:pt x="43435" y="6451"/>
                  </a:cubicBezTo>
                  <a:cubicBezTo>
                    <a:pt x="42699" y="5591"/>
                    <a:pt x="37546" y="3010"/>
                    <a:pt x="37546" y="860"/>
                  </a:cubicBezTo>
                  <a:cubicBezTo>
                    <a:pt x="37546" y="860"/>
                    <a:pt x="36073" y="0"/>
                    <a:pt x="35337" y="860"/>
                  </a:cubicBezTo>
                  <a:cubicBezTo>
                    <a:pt x="33865" y="1720"/>
                    <a:pt x="33865" y="2150"/>
                    <a:pt x="27975" y="3010"/>
                  </a:cubicBezTo>
                  <a:cubicBezTo>
                    <a:pt x="21349" y="3440"/>
                    <a:pt x="16196" y="3440"/>
                    <a:pt x="12515" y="8602"/>
                  </a:cubicBezTo>
                  <a:cubicBezTo>
                    <a:pt x="8098" y="13763"/>
                    <a:pt x="3680" y="18064"/>
                    <a:pt x="3680" y="21935"/>
                  </a:cubicBezTo>
                  <a:cubicBezTo>
                    <a:pt x="3680" y="25376"/>
                    <a:pt x="2208" y="25376"/>
                    <a:pt x="1472" y="27096"/>
                  </a:cubicBezTo>
                  <a:cubicBezTo>
                    <a:pt x="0" y="29247"/>
                    <a:pt x="0" y="30537"/>
                    <a:pt x="2208" y="35268"/>
                  </a:cubicBezTo>
                  <a:cubicBezTo>
                    <a:pt x="4417" y="39569"/>
                    <a:pt x="5889" y="48172"/>
                    <a:pt x="10306" y="49892"/>
                  </a:cubicBezTo>
                  <a:cubicBezTo>
                    <a:pt x="11042" y="50322"/>
                    <a:pt x="11779" y="51182"/>
                    <a:pt x="13251" y="51182"/>
                  </a:cubicBezTo>
                  <a:cubicBezTo>
                    <a:pt x="14723" y="51182"/>
                    <a:pt x="18404" y="48172"/>
                    <a:pt x="21349" y="46451"/>
                  </a:cubicBezTo>
                  <a:cubicBezTo>
                    <a:pt x="24294" y="46451"/>
                    <a:pt x="25030" y="46021"/>
                    <a:pt x="28711" y="47741"/>
                  </a:cubicBezTo>
                  <a:cubicBezTo>
                    <a:pt x="32392" y="49892"/>
                    <a:pt x="32392" y="49032"/>
                    <a:pt x="32392" y="49032"/>
                  </a:cubicBezTo>
                  <a:cubicBezTo>
                    <a:pt x="32392" y="49032"/>
                    <a:pt x="33128" y="49892"/>
                    <a:pt x="31656" y="50322"/>
                  </a:cubicBezTo>
                  <a:cubicBezTo>
                    <a:pt x="29447" y="50322"/>
                    <a:pt x="27975" y="49462"/>
                    <a:pt x="26503" y="49032"/>
                  </a:cubicBezTo>
                  <a:cubicBezTo>
                    <a:pt x="25030" y="48602"/>
                    <a:pt x="22085" y="51182"/>
                    <a:pt x="19877" y="53333"/>
                  </a:cubicBezTo>
                  <a:cubicBezTo>
                    <a:pt x="17668" y="55053"/>
                    <a:pt x="18404" y="55483"/>
                    <a:pt x="17668" y="58064"/>
                  </a:cubicBezTo>
                  <a:cubicBezTo>
                    <a:pt x="16932" y="60645"/>
                    <a:pt x="14723" y="64086"/>
                    <a:pt x="13987" y="68387"/>
                  </a:cubicBezTo>
                  <a:cubicBezTo>
                    <a:pt x="13251" y="72688"/>
                    <a:pt x="10306" y="100215"/>
                    <a:pt x="8834" y="103225"/>
                  </a:cubicBezTo>
                  <a:cubicBezTo>
                    <a:pt x="7361" y="105806"/>
                    <a:pt x="5889" y="107526"/>
                    <a:pt x="5889" y="107526"/>
                  </a:cubicBezTo>
                  <a:cubicBezTo>
                    <a:pt x="8834" y="109247"/>
                    <a:pt x="8834" y="109247"/>
                    <a:pt x="8834" y="109247"/>
                  </a:cubicBezTo>
                  <a:cubicBezTo>
                    <a:pt x="8834" y="113118"/>
                    <a:pt x="8834" y="113118"/>
                    <a:pt x="8834" y="113118"/>
                  </a:cubicBezTo>
                  <a:cubicBezTo>
                    <a:pt x="8834" y="113118"/>
                    <a:pt x="9570" y="113118"/>
                    <a:pt x="9570" y="113978"/>
                  </a:cubicBezTo>
                  <a:cubicBezTo>
                    <a:pt x="9570" y="114408"/>
                    <a:pt x="7361" y="116129"/>
                    <a:pt x="10306" y="117419"/>
                  </a:cubicBezTo>
                  <a:cubicBezTo>
                    <a:pt x="13987" y="119139"/>
                    <a:pt x="23558" y="120000"/>
                    <a:pt x="24294" y="117849"/>
                  </a:cubicBezTo>
                  <a:cubicBezTo>
                    <a:pt x="25030" y="115698"/>
                    <a:pt x="22822" y="113548"/>
                    <a:pt x="22085" y="112688"/>
                  </a:cubicBezTo>
                  <a:cubicBezTo>
                    <a:pt x="21349" y="111827"/>
                    <a:pt x="20613" y="110107"/>
                    <a:pt x="20613" y="110107"/>
                  </a:cubicBezTo>
                  <a:cubicBezTo>
                    <a:pt x="22822" y="109677"/>
                    <a:pt x="22822" y="109677"/>
                    <a:pt x="22822" y="109677"/>
                  </a:cubicBezTo>
                  <a:cubicBezTo>
                    <a:pt x="22822" y="109677"/>
                    <a:pt x="23558" y="106236"/>
                    <a:pt x="24294" y="105376"/>
                  </a:cubicBezTo>
                  <a:cubicBezTo>
                    <a:pt x="25766" y="104086"/>
                    <a:pt x="26503" y="101075"/>
                    <a:pt x="26503" y="97634"/>
                  </a:cubicBezTo>
                  <a:cubicBezTo>
                    <a:pt x="26503" y="94193"/>
                    <a:pt x="28711" y="87311"/>
                    <a:pt x="30184" y="84731"/>
                  </a:cubicBezTo>
                  <a:cubicBezTo>
                    <a:pt x="30920" y="81720"/>
                    <a:pt x="35337" y="76559"/>
                    <a:pt x="35337" y="73978"/>
                  </a:cubicBezTo>
                  <a:cubicBezTo>
                    <a:pt x="35337" y="71827"/>
                    <a:pt x="36073" y="70537"/>
                    <a:pt x="37546" y="68387"/>
                  </a:cubicBezTo>
                  <a:cubicBezTo>
                    <a:pt x="38282" y="66236"/>
                    <a:pt x="39018" y="64946"/>
                    <a:pt x="40490" y="63655"/>
                  </a:cubicBezTo>
                  <a:cubicBezTo>
                    <a:pt x="41226" y="65806"/>
                    <a:pt x="40490" y="66666"/>
                    <a:pt x="41226" y="68817"/>
                  </a:cubicBezTo>
                  <a:cubicBezTo>
                    <a:pt x="41226" y="71397"/>
                    <a:pt x="41963" y="77419"/>
                    <a:pt x="42699" y="78709"/>
                  </a:cubicBezTo>
                  <a:cubicBezTo>
                    <a:pt x="43435" y="80430"/>
                    <a:pt x="42699" y="82150"/>
                    <a:pt x="41963" y="84301"/>
                  </a:cubicBezTo>
                  <a:cubicBezTo>
                    <a:pt x="41963" y="86451"/>
                    <a:pt x="44171" y="91612"/>
                    <a:pt x="44171" y="93333"/>
                  </a:cubicBezTo>
                  <a:cubicBezTo>
                    <a:pt x="43435" y="95483"/>
                    <a:pt x="42699" y="101505"/>
                    <a:pt x="42699" y="102795"/>
                  </a:cubicBezTo>
                  <a:cubicBezTo>
                    <a:pt x="42699" y="104516"/>
                    <a:pt x="41963" y="106666"/>
                    <a:pt x="41963" y="106666"/>
                  </a:cubicBezTo>
                  <a:cubicBezTo>
                    <a:pt x="41963" y="107096"/>
                    <a:pt x="41963" y="107096"/>
                    <a:pt x="41963" y="107096"/>
                  </a:cubicBezTo>
                  <a:cubicBezTo>
                    <a:pt x="41963" y="109247"/>
                    <a:pt x="41963" y="109247"/>
                    <a:pt x="41963" y="109247"/>
                  </a:cubicBezTo>
                  <a:cubicBezTo>
                    <a:pt x="41226" y="109677"/>
                    <a:pt x="41226" y="109677"/>
                    <a:pt x="41226" y="109677"/>
                  </a:cubicBezTo>
                  <a:cubicBezTo>
                    <a:pt x="41226" y="111397"/>
                    <a:pt x="41226" y="111397"/>
                    <a:pt x="41226" y="111397"/>
                  </a:cubicBezTo>
                  <a:cubicBezTo>
                    <a:pt x="41226" y="111397"/>
                    <a:pt x="44907" y="112688"/>
                    <a:pt x="50061" y="112688"/>
                  </a:cubicBezTo>
                  <a:cubicBezTo>
                    <a:pt x="50797" y="112688"/>
                    <a:pt x="51533" y="112258"/>
                    <a:pt x="51533" y="112258"/>
                  </a:cubicBezTo>
                  <a:cubicBezTo>
                    <a:pt x="51533" y="112258"/>
                    <a:pt x="52269" y="111827"/>
                    <a:pt x="55950" y="113548"/>
                  </a:cubicBezTo>
                  <a:cubicBezTo>
                    <a:pt x="60368" y="115268"/>
                    <a:pt x="64785" y="116129"/>
                    <a:pt x="67730" y="116129"/>
                  </a:cubicBezTo>
                  <a:cubicBezTo>
                    <a:pt x="71411" y="115698"/>
                    <a:pt x="71411" y="115268"/>
                    <a:pt x="71411" y="115268"/>
                  </a:cubicBezTo>
                  <a:cubicBezTo>
                    <a:pt x="71411" y="113978"/>
                    <a:pt x="71411" y="113978"/>
                    <a:pt x="71411" y="113978"/>
                  </a:cubicBezTo>
                  <a:cubicBezTo>
                    <a:pt x="71411" y="113978"/>
                    <a:pt x="71411" y="112688"/>
                    <a:pt x="65521" y="110107"/>
                  </a:cubicBezTo>
                  <a:cubicBezTo>
                    <a:pt x="60368" y="107956"/>
                    <a:pt x="59631" y="106666"/>
                    <a:pt x="60368" y="106666"/>
                  </a:cubicBezTo>
                  <a:cubicBezTo>
                    <a:pt x="61104" y="106666"/>
                    <a:pt x="61104" y="106666"/>
                    <a:pt x="61104" y="106666"/>
                  </a:cubicBezTo>
                  <a:cubicBezTo>
                    <a:pt x="61104" y="106666"/>
                    <a:pt x="59631" y="103655"/>
                    <a:pt x="59631" y="101935"/>
                  </a:cubicBezTo>
                  <a:cubicBezTo>
                    <a:pt x="59631" y="100645"/>
                    <a:pt x="60368" y="93333"/>
                    <a:pt x="60368" y="90752"/>
                  </a:cubicBezTo>
                  <a:cubicBezTo>
                    <a:pt x="61104" y="88602"/>
                    <a:pt x="61104" y="80430"/>
                    <a:pt x="62576" y="75268"/>
                  </a:cubicBezTo>
                  <a:cubicBezTo>
                    <a:pt x="63312" y="70537"/>
                    <a:pt x="63312" y="64946"/>
                    <a:pt x="64049" y="63225"/>
                  </a:cubicBezTo>
                  <a:cubicBezTo>
                    <a:pt x="64049" y="63225"/>
                    <a:pt x="64049" y="61075"/>
                    <a:pt x="63312" y="58494"/>
                  </a:cubicBezTo>
                  <a:cubicBezTo>
                    <a:pt x="64049" y="58924"/>
                    <a:pt x="64049" y="59354"/>
                    <a:pt x="64049" y="59354"/>
                  </a:cubicBezTo>
                  <a:cubicBezTo>
                    <a:pt x="74355" y="58494"/>
                    <a:pt x="74355" y="58494"/>
                    <a:pt x="74355" y="58494"/>
                  </a:cubicBezTo>
                  <a:cubicBezTo>
                    <a:pt x="74355" y="58494"/>
                    <a:pt x="75828" y="60645"/>
                    <a:pt x="75828" y="61505"/>
                  </a:cubicBezTo>
                  <a:cubicBezTo>
                    <a:pt x="76564" y="62795"/>
                    <a:pt x="77300" y="63655"/>
                    <a:pt x="76564" y="64086"/>
                  </a:cubicBezTo>
                  <a:cubicBezTo>
                    <a:pt x="75828" y="64516"/>
                    <a:pt x="73619" y="61935"/>
                    <a:pt x="73619" y="61505"/>
                  </a:cubicBezTo>
                  <a:cubicBezTo>
                    <a:pt x="72883" y="62365"/>
                    <a:pt x="74355" y="63655"/>
                    <a:pt x="74355" y="64086"/>
                  </a:cubicBezTo>
                  <a:cubicBezTo>
                    <a:pt x="75092" y="64946"/>
                    <a:pt x="75092" y="66236"/>
                    <a:pt x="73619" y="65806"/>
                  </a:cubicBezTo>
                  <a:cubicBezTo>
                    <a:pt x="72883" y="65376"/>
                    <a:pt x="72883" y="65376"/>
                    <a:pt x="72147" y="65806"/>
                  </a:cubicBezTo>
                  <a:cubicBezTo>
                    <a:pt x="71411" y="66236"/>
                    <a:pt x="66993" y="65376"/>
                    <a:pt x="66993" y="65376"/>
                  </a:cubicBezTo>
                  <a:cubicBezTo>
                    <a:pt x="66993" y="65376"/>
                    <a:pt x="67730" y="71397"/>
                    <a:pt x="67730" y="73118"/>
                  </a:cubicBezTo>
                  <a:cubicBezTo>
                    <a:pt x="67730" y="74838"/>
                    <a:pt x="69202" y="85591"/>
                    <a:pt x="68466" y="89032"/>
                  </a:cubicBezTo>
                  <a:cubicBezTo>
                    <a:pt x="67730" y="92473"/>
                    <a:pt x="69938" y="102795"/>
                    <a:pt x="69938" y="103655"/>
                  </a:cubicBezTo>
                  <a:cubicBezTo>
                    <a:pt x="69938" y="104946"/>
                    <a:pt x="74355" y="104946"/>
                    <a:pt x="74355" y="104946"/>
                  </a:cubicBezTo>
                  <a:cubicBezTo>
                    <a:pt x="74355" y="104946"/>
                    <a:pt x="73619" y="106236"/>
                    <a:pt x="73619" y="107956"/>
                  </a:cubicBezTo>
                  <a:cubicBezTo>
                    <a:pt x="73619" y="108387"/>
                    <a:pt x="72883" y="109677"/>
                    <a:pt x="73619" y="110967"/>
                  </a:cubicBezTo>
                  <a:cubicBezTo>
                    <a:pt x="74355" y="111827"/>
                    <a:pt x="76564" y="113118"/>
                    <a:pt x="81717" y="113548"/>
                  </a:cubicBezTo>
                  <a:cubicBezTo>
                    <a:pt x="82453" y="113548"/>
                    <a:pt x="85398" y="112688"/>
                    <a:pt x="86134" y="111827"/>
                  </a:cubicBezTo>
                  <a:cubicBezTo>
                    <a:pt x="86871" y="110537"/>
                    <a:pt x="86134" y="110107"/>
                    <a:pt x="86134" y="108817"/>
                  </a:cubicBezTo>
                  <a:cubicBezTo>
                    <a:pt x="85398" y="107526"/>
                    <a:pt x="84662" y="105376"/>
                    <a:pt x="84662" y="104946"/>
                  </a:cubicBezTo>
                  <a:cubicBezTo>
                    <a:pt x="86134" y="104516"/>
                    <a:pt x="85398" y="103655"/>
                    <a:pt x="85398" y="103655"/>
                  </a:cubicBezTo>
                  <a:cubicBezTo>
                    <a:pt x="85398" y="103655"/>
                    <a:pt x="86134" y="100215"/>
                    <a:pt x="85398" y="98924"/>
                  </a:cubicBezTo>
                  <a:cubicBezTo>
                    <a:pt x="84662" y="97204"/>
                    <a:pt x="86134" y="93333"/>
                    <a:pt x="85398" y="92043"/>
                  </a:cubicBezTo>
                  <a:cubicBezTo>
                    <a:pt x="84662" y="90322"/>
                    <a:pt x="83926" y="90322"/>
                    <a:pt x="84662" y="89032"/>
                  </a:cubicBezTo>
                  <a:cubicBezTo>
                    <a:pt x="85398" y="88172"/>
                    <a:pt x="84662" y="86451"/>
                    <a:pt x="85398" y="84301"/>
                  </a:cubicBezTo>
                  <a:cubicBezTo>
                    <a:pt x="86134" y="81720"/>
                    <a:pt x="86871" y="75698"/>
                    <a:pt x="87607" y="73118"/>
                  </a:cubicBezTo>
                  <a:cubicBezTo>
                    <a:pt x="89079" y="70537"/>
                    <a:pt x="87607" y="69677"/>
                    <a:pt x="89079" y="68387"/>
                  </a:cubicBezTo>
                  <a:cubicBezTo>
                    <a:pt x="89815" y="69677"/>
                    <a:pt x="90552" y="79139"/>
                    <a:pt x="90552" y="81720"/>
                  </a:cubicBezTo>
                  <a:cubicBezTo>
                    <a:pt x="89815" y="83870"/>
                    <a:pt x="91288" y="90322"/>
                    <a:pt x="92024" y="92903"/>
                  </a:cubicBezTo>
                  <a:cubicBezTo>
                    <a:pt x="92760" y="95483"/>
                    <a:pt x="92760" y="101935"/>
                    <a:pt x="92760" y="101935"/>
                  </a:cubicBezTo>
                  <a:cubicBezTo>
                    <a:pt x="94233" y="101935"/>
                    <a:pt x="94233" y="101935"/>
                    <a:pt x="94233" y="101935"/>
                  </a:cubicBezTo>
                  <a:cubicBezTo>
                    <a:pt x="93496" y="104516"/>
                    <a:pt x="93496" y="104516"/>
                    <a:pt x="93496" y="104516"/>
                  </a:cubicBezTo>
                  <a:cubicBezTo>
                    <a:pt x="101595" y="106236"/>
                    <a:pt x="101595" y="106236"/>
                    <a:pt x="101595" y="106236"/>
                  </a:cubicBezTo>
                  <a:cubicBezTo>
                    <a:pt x="101595" y="106236"/>
                    <a:pt x="102331" y="105806"/>
                    <a:pt x="104539" y="107096"/>
                  </a:cubicBezTo>
                  <a:cubicBezTo>
                    <a:pt x="109693" y="109247"/>
                    <a:pt x="117055" y="109677"/>
                    <a:pt x="118527" y="109247"/>
                  </a:cubicBezTo>
                  <a:cubicBezTo>
                    <a:pt x="120000" y="109247"/>
                    <a:pt x="119263" y="107096"/>
                    <a:pt x="119263" y="107096"/>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4" name="Shape 174"/>
            <p:cNvSpPr/>
            <p:nvPr/>
          </p:nvSpPr>
          <p:spPr>
            <a:xfrm>
              <a:off x="4392612" y="2305050"/>
              <a:ext cx="250825" cy="265113"/>
            </a:xfrm>
            <a:custGeom>
              <a:avLst/>
              <a:gdLst/>
              <a:ahLst/>
              <a:cxnLst/>
              <a:rect l="0" t="0" r="0" b="0"/>
              <a:pathLst>
                <a:path w="120000" h="120000" extrusionOk="0">
                  <a:moveTo>
                    <a:pt x="6857" y="103783"/>
                  </a:moveTo>
                  <a:cubicBezTo>
                    <a:pt x="6857" y="110270"/>
                    <a:pt x="13714" y="120000"/>
                    <a:pt x="13714" y="120000"/>
                  </a:cubicBezTo>
                  <a:cubicBezTo>
                    <a:pt x="13714" y="94054"/>
                    <a:pt x="13714" y="94054"/>
                    <a:pt x="13714" y="94054"/>
                  </a:cubicBezTo>
                  <a:cubicBezTo>
                    <a:pt x="13714" y="94054"/>
                    <a:pt x="13714" y="97297"/>
                    <a:pt x="6857" y="94054"/>
                  </a:cubicBezTo>
                  <a:cubicBezTo>
                    <a:pt x="0" y="90810"/>
                    <a:pt x="3428" y="64864"/>
                    <a:pt x="10285" y="68108"/>
                  </a:cubicBezTo>
                  <a:cubicBezTo>
                    <a:pt x="17142" y="68108"/>
                    <a:pt x="20571" y="74594"/>
                    <a:pt x="20571" y="74594"/>
                  </a:cubicBezTo>
                  <a:cubicBezTo>
                    <a:pt x="20571" y="74594"/>
                    <a:pt x="20571" y="68108"/>
                    <a:pt x="20571" y="61621"/>
                  </a:cubicBezTo>
                  <a:cubicBezTo>
                    <a:pt x="20571" y="58378"/>
                    <a:pt x="34285" y="45405"/>
                    <a:pt x="34285" y="42162"/>
                  </a:cubicBezTo>
                  <a:cubicBezTo>
                    <a:pt x="37714" y="38918"/>
                    <a:pt x="37714" y="32432"/>
                    <a:pt x="44571" y="29189"/>
                  </a:cubicBezTo>
                  <a:cubicBezTo>
                    <a:pt x="75428" y="12972"/>
                    <a:pt x="99428" y="32432"/>
                    <a:pt x="106285" y="42162"/>
                  </a:cubicBezTo>
                  <a:cubicBezTo>
                    <a:pt x="116571" y="51891"/>
                    <a:pt x="102857" y="97297"/>
                    <a:pt x="106285" y="94054"/>
                  </a:cubicBezTo>
                  <a:cubicBezTo>
                    <a:pt x="106285" y="90810"/>
                    <a:pt x="113142" y="87567"/>
                    <a:pt x="113142" y="77837"/>
                  </a:cubicBezTo>
                  <a:cubicBezTo>
                    <a:pt x="116571" y="71351"/>
                    <a:pt x="116571" y="51891"/>
                    <a:pt x="116571" y="45405"/>
                  </a:cubicBezTo>
                  <a:cubicBezTo>
                    <a:pt x="116571" y="38918"/>
                    <a:pt x="120000" y="32432"/>
                    <a:pt x="116571" y="25945"/>
                  </a:cubicBezTo>
                  <a:cubicBezTo>
                    <a:pt x="113142" y="19459"/>
                    <a:pt x="102857" y="16216"/>
                    <a:pt x="99428" y="12972"/>
                  </a:cubicBezTo>
                  <a:cubicBezTo>
                    <a:pt x="96000" y="9729"/>
                    <a:pt x="89142" y="9729"/>
                    <a:pt x="85714" y="9729"/>
                  </a:cubicBezTo>
                  <a:cubicBezTo>
                    <a:pt x="82285" y="9729"/>
                    <a:pt x="78857" y="19459"/>
                    <a:pt x="78857" y="12972"/>
                  </a:cubicBezTo>
                  <a:cubicBezTo>
                    <a:pt x="78857" y="6486"/>
                    <a:pt x="72000" y="0"/>
                    <a:pt x="72000" y="0"/>
                  </a:cubicBezTo>
                  <a:cubicBezTo>
                    <a:pt x="72000" y="3243"/>
                    <a:pt x="68571" y="9729"/>
                    <a:pt x="68571" y="9729"/>
                  </a:cubicBezTo>
                  <a:cubicBezTo>
                    <a:pt x="68571" y="9729"/>
                    <a:pt x="68571" y="3243"/>
                    <a:pt x="65142" y="6486"/>
                  </a:cubicBezTo>
                  <a:cubicBezTo>
                    <a:pt x="61714" y="9729"/>
                    <a:pt x="48000" y="9729"/>
                    <a:pt x="48000" y="12972"/>
                  </a:cubicBezTo>
                  <a:cubicBezTo>
                    <a:pt x="44571" y="12972"/>
                    <a:pt x="41142" y="9729"/>
                    <a:pt x="34285" y="12972"/>
                  </a:cubicBezTo>
                  <a:cubicBezTo>
                    <a:pt x="24000" y="19459"/>
                    <a:pt x="17142" y="29189"/>
                    <a:pt x="13714" y="32432"/>
                  </a:cubicBezTo>
                  <a:cubicBezTo>
                    <a:pt x="10285" y="35675"/>
                    <a:pt x="13714" y="35675"/>
                    <a:pt x="10285" y="38918"/>
                  </a:cubicBezTo>
                  <a:cubicBezTo>
                    <a:pt x="10285" y="42162"/>
                    <a:pt x="6857" y="48648"/>
                    <a:pt x="6857" y="48648"/>
                  </a:cubicBezTo>
                  <a:cubicBezTo>
                    <a:pt x="6857" y="51891"/>
                    <a:pt x="3428" y="61621"/>
                    <a:pt x="3428" y="71351"/>
                  </a:cubicBezTo>
                  <a:cubicBezTo>
                    <a:pt x="0" y="77837"/>
                    <a:pt x="3428" y="100540"/>
                    <a:pt x="3428" y="100540"/>
                  </a:cubicBezTo>
                  <a:cubicBezTo>
                    <a:pt x="3428" y="100540"/>
                    <a:pt x="3428" y="97297"/>
                    <a:pt x="6857" y="103783"/>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sp>
          <p:nvSpPr>
            <p:cNvPr id="175" name="Shape 175"/>
            <p:cNvSpPr/>
            <p:nvPr/>
          </p:nvSpPr>
          <p:spPr>
            <a:xfrm>
              <a:off x="4779962" y="2398713"/>
              <a:ext cx="206374" cy="192088"/>
            </a:xfrm>
            <a:custGeom>
              <a:avLst/>
              <a:gdLst/>
              <a:ahLst/>
              <a:cxnLst/>
              <a:rect l="0" t="0" r="0" b="0"/>
              <a:pathLst>
                <a:path w="120000" h="120000" extrusionOk="0">
                  <a:moveTo>
                    <a:pt x="16551" y="120000"/>
                  </a:moveTo>
                  <a:cubicBezTo>
                    <a:pt x="20689" y="111111"/>
                    <a:pt x="16551" y="93333"/>
                    <a:pt x="16551" y="88888"/>
                  </a:cubicBezTo>
                  <a:cubicBezTo>
                    <a:pt x="16551" y="80000"/>
                    <a:pt x="20689" y="80000"/>
                    <a:pt x="20689" y="66666"/>
                  </a:cubicBezTo>
                  <a:cubicBezTo>
                    <a:pt x="20689" y="57777"/>
                    <a:pt x="20689" y="57777"/>
                    <a:pt x="28965" y="44444"/>
                  </a:cubicBezTo>
                  <a:cubicBezTo>
                    <a:pt x="33103" y="31111"/>
                    <a:pt x="57931" y="31111"/>
                    <a:pt x="74482" y="31111"/>
                  </a:cubicBezTo>
                  <a:cubicBezTo>
                    <a:pt x="91034" y="31111"/>
                    <a:pt x="99310" y="40000"/>
                    <a:pt x="103448" y="44444"/>
                  </a:cubicBezTo>
                  <a:cubicBezTo>
                    <a:pt x="103448" y="48888"/>
                    <a:pt x="111724" y="71111"/>
                    <a:pt x="107586" y="93333"/>
                  </a:cubicBezTo>
                  <a:cubicBezTo>
                    <a:pt x="103448" y="115555"/>
                    <a:pt x="111724" y="111111"/>
                    <a:pt x="111724" y="111111"/>
                  </a:cubicBezTo>
                  <a:cubicBezTo>
                    <a:pt x="111724" y="111111"/>
                    <a:pt x="111724" y="102222"/>
                    <a:pt x="115862" y="97777"/>
                  </a:cubicBezTo>
                  <a:cubicBezTo>
                    <a:pt x="120000" y="84444"/>
                    <a:pt x="115862" y="62222"/>
                    <a:pt x="111724" y="48888"/>
                  </a:cubicBezTo>
                  <a:cubicBezTo>
                    <a:pt x="111724" y="40000"/>
                    <a:pt x="107586" y="31111"/>
                    <a:pt x="107586" y="26666"/>
                  </a:cubicBezTo>
                  <a:cubicBezTo>
                    <a:pt x="103448" y="26666"/>
                    <a:pt x="103448" y="22222"/>
                    <a:pt x="99310" y="17777"/>
                  </a:cubicBezTo>
                  <a:cubicBezTo>
                    <a:pt x="95172" y="8888"/>
                    <a:pt x="78620" y="8888"/>
                    <a:pt x="70344" y="4444"/>
                  </a:cubicBezTo>
                  <a:cubicBezTo>
                    <a:pt x="62068" y="0"/>
                    <a:pt x="45517" y="8888"/>
                    <a:pt x="37241" y="8888"/>
                  </a:cubicBezTo>
                  <a:cubicBezTo>
                    <a:pt x="33103" y="13333"/>
                    <a:pt x="33103" y="17777"/>
                    <a:pt x="20689" y="22222"/>
                  </a:cubicBezTo>
                  <a:cubicBezTo>
                    <a:pt x="12413" y="31111"/>
                    <a:pt x="16551" y="35555"/>
                    <a:pt x="12413" y="40000"/>
                  </a:cubicBezTo>
                  <a:cubicBezTo>
                    <a:pt x="12413" y="48888"/>
                    <a:pt x="12413" y="44444"/>
                    <a:pt x="8275" y="53333"/>
                  </a:cubicBezTo>
                  <a:cubicBezTo>
                    <a:pt x="4137" y="66666"/>
                    <a:pt x="4137" y="62222"/>
                    <a:pt x="4137" y="71111"/>
                  </a:cubicBezTo>
                  <a:cubicBezTo>
                    <a:pt x="0" y="84444"/>
                    <a:pt x="8275" y="106666"/>
                    <a:pt x="12413" y="115555"/>
                  </a:cubicBezTo>
                  <a:cubicBezTo>
                    <a:pt x="12413" y="120000"/>
                    <a:pt x="16551" y="120000"/>
                    <a:pt x="16551" y="120000"/>
                  </a:cubicBezTo>
                  <a:close/>
                </a:path>
              </a:pathLst>
            </a:custGeom>
            <a:solidFill>
              <a:srgbClr val="FFFFFF"/>
            </a:solidFill>
            <a:ln>
              <a:noFill/>
            </a:ln>
          </p:spPr>
          <p:txBody>
            <a:bodyPr lIns="91425" tIns="45700" rIns="91425" bIns="45700" anchor="t" anchorCtr="0">
              <a:noAutofit/>
            </a:bodyPr>
            <a:lstStyle/>
            <a:p>
              <a:pPr marL="0" marR="0" lvl="0" indent="0" algn="l" rtl="0">
                <a:spcBef>
                  <a:spcPts val="0"/>
                </a:spcBef>
                <a:buNone/>
              </a:pPr>
              <a:endParaRPr sz="1611" dirty="0">
                <a:solidFill>
                  <a:schemeClr val="dk1"/>
                </a:solidFill>
                <a:latin typeface="Calibri"/>
                <a:ea typeface="Calibri"/>
                <a:cs typeface="Calibri"/>
                <a:sym typeface="Calibri"/>
              </a:endParaRPr>
            </a:p>
          </p:txBody>
        </p:sp>
      </p:grpSp>
      <p:sp>
        <p:nvSpPr>
          <p:cNvPr id="25" name="Title 1"/>
          <p:cNvSpPr>
            <a:spLocks noGrp="1"/>
          </p:cNvSpPr>
          <p:nvPr>
            <p:ph type="ctrTitle"/>
          </p:nvPr>
        </p:nvSpPr>
        <p:spPr>
          <a:xfrm>
            <a:off x="812017" y="2255580"/>
            <a:ext cx="9202738" cy="2462333"/>
          </a:xfrm>
        </p:spPr>
        <p:txBody>
          <a:bodyPr>
            <a:noAutofit/>
          </a:bodyPr>
          <a:lstStyle>
            <a:lvl1pPr>
              <a:defRPr sz="645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380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5251" y="5217913"/>
            <a:ext cx="9202738" cy="1612735"/>
          </a:xfrm>
        </p:spPr>
        <p:txBody>
          <a:bodyPr anchor="t"/>
          <a:lstStyle>
            <a:lvl1pPr algn="l">
              <a:defRPr sz="4748" b="1" cap="all"/>
            </a:lvl1pPr>
          </a:lstStyle>
          <a:p>
            <a:r>
              <a:rPr lang="en-US"/>
              <a:t>Click to edit Master title style</a:t>
            </a:r>
          </a:p>
        </p:txBody>
      </p:sp>
      <p:sp>
        <p:nvSpPr>
          <p:cNvPr id="3" name="Text Placeholder 2"/>
          <p:cNvSpPr>
            <a:spLocks noGrp="1"/>
          </p:cNvSpPr>
          <p:nvPr>
            <p:ph type="body" idx="1"/>
          </p:nvPr>
        </p:nvSpPr>
        <p:spPr>
          <a:xfrm>
            <a:off x="855251" y="3441636"/>
            <a:ext cx="9202738" cy="1776263"/>
          </a:xfrm>
        </p:spPr>
        <p:txBody>
          <a:bodyPr anchor="b"/>
          <a:lstStyle>
            <a:lvl1pPr marL="0" indent="0">
              <a:buNone/>
              <a:defRPr sz="2419">
                <a:solidFill>
                  <a:schemeClr val="tx1">
                    <a:tint val="75000"/>
                  </a:schemeClr>
                </a:solidFill>
              </a:defRPr>
            </a:lvl1pPr>
            <a:lvl2pPr marL="546001" indent="0">
              <a:buNone/>
              <a:defRPr sz="2150">
                <a:solidFill>
                  <a:schemeClr val="tx1">
                    <a:tint val="75000"/>
                  </a:schemeClr>
                </a:solidFill>
              </a:defRPr>
            </a:lvl2pPr>
            <a:lvl3pPr marL="1092002" indent="0">
              <a:buNone/>
              <a:defRPr sz="1881">
                <a:solidFill>
                  <a:schemeClr val="tx1">
                    <a:tint val="75000"/>
                  </a:schemeClr>
                </a:solidFill>
              </a:defRPr>
            </a:lvl3pPr>
            <a:lvl4pPr marL="1638002" indent="0">
              <a:buNone/>
              <a:defRPr sz="1703">
                <a:solidFill>
                  <a:schemeClr val="tx1">
                    <a:tint val="75000"/>
                  </a:schemeClr>
                </a:solidFill>
              </a:defRPr>
            </a:lvl4pPr>
            <a:lvl5pPr marL="2184002" indent="0">
              <a:buNone/>
              <a:defRPr sz="1703">
                <a:solidFill>
                  <a:schemeClr val="tx1">
                    <a:tint val="75000"/>
                  </a:schemeClr>
                </a:solidFill>
              </a:defRPr>
            </a:lvl5pPr>
            <a:lvl6pPr marL="2730003" indent="0">
              <a:buNone/>
              <a:defRPr sz="1703">
                <a:solidFill>
                  <a:schemeClr val="tx1">
                    <a:tint val="75000"/>
                  </a:schemeClr>
                </a:solidFill>
              </a:defRPr>
            </a:lvl6pPr>
            <a:lvl7pPr marL="3276004" indent="0">
              <a:buNone/>
              <a:defRPr sz="1703">
                <a:solidFill>
                  <a:schemeClr val="tx1">
                    <a:tint val="75000"/>
                  </a:schemeClr>
                </a:solidFill>
              </a:defRPr>
            </a:lvl7pPr>
            <a:lvl8pPr marL="3822002" indent="0">
              <a:buNone/>
              <a:defRPr sz="1703">
                <a:solidFill>
                  <a:schemeClr val="tx1">
                    <a:tint val="75000"/>
                  </a:schemeClr>
                </a:solidFill>
              </a:defRPr>
            </a:lvl8pPr>
            <a:lvl9pPr marL="4368003" indent="0">
              <a:buNone/>
              <a:defRPr sz="1703">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1345" y="1894695"/>
            <a:ext cx="4781817" cy="5358866"/>
          </a:xfrm>
        </p:spPr>
        <p:txBody>
          <a:bodyPr/>
          <a:lstStyle>
            <a:lvl1pPr>
              <a:defRPr sz="3316"/>
            </a:lvl1pPr>
            <a:lvl2pPr>
              <a:defRPr sz="2867"/>
            </a:lvl2pPr>
            <a:lvl3pPr>
              <a:defRPr sz="2419"/>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03600" y="1894695"/>
            <a:ext cx="4781817" cy="5358866"/>
          </a:xfrm>
        </p:spPr>
        <p:txBody>
          <a:bodyPr/>
          <a:lstStyle>
            <a:lvl1pPr>
              <a:defRPr sz="3316"/>
            </a:lvl1pPr>
            <a:lvl2pPr>
              <a:defRPr sz="2867"/>
            </a:lvl2pPr>
            <a:lvl3pPr>
              <a:defRPr sz="2419"/>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1344" y="1817629"/>
            <a:ext cx="4783692" cy="757497"/>
          </a:xfrm>
        </p:spPr>
        <p:txBody>
          <a:bodyPr anchor="b"/>
          <a:lstStyle>
            <a:lvl1pPr marL="0" indent="0">
              <a:buNone/>
              <a:defRPr sz="2867" b="1"/>
            </a:lvl1pPr>
            <a:lvl2pPr marL="546001" indent="0">
              <a:buNone/>
              <a:defRPr sz="2419" b="1"/>
            </a:lvl2pPr>
            <a:lvl3pPr marL="1092002" indent="0">
              <a:buNone/>
              <a:defRPr sz="2150" b="1"/>
            </a:lvl3pPr>
            <a:lvl4pPr marL="1638002" indent="0">
              <a:buNone/>
              <a:defRPr sz="1881" b="1"/>
            </a:lvl4pPr>
            <a:lvl5pPr marL="2184002" indent="0">
              <a:buNone/>
              <a:defRPr sz="1881" b="1"/>
            </a:lvl5pPr>
            <a:lvl6pPr marL="2730003" indent="0">
              <a:buNone/>
              <a:defRPr sz="1881" b="1"/>
            </a:lvl6pPr>
            <a:lvl7pPr marL="3276004" indent="0">
              <a:buNone/>
              <a:defRPr sz="1881" b="1"/>
            </a:lvl7pPr>
            <a:lvl8pPr marL="3822002" indent="0">
              <a:buNone/>
              <a:defRPr sz="1881" b="1"/>
            </a:lvl8pPr>
            <a:lvl9pPr marL="4368003" indent="0">
              <a:buNone/>
              <a:defRPr sz="1881" b="1"/>
            </a:lvl9pPr>
          </a:lstStyle>
          <a:p>
            <a:pPr lvl="0"/>
            <a:r>
              <a:rPr lang="en-US"/>
              <a:t>Click to edit Master text styles</a:t>
            </a:r>
          </a:p>
        </p:txBody>
      </p:sp>
      <p:sp>
        <p:nvSpPr>
          <p:cNvPr id="4" name="Content Placeholder 3"/>
          <p:cNvSpPr>
            <a:spLocks noGrp="1"/>
          </p:cNvSpPr>
          <p:nvPr>
            <p:ph sz="half" idx="2"/>
          </p:nvPr>
        </p:nvSpPr>
        <p:spPr>
          <a:xfrm>
            <a:off x="541344" y="2575115"/>
            <a:ext cx="4783692" cy="4678435"/>
          </a:xfrm>
        </p:spPr>
        <p:txBody>
          <a:bodyPr/>
          <a:lstStyle>
            <a:lvl1pPr>
              <a:defRPr sz="2867"/>
            </a:lvl1pPr>
            <a:lvl2pPr>
              <a:defRPr sz="2419"/>
            </a:lvl2pPr>
            <a:lvl3pPr>
              <a:defRPr sz="2150"/>
            </a:lvl3pPr>
            <a:lvl4pPr>
              <a:defRPr sz="1881"/>
            </a:lvl4pPr>
            <a:lvl5pPr>
              <a:defRPr sz="1881"/>
            </a:lvl5pPr>
            <a:lvl6pPr>
              <a:defRPr sz="1881"/>
            </a:lvl6pPr>
            <a:lvl7pPr>
              <a:defRPr sz="1881"/>
            </a:lvl7pPr>
            <a:lvl8pPr>
              <a:defRPr sz="1881"/>
            </a:lvl8pPr>
            <a:lvl9pPr>
              <a:defRPr sz="18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99849" y="1817629"/>
            <a:ext cx="4785577" cy="757497"/>
          </a:xfrm>
        </p:spPr>
        <p:txBody>
          <a:bodyPr anchor="b"/>
          <a:lstStyle>
            <a:lvl1pPr marL="0" indent="0">
              <a:buNone/>
              <a:defRPr sz="2867" b="1"/>
            </a:lvl1pPr>
            <a:lvl2pPr marL="546001" indent="0">
              <a:buNone/>
              <a:defRPr sz="2419" b="1"/>
            </a:lvl2pPr>
            <a:lvl3pPr marL="1092002" indent="0">
              <a:buNone/>
              <a:defRPr sz="2150" b="1"/>
            </a:lvl3pPr>
            <a:lvl4pPr marL="1638002" indent="0">
              <a:buNone/>
              <a:defRPr sz="1881" b="1"/>
            </a:lvl4pPr>
            <a:lvl5pPr marL="2184002" indent="0">
              <a:buNone/>
              <a:defRPr sz="1881" b="1"/>
            </a:lvl5pPr>
            <a:lvl6pPr marL="2730003" indent="0">
              <a:buNone/>
              <a:defRPr sz="1881" b="1"/>
            </a:lvl6pPr>
            <a:lvl7pPr marL="3276004" indent="0">
              <a:buNone/>
              <a:defRPr sz="1881" b="1"/>
            </a:lvl7pPr>
            <a:lvl8pPr marL="3822002" indent="0">
              <a:buNone/>
              <a:defRPr sz="1881" b="1"/>
            </a:lvl8pPr>
            <a:lvl9pPr marL="4368003" indent="0">
              <a:buNone/>
              <a:defRPr sz="1881" b="1"/>
            </a:lvl9pPr>
          </a:lstStyle>
          <a:p>
            <a:pPr lvl="0"/>
            <a:r>
              <a:rPr lang="en-US"/>
              <a:t>Click to edit Master text styles</a:t>
            </a:r>
          </a:p>
        </p:txBody>
      </p:sp>
      <p:sp>
        <p:nvSpPr>
          <p:cNvPr id="6" name="Content Placeholder 5"/>
          <p:cNvSpPr>
            <a:spLocks noGrp="1"/>
          </p:cNvSpPr>
          <p:nvPr>
            <p:ph sz="quarter" idx="4"/>
          </p:nvPr>
        </p:nvSpPr>
        <p:spPr>
          <a:xfrm>
            <a:off x="5499849" y="2575115"/>
            <a:ext cx="4785577" cy="4678435"/>
          </a:xfrm>
        </p:spPr>
        <p:txBody>
          <a:bodyPr/>
          <a:lstStyle>
            <a:lvl1pPr>
              <a:defRPr sz="2867"/>
            </a:lvl1pPr>
            <a:lvl2pPr>
              <a:defRPr sz="2419"/>
            </a:lvl2pPr>
            <a:lvl3pPr>
              <a:defRPr sz="2150"/>
            </a:lvl3pPr>
            <a:lvl4pPr>
              <a:defRPr sz="1881"/>
            </a:lvl4pPr>
            <a:lvl5pPr>
              <a:defRPr sz="1881"/>
            </a:lvl5pPr>
            <a:lvl6pPr>
              <a:defRPr sz="1881"/>
            </a:lvl6pPr>
            <a:lvl7pPr>
              <a:defRPr sz="1881"/>
            </a:lvl7pPr>
            <a:lvl8pPr>
              <a:defRPr sz="1881"/>
            </a:lvl8pPr>
            <a:lvl9pPr>
              <a:defRPr sz="18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345" y="323309"/>
            <a:ext cx="3561926" cy="1375902"/>
          </a:xfrm>
        </p:spPr>
        <p:txBody>
          <a:bodyPr anchor="b"/>
          <a:lstStyle>
            <a:lvl1pPr algn="l">
              <a:defRPr sz="2419" b="1"/>
            </a:lvl1pPr>
          </a:lstStyle>
          <a:p>
            <a:r>
              <a:rPr lang="en-US"/>
              <a:t>Click to edit Master title style</a:t>
            </a:r>
          </a:p>
        </p:txBody>
      </p:sp>
      <p:sp>
        <p:nvSpPr>
          <p:cNvPr id="3" name="Content Placeholder 2"/>
          <p:cNvSpPr>
            <a:spLocks noGrp="1"/>
          </p:cNvSpPr>
          <p:nvPr>
            <p:ph idx="1"/>
          </p:nvPr>
        </p:nvSpPr>
        <p:spPr>
          <a:xfrm>
            <a:off x="4232961" y="323318"/>
            <a:ext cx="6052454" cy="6930249"/>
          </a:xfrm>
        </p:spPr>
        <p:txBody>
          <a:bodyPr/>
          <a:lstStyle>
            <a:lvl1pPr>
              <a:defRPr sz="3854"/>
            </a:lvl1pPr>
            <a:lvl2pPr>
              <a:defRPr sz="3316"/>
            </a:lvl2pPr>
            <a:lvl3pPr>
              <a:defRPr sz="2867"/>
            </a:lvl3pPr>
            <a:lvl4pPr>
              <a:defRPr sz="2419"/>
            </a:lvl4pPr>
            <a:lvl5pPr>
              <a:defRPr sz="2419"/>
            </a:lvl5pPr>
            <a:lvl6pPr>
              <a:defRPr sz="2419"/>
            </a:lvl6pPr>
            <a:lvl7pPr>
              <a:defRPr sz="2419"/>
            </a:lvl7pPr>
            <a:lvl8pPr>
              <a:defRPr sz="2419"/>
            </a:lvl8pPr>
            <a:lvl9pPr>
              <a:defRPr sz="24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345" y="1699210"/>
            <a:ext cx="3561926" cy="5554349"/>
          </a:xfrm>
        </p:spPr>
        <p:txBody>
          <a:bodyPr/>
          <a:lstStyle>
            <a:lvl1pPr marL="0" indent="0">
              <a:buNone/>
              <a:defRPr sz="1703"/>
            </a:lvl1pPr>
            <a:lvl2pPr marL="546001" indent="0">
              <a:buNone/>
              <a:defRPr sz="1435"/>
            </a:lvl2pPr>
            <a:lvl3pPr marL="1092002" indent="0">
              <a:buNone/>
              <a:defRPr sz="1166"/>
            </a:lvl3pPr>
            <a:lvl4pPr marL="1638002" indent="0">
              <a:buNone/>
              <a:defRPr sz="1075"/>
            </a:lvl4pPr>
            <a:lvl5pPr marL="2184002" indent="0">
              <a:buNone/>
              <a:defRPr sz="1075"/>
            </a:lvl5pPr>
            <a:lvl6pPr marL="2730003" indent="0">
              <a:buNone/>
              <a:defRPr sz="1075"/>
            </a:lvl6pPr>
            <a:lvl7pPr marL="3276004" indent="0">
              <a:buNone/>
              <a:defRPr sz="1075"/>
            </a:lvl7pPr>
            <a:lvl8pPr marL="3822002" indent="0">
              <a:buNone/>
              <a:defRPr sz="1075"/>
            </a:lvl8pPr>
            <a:lvl9pPr marL="4368003" indent="0">
              <a:buNone/>
              <a:defRPr sz="10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2122" y="5684058"/>
            <a:ext cx="6496050" cy="671035"/>
          </a:xfrm>
        </p:spPr>
        <p:txBody>
          <a:bodyPr anchor="b"/>
          <a:lstStyle>
            <a:lvl1pPr algn="l">
              <a:defRPr sz="2419" b="1"/>
            </a:lvl1pPr>
          </a:lstStyle>
          <a:p>
            <a:r>
              <a:rPr lang="en-US"/>
              <a:t>Click to edit Master title style</a:t>
            </a:r>
          </a:p>
        </p:txBody>
      </p:sp>
      <p:sp>
        <p:nvSpPr>
          <p:cNvPr id="3" name="Picture Placeholder 2"/>
          <p:cNvSpPr>
            <a:spLocks noGrp="1"/>
          </p:cNvSpPr>
          <p:nvPr>
            <p:ph type="pic" idx="1"/>
          </p:nvPr>
        </p:nvSpPr>
        <p:spPr>
          <a:xfrm>
            <a:off x="2122122" y="725543"/>
            <a:ext cx="6496050" cy="4872038"/>
          </a:xfrm>
        </p:spPr>
        <p:txBody>
          <a:bodyPr/>
          <a:lstStyle>
            <a:lvl1pPr marL="0" indent="0">
              <a:buNone/>
              <a:defRPr sz="3854"/>
            </a:lvl1pPr>
            <a:lvl2pPr marL="546001" indent="0">
              <a:buNone/>
              <a:defRPr sz="3316"/>
            </a:lvl2pPr>
            <a:lvl3pPr marL="1092002" indent="0">
              <a:buNone/>
              <a:defRPr sz="2867"/>
            </a:lvl3pPr>
            <a:lvl4pPr marL="1638002" indent="0">
              <a:buNone/>
              <a:defRPr sz="2419"/>
            </a:lvl4pPr>
            <a:lvl5pPr marL="2184002" indent="0">
              <a:buNone/>
              <a:defRPr sz="2419"/>
            </a:lvl5pPr>
            <a:lvl6pPr marL="2730003" indent="0">
              <a:buNone/>
              <a:defRPr sz="2419"/>
            </a:lvl6pPr>
            <a:lvl7pPr marL="3276004" indent="0">
              <a:buNone/>
              <a:defRPr sz="2419"/>
            </a:lvl7pPr>
            <a:lvl8pPr marL="3822002" indent="0">
              <a:buNone/>
              <a:defRPr sz="2419"/>
            </a:lvl8pPr>
            <a:lvl9pPr marL="4368003" indent="0">
              <a:buNone/>
              <a:defRPr sz="2419"/>
            </a:lvl9pPr>
          </a:lstStyle>
          <a:p>
            <a:r>
              <a:rPr lang="en-US"/>
              <a:t>Click icon to add picture</a:t>
            </a:r>
            <a:endParaRPr lang="en-US" dirty="0"/>
          </a:p>
        </p:txBody>
      </p:sp>
      <p:sp>
        <p:nvSpPr>
          <p:cNvPr id="4" name="Text Placeholder 3"/>
          <p:cNvSpPr>
            <a:spLocks noGrp="1"/>
          </p:cNvSpPr>
          <p:nvPr>
            <p:ph type="body" sz="half" idx="2"/>
          </p:nvPr>
        </p:nvSpPr>
        <p:spPr>
          <a:xfrm>
            <a:off x="2122122" y="6355096"/>
            <a:ext cx="6496050" cy="952980"/>
          </a:xfrm>
        </p:spPr>
        <p:txBody>
          <a:bodyPr/>
          <a:lstStyle>
            <a:lvl1pPr marL="0" indent="0">
              <a:buNone/>
              <a:defRPr sz="1703"/>
            </a:lvl1pPr>
            <a:lvl2pPr marL="546001" indent="0">
              <a:buNone/>
              <a:defRPr sz="1435"/>
            </a:lvl2pPr>
            <a:lvl3pPr marL="1092002" indent="0">
              <a:buNone/>
              <a:defRPr sz="1166"/>
            </a:lvl3pPr>
            <a:lvl4pPr marL="1638002" indent="0">
              <a:buNone/>
              <a:defRPr sz="1075"/>
            </a:lvl4pPr>
            <a:lvl5pPr marL="2184002" indent="0">
              <a:buNone/>
              <a:defRPr sz="1075"/>
            </a:lvl5pPr>
            <a:lvl6pPr marL="2730003" indent="0">
              <a:buNone/>
              <a:defRPr sz="1075"/>
            </a:lvl6pPr>
            <a:lvl7pPr marL="3276004" indent="0">
              <a:buNone/>
              <a:defRPr sz="1075"/>
            </a:lvl7pPr>
            <a:lvl8pPr marL="3822002" indent="0">
              <a:buNone/>
              <a:defRPr sz="1075"/>
            </a:lvl8pPr>
            <a:lvl9pPr marL="4368003" indent="0">
              <a:buNone/>
              <a:defRPr sz="10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091A9FD-CDA2-4BA5-8C18-59D6F59EB34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rgbClr val="F0FAFE"/>
            </a:gs>
            <a:gs pos="95000">
              <a:schemeClr val="bg1"/>
            </a:gs>
          </a:gsLst>
          <a:lin ang="1932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43" y="270686"/>
            <a:ext cx="9744077" cy="1118387"/>
          </a:xfrm>
          <a:prstGeom prst="rect">
            <a:avLst/>
          </a:prstGeom>
        </p:spPr>
        <p:txBody>
          <a:bodyPr vert="horz" lIns="121899" tIns="60949" rIns="121899" bIns="6094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1343" y="1714236"/>
            <a:ext cx="9744077" cy="5503598"/>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76412" y="7417085"/>
            <a:ext cx="2526244" cy="432318"/>
          </a:xfrm>
          <a:prstGeom prst="rect">
            <a:avLst/>
          </a:prstGeom>
        </p:spPr>
        <p:txBody>
          <a:bodyPr vert="horz" lIns="121899" tIns="60949" rIns="121899" bIns="60949" rtlCol="0" anchor="ctr"/>
          <a:lstStyle>
            <a:lvl1pPr algn="r">
              <a:defRPr sz="1435">
                <a:solidFill>
                  <a:schemeClr val="tx1">
                    <a:tint val="75000"/>
                  </a:schemeClr>
                </a:solidFill>
                <a:latin typeface="Arial"/>
                <a:cs typeface="Arial"/>
              </a:defRPr>
            </a:lvl1pPr>
          </a:lstStyle>
          <a:p>
            <a:fld id="{7091A9FD-CDA2-4BA5-8C18-59D6F59EB34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92002" rtl="1" eaLnBrk="1" latinLnBrk="0" hangingPunct="1">
        <a:lnSpc>
          <a:spcPct val="85000"/>
        </a:lnSpc>
        <a:spcBef>
          <a:spcPts val="0"/>
        </a:spcBef>
        <a:spcAft>
          <a:spcPts val="538"/>
        </a:spcAft>
        <a:buNone/>
        <a:defRPr sz="4837" kern="1200">
          <a:solidFill>
            <a:srgbClr val="0C4B92"/>
          </a:solidFill>
          <a:latin typeface="Arial"/>
          <a:ea typeface="+mj-ea"/>
          <a:cs typeface="Arial"/>
        </a:defRPr>
      </a:lvl1pPr>
    </p:titleStyle>
    <p:bodyStyle>
      <a:lvl1pPr marL="409502" indent="-409502" algn="r" defTabSz="1092002" rtl="1" eaLnBrk="1" latinLnBrk="0" hangingPunct="1">
        <a:lnSpc>
          <a:spcPct val="85000"/>
        </a:lnSpc>
        <a:spcBef>
          <a:spcPts val="0"/>
        </a:spcBef>
        <a:spcAft>
          <a:spcPts val="538"/>
        </a:spcAft>
        <a:buFont typeface="Arial" pitchFamily="34" charset="0"/>
        <a:buChar char="•"/>
        <a:defRPr sz="3854" kern="1200">
          <a:solidFill>
            <a:srgbClr val="70A0D7"/>
          </a:solidFill>
          <a:latin typeface="Arial"/>
          <a:ea typeface="+mn-ea"/>
          <a:cs typeface="Arial"/>
        </a:defRPr>
      </a:lvl1pPr>
      <a:lvl2pPr marL="887252" indent="-341250" algn="r" defTabSz="1092002" rtl="1" eaLnBrk="1" latinLnBrk="0" hangingPunct="1">
        <a:lnSpc>
          <a:spcPct val="85000"/>
        </a:lnSpc>
        <a:spcBef>
          <a:spcPts val="0"/>
        </a:spcBef>
        <a:spcAft>
          <a:spcPts val="538"/>
        </a:spcAft>
        <a:buFont typeface="Arial" pitchFamily="34" charset="0"/>
        <a:buChar char="–"/>
        <a:defRPr sz="3316" kern="1200">
          <a:solidFill>
            <a:srgbClr val="70A0D7"/>
          </a:solidFill>
          <a:latin typeface="Arial"/>
          <a:ea typeface="+mn-ea"/>
          <a:cs typeface="Arial"/>
        </a:defRPr>
      </a:lvl2pPr>
      <a:lvl3pPr marL="1365001" indent="-272999" algn="r" defTabSz="1092002" rtl="1" eaLnBrk="1" latinLnBrk="0" hangingPunct="1">
        <a:lnSpc>
          <a:spcPct val="85000"/>
        </a:lnSpc>
        <a:spcBef>
          <a:spcPts val="0"/>
        </a:spcBef>
        <a:spcAft>
          <a:spcPts val="538"/>
        </a:spcAft>
        <a:buFont typeface="Arial" pitchFamily="34" charset="0"/>
        <a:buChar char="•"/>
        <a:defRPr sz="2867" kern="1200">
          <a:solidFill>
            <a:srgbClr val="70A0D7"/>
          </a:solidFill>
          <a:latin typeface="Arial"/>
          <a:ea typeface="+mn-ea"/>
          <a:cs typeface="Arial"/>
        </a:defRPr>
      </a:lvl3pPr>
      <a:lvl4pPr marL="1911001" indent="-272999" algn="r" defTabSz="1092002" rtl="1" eaLnBrk="1" latinLnBrk="0" hangingPunct="1">
        <a:lnSpc>
          <a:spcPct val="85000"/>
        </a:lnSpc>
        <a:spcBef>
          <a:spcPts val="0"/>
        </a:spcBef>
        <a:spcAft>
          <a:spcPts val="538"/>
        </a:spcAft>
        <a:buFont typeface="Arial" pitchFamily="34" charset="0"/>
        <a:buChar char="–"/>
        <a:defRPr sz="2419" kern="1200">
          <a:solidFill>
            <a:srgbClr val="70A0D7"/>
          </a:solidFill>
          <a:latin typeface="Arial"/>
          <a:ea typeface="+mn-ea"/>
          <a:cs typeface="Arial"/>
        </a:defRPr>
      </a:lvl4pPr>
      <a:lvl5pPr marL="2457002" indent="-272999" algn="r" defTabSz="1092002" rtl="1" eaLnBrk="1" latinLnBrk="0" hangingPunct="1">
        <a:lnSpc>
          <a:spcPct val="85000"/>
        </a:lnSpc>
        <a:spcBef>
          <a:spcPts val="0"/>
        </a:spcBef>
        <a:spcAft>
          <a:spcPts val="538"/>
        </a:spcAft>
        <a:buFont typeface="Arial" pitchFamily="34" charset="0"/>
        <a:buChar char="»"/>
        <a:defRPr sz="2419" kern="1200">
          <a:solidFill>
            <a:srgbClr val="70A0D7"/>
          </a:solidFill>
          <a:latin typeface="Arial"/>
          <a:ea typeface="+mn-ea"/>
          <a:cs typeface="Arial"/>
        </a:defRPr>
      </a:lvl5pPr>
      <a:lvl6pPr marL="3003004"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6pPr>
      <a:lvl7pPr marL="3549004"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7pPr>
      <a:lvl8pPr marL="4095003"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8pPr>
      <a:lvl9pPr marL="4641002" indent="-272999" algn="r" defTabSz="1092002" rtl="1" eaLnBrk="1" latinLnBrk="0" hangingPunct="1">
        <a:spcBef>
          <a:spcPct val="20000"/>
        </a:spcBef>
        <a:buFont typeface="Arial" pitchFamily="34" charset="0"/>
        <a:buChar char="•"/>
        <a:defRPr sz="2419" kern="1200">
          <a:solidFill>
            <a:schemeClr val="tx1"/>
          </a:solidFill>
          <a:latin typeface="+mn-lt"/>
          <a:ea typeface="+mn-ea"/>
          <a:cs typeface="+mn-cs"/>
        </a:defRPr>
      </a:lvl9pPr>
    </p:bodyStyle>
    <p:otherStyle>
      <a:defPPr>
        <a:defRPr lang="en-US"/>
      </a:defPPr>
      <a:lvl1pPr marL="0" algn="r" defTabSz="1092002" rtl="1" eaLnBrk="1" latinLnBrk="0" hangingPunct="1">
        <a:defRPr sz="2150" kern="1200">
          <a:solidFill>
            <a:schemeClr val="tx1"/>
          </a:solidFill>
          <a:latin typeface="+mn-lt"/>
          <a:ea typeface="+mn-ea"/>
          <a:cs typeface="+mn-cs"/>
        </a:defRPr>
      </a:lvl1pPr>
      <a:lvl2pPr marL="546001" algn="r" defTabSz="1092002" rtl="1" eaLnBrk="1" latinLnBrk="0" hangingPunct="1">
        <a:defRPr sz="2150" kern="1200">
          <a:solidFill>
            <a:schemeClr val="tx1"/>
          </a:solidFill>
          <a:latin typeface="+mn-lt"/>
          <a:ea typeface="+mn-ea"/>
          <a:cs typeface="+mn-cs"/>
        </a:defRPr>
      </a:lvl2pPr>
      <a:lvl3pPr marL="1092002" algn="r" defTabSz="1092002" rtl="1" eaLnBrk="1" latinLnBrk="0" hangingPunct="1">
        <a:defRPr sz="2150" kern="1200">
          <a:solidFill>
            <a:schemeClr val="tx1"/>
          </a:solidFill>
          <a:latin typeface="+mn-lt"/>
          <a:ea typeface="+mn-ea"/>
          <a:cs typeface="+mn-cs"/>
        </a:defRPr>
      </a:lvl3pPr>
      <a:lvl4pPr marL="1638002" algn="r" defTabSz="1092002" rtl="1" eaLnBrk="1" latinLnBrk="0" hangingPunct="1">
        <a:defRPr sz="2150" kern="1200">
          <a:solidFill>
            <a:schemeClr val="tx1"/>
          </a:solidFill>
          <a:latin typeface="+mn-lt"/>
          <a:ea typeface="+mn-ea"/>
          <a:cs typeface="+mn-cs"/>
        </a:defRPr>
      </a:lvl4pPr>
      <a:lvl5pPr marL="2184002" algn="r" defTabSz="1092002" rtl="1" eaLnBrk="1" latinLnBrk="0" hangingPunct="1">
        <a:defRPr sz="2150" kern="1200">
          <a:solidFill>
            <a:schemeClr val="tx1"/>
          </a:solidFill>
          <a:latin typeface="+mn-lt"/>
          <a:ea typeface="+mn-ea"/>
          <a:cs typeface="+mn-cs"/>
        </a:defRPr>
      </a:lvl5pPr>
      <a:lvl6pPr marL="2730003" algn="r" defTabSz="1092002" rtl="1" eaLnBrk="1" latinLnBrk="0" hangingPunct="1">
        <a:defRPr sz="2150" kern="1200">
          <a:solidFill>
            <a:schemeClr val="tx1"/>
          </a:solidFill>
          <a:latin typeface="+mn-lt"/>
          <a:ea typeface="+mn-ea"/>
          <a:cs typeface="+mn-cs"/>
        </a:defRPr>
      </a:lvl6pPr>
      <a:lvl7pPr marL="3276004" algn="r" defTabSz="1092002" rtl="1" eaLnBrk="1" latinLnBrk="0" hangingPunct="1">
        <a:defRPr sz="2150" kern="1200">
          <a:solidFill>
            <a:schemeClr val="tx1"/>
          </a:solidFill>
          <a:latin typeface="+mn-lt"/>
          <a:ea typeface="+mn-ea"/>
          <a:cs typeface="+mn-cs"/>
        </a:defRPr>
      </a:lvl7pPr>
      <a:lvl8pPr marL="3822002" algn="r" defTabSz="1092002" rtl="1" eaLnBrk="1" latinLnBrk="0" hangingPunct="1">
        <a:defRPr sz="2150" kern="1200">
          <a:solidFill>
            <a:schemeClr val="tx1"/>
          </a:solidFill>
          <a:latin typeface="+mn-lt"/>
          <a:ea typeface="+mn-ea"/>
          <a:cs typeface="+mn-cs"/>
        </a:defRPr>
      </a:lvl8pPr>
      <a:lvl9pPr marL="4368003" algn="r" defTabSz="1092002" rtl="1"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1.png"/><Relationship Id="rId7"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1.png"/><Relationship Id="rId7"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3.png"/><Relationship Id="rId9" Type="http://schemas.openxmlformats.org/officeDocument/2006/relationships/image" Target="../media/image48.emf"/></Relationships>
</file>

<file path=ppt/slides/_rels/slide17.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1.png"/><Relationship Id="rId7"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1.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3.png"/><Relationship Id="rId9" Type="http://schemas.openxmlformats.org/officeDocument/2006/relationships/image" Target="../media/image54.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57.emf"/><Relationship Id="rId4" Type="http://schemas.openxmlformats.org/officeDocument/2006/relationships/image" Target="../media/image56.e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1.png"/><Relationship Id="rId7" Type="http://schemas.openxmlformats.org/officeDocument/2006/relationships/image" Target="../media/image62.e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1.png"/><Relationship Id="rId7" Type="http://schemas.openxmlformats.org/officeDocument/2006/relationships/image" Target="../media/image74.em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77.emf"/><Relationship Id="rId4" Type="http://schemas.openxmlformats.org/officeDocument/2006/relationships/image" Target="../media/image76.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3.emf"/><Relationship Id="rId4" Type="http://schemas.openxmlformats.org/officeDocument/2006/relationships/image" Target="../media/image8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85.emf"/><Relationship Id="rId4" Type="http://schemas.openxmlformats.org/officeDocument/2006/relationships/image" Target="../media/image84.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1.png"/><Relationship Id="rId7" Type="http://schemas.openxmlformats.org/officeDocument/2006/relationships/image" Target="../media/image94.emf"/><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99.emf"/><Relationship Id="rId3" Type="http://schemas.openxmlformats.org/officeDocument/2006/relationships/image" Target="../media/image1.png"/><Relationship Id="rId7" Type="http://schemas.openxmlformats.org/officeDocument/2006/relationships/image" Target="../media/image98.emf"/><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pn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png"/><Relationship Id="rId7"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7" name="TextBox 6">
            <a:extLst>
              <a:ext uri="{FF2B5EF4-FFF2-40B4-BE49-F238E27FC236}">
                <a16:creationId xmlns="" xmlns:a16="http://schemas.microsoft.com/office/drawing/2014/main" id="{6236AFA7-3BF6-4A7A-9290-679147DADA4A}"/>
              </a:ext>
            </a:extLst>
          </p:cNvPr>
          <p:cNvSpPr txBox="1"/>
          <p:nvPr/>
        </p:nvSpPr>
        <p:spPr>
          <a:xfrm>
            <a:off x="1507919" y="2531070"/>
            <a:ext cx="8515605" cy="1477328"/>
          </a:xfrm>
          <a:prstGeom prst="rect">
            <a:avLst/>
          </a:prstGeom>
          <a:noFill/>
        </p:spPr>
        <p:txBody>
          <a:bodyPr wrap="square" rtlCol="1">
            <a:spAutoFit/>
          </a:bodyPr>
          <a:lstStyle/>
          <a:p>
            <a:pPr algn="r"/>
            <a:r>
              <a:rPr lang="ar-EG" sz="3000" b="1" dirty="0">
                <a:solidFill>
                  <a:srgbClr val="002060"/>
                </a:solidFill>
                <a:latin typeface="Simplified Arabic" panose="02020603050405020304" pitchFamily="18" charset="-78"/>
                <a:ea typeface="+mj-ea"/>
                <a:cs typeface="Simplified Arabic" panose="02020603050405020304" pitchFamily="18" charset="-78"/>
              </a:rPr>
              <a:t>تقرير الأداء</a:t>
            </a:r>
            <a:r>
              <a:rPr lang="ar-EG" sz="3000" dirty="0"/>
              <a:t> </a:t>
            </a:r>
            <a:r>
              <a:rPr lang="ar-EG" sz="3000" b="1" dirty="0">
                <a:solidFill>
                  <a:srgbClr val="002060"/>
                </a:solidFill>
                <a:latin typeface="Simplified Arabic" panose="02020603050405020304" pitchFamily="18" charset="-78"/>
                <a:ea typeface="+mj-ea"/>
                <a:cs typeface="Simplified Arabic" panose="02020603050405020304" pitchFamily="18" charset="-78"/>
              </a:rPr>
              <a:t>الشهري للأنشطة المالية غير المصرفية</a:t>
            </a:r>
          </a:p>
          <a:p>
            <a:pPr algn="r"/>
            <a:endParaRPr lang="ar-EG" sz="3000" b="1" dirty="0">
              <a:solidFill>
                <a:srgbClr val="002060"/>
              </a:solidFill>
              <a:latin typeface="Simplified Arabic" panose="02020603050405020304" pitchFamily="18" charset="-78"/>
              <a:ea typeface="+mj-ea"/>
              <a:cs typeface="Simplified Arabic" panose="02020603050405020304" pitchFamily="18" charset="-78"/>
            </a:endParaRPr>
          </a:p>
          <a:p>
            <a:pPr algn="r"/>
            <a:r>
              <a:rPr lang="ar-EG" sz="3000" b="1" dirty="0" smtClean="0">
                <a:solidFill>
                  <a:srgbClr val="996633"/>
                </a:solidFill>
                <a:latin typeface="Simplified Arabic" panose="02020603050405020304" pitchFamily="18" charset="-78"/>
                <a:ea typeface="+mj-ea"/>
                <a:cs typeface="Simplified Arabic" panose="02020603050405020304" pitchFamily="18" charset="-78"/>
              </a:rPr>
              <a:t>مارس 2022</a:t>
            </a:r>
            <a:endParaRPr lang="ar-EG" sz="3000" b="1" dirty="0">
              <a:solidFill>
                <a:srgbClr val="996633"/>
              </a:solidFill>
              <a:latin typeface="Simplified Arabic" panose="02020603050405020304" pitchFamily="18" charset="-78"/>
              <a:ea typeface="+mj-ea"/>
              <a:cs typeface="Simplified Arabic" panose="02020603050405020304" pitchFamily="18" charset="-78"/>
            </a:endParaRPr>
          </a:p>
        </p:txBody>
      </p:sp>
      <p:pic>
        <p:nvPicPr>
          <p:cNvPr id="14" name="Picture 13">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graphicFrame>
        <p:nvGraphicFramePr>
          <p:cNvPr id="17" name="Table 16">
            <a:extLst>
              <a:ext uri="{FF2B5EF4-FFF2-40B4-BE49-F238E27FC236}">
                <a16:creationId xmlns="" xmlns:a16="http://schemas.microsoft.com/office/drawing/2014/main" id="{59F52EB0-54D1-4833-AB5E-2EF3F63EF416}"/>
              </a:ext>
            </a:extLst>
          </p:cNvPr>
          <p:cNvGraphicFramePr>
            <a:graphicFrameLocks noGrp="1"/>
          </p:cNvGraphicFramePr>
          <p:nvPr>
            <p:extLst>
              <p:ext uri="{D42A27DB-BD31-4B8C-83A1-F6EECF244321}">
                <p14:modId xmlns:p14="http://schemas.microsoft.com/office/powerpoint/2010/main" val="2351667566"/>
              </p:ext>
            </p:extLst>
          </p:nvPr>
        </p:nvGraphicFramePr>
        <p:xfrm>
          <a:off x="24287" y="7156375"/>
          <a:ext cx="10802463" cy="940676"/>
        </p:xfrm>
        <a:graphic>
          <a:graphicData uri="http://schemas.openxmlformats.org/drawingml/2006/table">
            <a:tbl>
              <a:tblPr rtl="1" firstRow="1" firstCol="1" bandRow="1"/>
              <a:tblGrid>
                <a:gridCol w="10802463">
                  <a:extLst>
                    <a:ext uri="{9D8B030D-6E8A-4147-A177-3AD203B41FA5}">
                      <a16:colId xmlns="" xmlns:a16="http://schemas.microsoft.com/office/drawing/2014/main" val="3169692390"/>
                    </a:ext>
                  </a:extLst>
                </a:gridCol>
              </a:tblGrid>
              <a:tr h="470338">
                <a:tc>
                  <a:txBody>
                    <a:bodyPr/>
                    <a:lstStyle/>
                    <a:p>
                      <a:pPr algn="r" rtl="1">
                        <a:lnSpc>
                          <a:spcPct val="115000"/>
                        </a:lnSpc>
                        <a:spcBef>
                          <a:spcPts val="600"/>
                        </a:spcBef>
                        <a:spcAft>
                          <a:spcPts val="0"/>
                        </a:spcAft>
                      </a:pPr>
                      <a:r>
                        <a:rPr lang="ar-EG" sz="1000" b="1"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1441" marR="6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extLst>
                  <a:ext uri="{0D108BD9-81ED-4DB2-BD59-A6C34878D82A}">
                    <a16:rowId xmlns="" xmlns:a16="http://schemas.microsoft.com/office/drawing/2014/main" val="659863622"/>
                  </a:ext>
                </a:extLst>
              </a:tr>
              <a:tr h="470338">
                <a:tc>
                  <a:txBody>
                    <a:bodyPr/>
                    <a:lstStyle/>
                    <a:p>
                      <a:pPr algn="r" rtl="1">
                        <a:lnSpc>
                          <a:spcPct val="115000"/>
                        </a:lnSpc>
                        <a:spcBef>
                          <a:spcPts val="600"/>
                        </a:spcBef>
                        <a:spcAft>
                          <a:spcPts val="0"/>
                        </a:spcAft>
                      </a:pPr>
                      <a:r>
                        <a:rPr lang="ar-EG" sz="1000" b="1" dirty="0">
                          <a:effectLst/>
                          <a:latin typeface="Calibri" panose="020F0502020204030204" pitchFamily="34" charset="0"/>
                          <a:ea typeface="Times New Roman" panose="02020603050405020304" pitchFamily="18" charset="0"/>
                          <a:cs typeface="Simplified Arabic" panose="02020603050405020304" pitchFamily="18" charset="-78"/>
                        </a:rPr>
                        <a:t> </a:t>
                      </a:r>
                      <a:endParaRPr lang="en-US" sz="1000" dirty="0">
                        <a:effectLst/>
                        <a:latin typeface="Calibri" panose="020F0502020204030204" pitchFamily="34" charset="0"/>
                        <a:ea typeface="Times New Roman" panose="02020603050405020304" pitchFamily="18" charset="0"/>
                        <a:cs typeface="Arial" panose="020B0604020202020204" pitchFamily="34" charset="0"/>
                      </a:endParaRPr>
                    </a:p>
                  </a:txBody>
                  <a:tcPr marL="61441" marR="6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11111"/>
                    </a:solidFill>
                  </a:tcPr>
                </a:tc>
                <a:extLst>
                  <a:ext uri="{0D108BD9-81ED-4DB2-BD59-A6C34878D82A}">
                    <a16:rowId xmlns="" xmlns:a16="http://schemas.microsoft.com/office/drawing/2014/main" val="1304800896"/>
                  </a:ext>
                </a:extLst>
              </a:tr>
            </a:tbl>
          </a:graphicData>
        </a:graphic>
      </p:graphicFrame>
      <p:sp>
        <p:nvSpPr>
          <p:cNvPr id="18" name="Right Triangle 17">
            <a:extLst>
              <a:ext uri="{FF2B5EF4-FFF2-40B4-BE49-F238E27FC236}">
                <a16:creationId xmlns="" xmlns:a16="http://schemas.microsoft.com/office/drawing/2014/main" id="{707974A8-AAAD-4E99-B1B2-89A2BBBBB426}"/>
              </a:ext>
            </a:extLst>
          </p:cNvPr>
          <p:cNvSpPr/>
          <p:nvPr/>
        </p:nvSpPr>
        <p:spPr>
          <a:xfrm>
            <a:off x="24287" y="6272953"/>
            <a:ext cx="2148728" cy="870415"/>
          </a:xfrm>
          <a:prstGeom prst="rtTriangl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1923" tIns="40960" rIns="81923" bIns="40960" numCol="1" spcCol="0" rtlCol="0" fromWordArt="0" anchor="ctr" anchorCtr="0" forceAA="0" compatLnSpc="1">
            <a:prstTxWarp prst="textNoShape">
              <a:avLst/>
            </a:prstTxWarp>
            <a:noAutofit/>
          </a:bodyPr>
          <a:lstStyle/>
          <a:p>
            <a:endParaRPr lang="ar-SA" sz="1612"/>
          </a:p>
        </p:txBody>
      </p:sp>
      <p:cxnSp>
        <p:nvCxnSpPr>
          <p:cNvPr id="6" name="Straight Connector 5">
            <a:extLst>
              <a:ext uri="{FF2B5EF4-FFF2-40B4-BE49-F238E27FC236}">
                <a16:creationId xmlns="" xmlns:a16="http://schemas.microsoft.com/office/drawing/2014/main" id="{8207856B-0431-4E24-99DB-C239E27F2729}"/>
              </a:ext>
            </a:extLst>
          </p:cNvPr>
          <p:cNvCxnSpPr>
            <a:cxnSpLocks/>
          </p:cNvCxnSpPr>
          <p:nvPr/>
        </p:nvCxnSpPr>
        <p:spPr>
          <a:xfrm>
            <a:off x="3686820" y="3269734"/>
            <a:ext cx="6336704" cy="0"/>
          </a:xfrm>
          <a:prstGeom prst="line">
            <a:avLst/>
          </a:prstGeom>
          <a:ln>
            <a:solidFill>
              <a:srgbClr val="996633"/>
            </a:solidFill>
          </a:ln>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295" y="4306989"/>
            <a:ext cx="1965964" cy="1965964"/>
          </a:xfrm>
          <a:prstGeom prst="rect">
            <a:avLst/>
          </a:prstGeom>
        </p:spPr>
      </p:pic>
    </p:spTree>
    <p:extLst>
      <p:ext uri="{BB962C8B-B14F-4D97-AF65-F5344CB8AC3E}">
        <p14:creationId xmlns:p14="http://schemas.microsoft.com/office/powerpoint/2010/main" val="65728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 xmlns:a16="http://schemas.microsoft.com/office/drawing/2014/main"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3" name="TextBox 12">
            <a:extLst>
              <a:ext uri="{FF2B5EF4-FFF2-40B4-BE49-F238E27FC236}">
                <a16:creationId xmlns="" xmlns:a16="http://schemas.microsoft.com/office/drawing/2014/main" id="{EF7E8660-BFDA-4B04-A82D-E57C165F96F4}"/>
              </a:ext>
            </a:extLst>
          </p:cNvPr>
          <p:cNvSpPr txBox="1"/>
          <p:nvPr/>
        </p:nvSpPr>
        <p:spPr>
          <a:xfrm>
            <a:off x="906787" y="1571689"/>
            <a:ext cx="950907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a:t>
            </a:r>
            <a:r>
              <a:rPr lang="en-US" sz="2000" b="1" dirty="0">
                <a:solidFill>
                  <a:srgbClr val="002060"/>
                </a:solidFill>
                <a:latin typeface="Simplified Arabic" panose="02020603050405020304" pitchFamily="18" charset="-78"/>
                <a:ea typeface="+mj-ea"/>
                <a:cs typeface="Simplified Arabic" panose="02020603050405020304" pitchFamily="18" charset="-78"/>
              </a:rPr>
              <a:t>2.</a:t>
            </a:r>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التأمين) عن الفترة يناير-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60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733600"/>
            <a:ext cx="576064" cy="430887"/>
          </a:xfrm>
          <a:prstGeom prst="rect">
            <a:avLst/>
          </a:prstGeom>
          <a:noFill/>
        </p:spPr>
        <p:txBody>
          <a:bodyPr wrap="square" rtlCol="1">
            <a:spAutoFit/>
          </a:bodyPr>
          <a:lstStyle/>
          <a:p>
            <a:pPr algn="ctr"/>
            <a:r>
              <a:rPr lang="ar-EG" sz="2200" b="1" dirty="0">
                <a:solidFill>
                  <a:srgbClr val="203864"/>
                </a:solidFill>
              </a:rPr>
              <a:t>9</a:t>
            </a:r>
          </a:p>
        </p:txBody>
      </p:sp>
      <p:sp>
        <p:nvSpPr>
          <p:cNvPr id="28" name="TextBox 27">
            <a:extLst>
              <a:ext uri="{FF2B5EF4-FFF2-40B4-BE49-F238E27FC236}">
                <a16:creationId xmlns="" xmlns:a16="http://schemas.microsoft.com/office/drawing/2014/main" id="{F1F813BD-82CE-4D1B-9594-FF0DE7B05029}"/>
              </a:ext>
            </a:extLst>
          </p:cNvPr>
          <p:cNvSpPr txBox="1"/>
          <p:nvPr/>
        </p:nvSpPr>
        <p:spPr>
          <a:xfrm>
            <a:off x="404186" y="1787197"/>
            <a:ext cx="9235331"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                                                                                                                (مليون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 xmlns:a16="http://schemas.microsoft.com/office/drawing/2014/main" id="{3C8EE8C5-5426-430A-AFFB-21FBFE8D241D}"/>
              </a:ext>
            </a:extLst>
          </p:cNvPr>
          <p:cNvSpPr txBox="1"/>
          <p:nvPr/>
        </p:nvSpPr>
        <p:spPr>
          <a:xfrm>
            <a:off x="948879" y="3970345"/>
            <a:ext cx="9269684"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a:t>
            </a:r>
            <a:r>
              <a:rPr lang="ar-EG" sz="900" dirty="0" smtClean="0">
                <a:solidFill>
                  <a:srgbClr val="000066"/>
                </a:solidFill>
                <a:latin typeface="Simplified Arabic" panose="02020603050405020304" pitchFamily="18" charset="-78"/>
                <a:cs typeface="Simplified Arabic" panose="02020603050405020304" pitchFamily="18" charset="-78"/>
              </a:rPr>
              <a:t>الإصدار.</a:t>
            </a:r>
          </a:p>
          <a:p>
            <a:pPr algn="r"/>
            <a:r>
              <a:rPr lang="ar-EG" sz="900" dirty="0">
                <a:solidFill>
                  <a:srgbClr val="000066"/>
                </a:solidFill>
                <a:latin typeface="Simplified Arabic" panose="02020603050405020304" pitchFamily="18" charset="-78"/>
                <a:cs typeface="Simplified Arabic" panose="02020603050405020304" pitchFamily="18" charset="-78"/>
              </a:rPr>
              <a:t>* تم تعديل هذا البيان نظرا لحدوث بعض </a:t>
            </a:r>
            <a:r>
              <a:rPr lang="ar-EG" sz="900" dirty="0" smtClean="0">
                <a:solidFill>
                  <a:srgbClr val="000066"/>
                </a:solidFill>
                <a:latin typeface="Simplified Arabic" panose="02020603050405020304" pitchFamily="18" charset="-78"/>
                <a:cs typeface="Simplified Arabic" panose="02020603050405020304" pitchFamily="18" charset="-78"/>
              </a:rPr>
              <a:t>التسويات</a:t>
            </a:r>
            <a:r>
              <a:rPr lang="ar-EG" sz="900" dirty="0">
                <a:solidFill>
                  <a:srgbClr val="000066"/>
                </a:solidFill>
                <a:latin typeface="Simplified Arabic" panose="02020603050405020304" pitchFamily="18" charset="-78"/>
                <a:cs typeface="Simplified Arabic" panose="02020603050405020304" pitchFamily="18" charset="-78"/>
              </a:rPr>
              <a:t> </a:t>
            </a:r>
            <a:r>
              <a:rPr lang="ar-EG" sz="900" dirty="0" smtClean="0">
                <a:solidFill>
                  <a:srgbClr val="000066"/>
                </a:solidFill>
                <a:latin typeface="Simplified Arabic" panose="02020603050405020304" pitchFamily="18" charset="-78"/>
                <a:cs typeface="Simplified Arabic" panose="02020603050405020304" pitchFamily="18" charset="-78"/>
              </a:rPr>
              <a:t>لشهر يناير 2022.</a:t>
            </a:r>
            <a:endParaRPr lang="ar-EG" sz="900" dirty="0">
              <a:solidFill>
                <a:srgbClr val="000066"/>
              </a:solidFill>
              <a:latin typeface="Simplified Arabic" panose="02020603050405020304" pitchFamily="18" charset="-78"/>
              <a:cs typeface="Simplified Arabic" panose="02020603050405020304" pitchFamily="18" charset="-78"/>
            </a:endParaRPr>
          </a:p>
        </p:txBody>
      </p:sp>
      <p:sp>
        <p:nvSpPr>
          <p:cNvPr id="27" name="TextBox 26">
            <a:extLst>
              <a:ext uri="{FF2B5EF4-FFF2-40B4-BE49-F238E27FC236}">
                <a16:creationId xmlns="" xmlns:a16="http://schemas.microsoft.com/office/drawing/2014/main" id="{FB0C3004-1489-4A53-8BBE-CACA458B0428}"/>
              </a:ext>
            </a:extLst>
          </p:cNvPr>
          <p:cNvSpPr txBox="1"/>
          <p:nvPr/>
        </p:nvSpPr>
        <p:spPr>
          <a:xfrm>
            <a:off x="870929" y="1067633"/>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  مؤشرات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التأمين)</a:t>
            </a:r>
          </a:p>
        </p:txBody>
      </p:sp>
      <p:sp>
        <p:nvSpPr>
          <p:cNvPr id="20" name="TextBox 19">
            <a:extLst>
              <a:ext uri="{FF2B5EF4-FFF2-40B4-BE49-F238E27FC236}">
                <a16:creationId xmlns="" xmlns:a16="http://schemas.microsoft.com/office/drawing/2014/main" id="{BD632660-516F-422A-881A-705414B76DDC}"/>
              </a:ext>
            </a:extLst>
          </p:cNvPr>
          <p:cNvSpPr txBox="1"/>
          <p:nvPr/>
        </p:nvSpPr>
        <p:spPr>
          <a:xfrm>
            <a:off x="5845423" y="7343683"/>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BD632660-516F-422A-881A-705414B76DDC}"/>
              </a:ext>
            </a:extLst>
          </p:cNvPr>
          <p:cNvSpPr txBox="1"/>
          <p:nvPr/>
        </p:nvSpPr>
        <p:spPr>
          <a:xfrm>
            <a:off x="876871" y="7343683"/>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04060" y="2187307"/>
            <a:ext cx="9629721" cy="1820756"/>
          </a:xfrm>
          <a:prstGeom prst="rect">
            <a:avLst/>
          </a:prstGeom>
        </p:spPr>
      </p:pic>
      <p:pic>
        <p:nvPicPr>
          <p:cNvPr id="3" name="Picture 2"/>
          <p:cNvPicPr>
            <a:picLocks noChangeAspect="1"/>
          </p:cNvPicPr>
          <p:nvPr/>
        </p:nvPicPr>
        <p:blipFill>
          <a:blip r:embed="rId6"/>
          <a:stretch>
            <a:fillRect/>
          </a:stretch>
        </p:blipFill>
        <p:spPr>
          <a:xfrm>
            <a:off x="5485383" y="4593689"/>
            <a:ext cx="4648398" cy="2706701"/>
          </a:xfrm>
          <a:prstGeom prst="rect">
            <a:avLst/>
          </a:prstGeom>
        </p:spPr>
      </p:pic>
      <p:pic>
        <p:nvPicPr>
          <p:cNvPr id="7" name="Picture 6"/>
          <p:cNvPicPr>
            <a:picLocks noChangeAspect="1"/>
          </p:cNvPicPr>
          <p:nvPr/>
        </p:nvPicPr>
        <p:blipFill>
          <a:blip r:embed="rId7"/>
          <a:stretch>
            <a:fillRect/>
          </a:stretch>
        </p:blipFill>
        <p:spPr>
          <a:xfrm>
            <a:off x="504060" y="4593689"/>
            <a:ext cx="4656260" cy="2696771"/>
          </a:xfrm>
          <a:prstGeom prst="rect">
            <a:avLst/>
          </a:prstGeom>
        </p:spPr>
      </p:pic>
    </p:spTree>
    <p:extLst>
      <p:ext uri="{BB962C8B-B14F-4D97-AF65-F5344CB8AC3E}">
        <p14:creationId xmlns:p14="http://schemas.microsoft.com/office/powerpoint/2010/main" val="2878200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3" name="TextBox 12">
            <a:extLst>
              <a:ext uri="{FF2B5EF4-FFF2-40B4-BE49-F238E27FC236}">
                <a16:creationId xmlns="" xmlns:a16="http://schemas.microsoft.com/office/drawing/2014/main" id="{EF7E8660-BFDA-4B04-A82D-E57C165F96F4}"/>
              </a:ext>
            </a:extLst>
          </p:cNvPr>
          <p:cNvSpPr txBox="1"/>
          <p:nvPr/>
        </p:nvSpPr>
        <p:spPr>
          <a:xfrm>
            <a:off x="588839" y="1395735"/>
            <a:ext cx="9853414"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3.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التصنيف وفقاً </a:t>
            </a:r>
            <a:r>
              <a:rPr lang="ar-EG" sz="1800" b="1" dirty="0">
                <a:solidFill>
                  <a:srgbClr val="002060"/>
                </a:solidFill>
                <a:latin typeface="Simplified Arabic" panose="02020603050405020304" pitchFamily="18" charset="-78"/>
                <a:ea typeface="+mj-ea"/>
                <a:cs typeface="Simplified Arabic" panose="02020603050405020304" pitchFamily="18" charset="-78"/>
              </a:rPr>
              <a:t>لفروع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عن </a:t>
            </a:r>
            <a:r>
              <a:rPr lang="ar-EG" sz="1800" b="1" dirty="0">
                <a:solidFill>
                  <a:srgbClr val="002060"/>
                </a:solidFill>
                <a:latin typeface="Simplified Arabic" panose="02020603050405020304" pitchFamily="18" charset="-78"/>
                <a:ea typeface="+mj-ea"/>
                <a:cs typeface="Simplified Arabic" panose="02020603050405020304" pitchFamily="18" charset="-78"/>
              </a:rPr>
              <a:t>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35761" y="753902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10</a:t>
            </a:r>
          </a:p>
        </p:txBody>
      </p:sp>
      <p:sp>
        <p:nvSpPr>
          <p:cNvPr id="27" name="TextBox 26">
            <a:extLst>
              <a:ext uri="{FF2B5EF4-FFF2-40B4-BE49-F238E27FC236}">
                <a16:creationId xmlns="" xmlns:a16="http://schemas.microsoft.com/office/drawing/2014/main" id="{7939257F-C985-48BB-9B41-7DB87AD3ED65}"/>
              </a:ext>
            </a:extLst>
          </p:cNvPr>
          <p:cNvSpPr txBox="1"/>
          <p:nvPr/>
        </p:nvSpPr>
        <p:spPr>
          <a:xfrm>
            <a:off x="333731" y="675655"/>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 xmlns:a16="http://schemas.microsoft.com/office/drawing/2014/main" id="{A6D5A7B9-E2E8-4A47-8C07-9AFAF66111D3}"/>
              </a:ext>
            </a:extLst>
          </p:cNvPr>
          <p:cNvSpPr txBox="1"/>
          <p:nvPr/>
        </p:nvSpPr>
        <p:spPr>
          <a:xfrm>
            <a:off x="893380" y="1035695"/>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التصنيف وفقاً </a:t>
            </a:r>
            <a:r>
              <a:rPr lang="ar-EG" sz="2000" b="1" dirty="0">
                <a:solidFill>
                  <a:srgbClr val="002060"/>
                </a:solidFill>
                <a:latin typeface="Simplified Arabic" panose="02020603050405020304" pitchFamily="18" charset="-78"/>
                <a:ea typeface="+mj-ea"/>
                <a:cs typeface="Simplified Arabic" panose="02020603050405020304" pitchFamily="18" charset="-78"/>
              </a:rPr>
              <a:t>لفروع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6" name="TextBox 35">
            <a:extLst>
              <a:ext uri="{FF2B5EF4-FFF2-40B4-BE49-F238E27FC236}">
                <a16:creationId xmlns="" xmlns:a16="http://schemas.microsoft.com/office/drawing/2014/main" id="{AAAD7BBD-CC2F-4C97-AA8B-DF347D454474}"/>
              </a:ext>
            </a:extLst>
          </p:cNvPr>
          <p:cNvSpPr txBox="1"/>
          <p:nvPr/>
        </p:nvSpPr>
        <p:spPr>
          <a:xfrm>
            <a:off x="732855" y="4653972"/>
            <a:ext cx="9580795"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3.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التصنيف وفقاً </a:t>
            </a:r>
            <a:r>
              <a:rPr lang="ar-EG" sz="1800" b="1" dirty="0">
                <a:solidFill>
                  <a:srgbClr val="002060"/>
                </a:solidFill>
                <a:latin typeface="Simplified Arabic" panose="02020603050405020304" pitchFamily="18" charset="-78"/>
                <a:ea typeface="+mj-ea"/>
                <a:cs typeface="Simplified Arabic" panose="02020603050405020304" pitchFamily="18" charset="-78"/>
              </a:rPr>
              <a:t>لفروع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1800" b="1" dirty="0">
                <a:solidFill>
                  <a:srgbClr val="002060"/>
                </a:solidFill>
                <a:latin typeface="Simplified Arabic" panose="02020603050405020304" pitchFamily="18" charset="-78"/>
                <a:ea typeface="+mj-ea"/>
                <a:cs typeface="Simplified Arabic" panose="02020603050405020304" pitchFamily="18" charset="-78"/>
              </a:rPr>
              <a:t>عن الفترة 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5" name="TextBox 24">
            <a:extLst>
              <a:ext uri="{FF2B5EF4-FFF2-40B4-BE49-F238E27FC236}">
                <a16:creationId xmlns="" xmlns:a16="http://schemas.microsoft.com/office/drawing/2014/main" id="{BD632660-516F-422A-881A-705414B76DDC}"/>
              </a:ext>
            </a:extLst>
          </p:cNvPr>
          <p:cNvSpPr txBox="1"/>
          <p:nvPr/>
        </p:nvSpPr>
        <p:spPr>
          <a:xfrm>
            <a:off x="6754460" y="4359076"/>
            <a:ext cx="3616935"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 xmlns:a16="http://schemas.microsoft.com/office/drawing/2014/main" id="{BD632660-516F-422A-881A-705414B76DDC}"/>
              </a:ext>
            </a:extLst>
          </p:cNvPr>
          <p:cNvSpPr txBox="1"/>
          <p:nvPr/>
        </p:nvSpPr>
        <p:spPr>
          <a:xfrm>
            <a:off x="5992404" y="7423605"/>
            <a:ext cx="432048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15" name="TextBox 14">
            <a:extLst>
              <a:ext uri="{FF2B5EF4-FFF2-40B4-BE49-F238E27FC236}">
                <a16:creationId xmlns="" xmlns:a16="http://schemas.microsoft.com/office/drawing/2014/main" id="{BD632660-516F-422A-881A-705414B76DDC}"/>
              </a:ext>
            </a:extLst>
          </p:cNvPr>
          <p:cNvSpPr txBox="1"/>
          <p:nvPr/>
        </p:nvSpPr>
        <p:spPr>
          <a:xfrm>
            <a:off x="1584777" y="4373905"/>
            <a:ext cx="3616935"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BD632660-516F-422A-881A-705414B76DDC}"/>
              </a:ext>
            </a:extLst>
          </p:cNvPr>
          <p:cNvSpPr txBox="1"/>
          <p:nvPr/>
        </p:nvSpPr>
        <p:spPr>
          <a:xfrm>
            <a:off x="876871" y="7441088"/>
            <a:ext cx="432048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p:txBody>
      </p:sp>
      <p:pic>
        <p:nvPicPr>
          <p:cNvPr id="2" name="Picture 1"/>
          <p:cNvPicPr>
            <a:picLocks noChangeAspect="1"/>
          </p:cNvPicPr>
          <p:nvPr/>
        </p:nvPicPr>
        <p:blipFill>
          <a:blip r:embed="rId5"/>
          <a:stretch>
            <a:fillRect/>
          </a:stretch>
        </p:blipFill>
        <p:spPr>
          <a:xfrm>
            <a:off x="5629399" y="1765068"/>
            <a:ext cx="4604690" cy="2608838"/>
          </a:xfrm>
          <a:prstGeom prst="rect">
            <a:avLst/>
          </a:prstGeom>
        </p:spPr>
      </p:pic>
      <p:pic>
        <p:nvPicPr>
          <p:cNvPr id="3" name="Picture 2"/>
          <p:cNvPicPr>
            <a:picLocks noChangeAspect="1"/>
          </p:cNvPicPr>
          <p:nvPr/>
        </p:nvPicPr>
        <p:blipFill>
          <a:blip r:embed="rId6"/>
          <a:stretch>
            <a:fillRect/>
          </a:stretch>
        </p:blipFill>
        <p:spPr>
          <a:xfrm>
            <a:off x="588838" y="1765066"/>
            <a:ext cx="4503197" cy="2602177"/>
          </a:xfrm>
          <a:prstGeom prst="rect">
            <a:avLst/>
          </a:prstGeom>
        </p:spPr>
      </p:pic>
      <p:pic>
        <p:nvPicPr>
          <p:cNvPr id="4" name="Picture 3"/>
          <p:cNvPicPr>
            <a:picLocks noChangeAspect="1"/>
          </p:cNvPicPr>
          <p:nvPr/>
        </p:nvPicPr>
        <p:blipFill>
          <a:blip r:embed="rId7"/>
          <a:stretch>
            <a:fillRect/>
          </a:stretch>
        </p:blipFill>
        <p:spPr>
          <a:xfrm>
            <a:off x="5683777" y="5023303"/>
            <a:ext cx="4542958" cy="2364492"/>
          </a:xfrm>
          <a:prstGeom prst="rect">
            <a:avLst/>
          </a:prstGeom>
        </p:spPr>
      </p:pic>
      <p:pic>
        <p:nvPicPr>
          <p:cNvPr id="6" name="Picture 5"/>
          <p:cNvPicPr>
            <a:picLocks noChangeAspect="1"/>
          </p:cNvPicPr>
          <p:nvPr/>
        </p:nvPicPr>
        <p:blipFill>
          <a:blip r:embed="rId8"/>
          <a:stretch>
            <a:fillRect/>
          </a:stretch>
        </p:blipFill>
        <p:spPr>
          <a:xfrm>
            <a:off x="588838" y="5023303"/>
            <a:ext cx="4533188" cy="2394283"/>
          </a:xfrm>
          <a:prstGeom prst="rect">
            <a:avLst/>
          </a:prstGeom>
        </p:spPr>
      </p:pic>
    </p:spTree>
    <p:extLst>
      <p:ext uri="{BB962C8B-B14F-4D97-AF65-F5344CB8AC3E}">
        <p14:creationId xmlns:p14="http://schemas.microsoft.com/office/powerpoint/2010/main" val="2709790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 xmlns:a16="http://schemas.microsoft.com/office/drawing/2014/main"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47"/>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11</a:t>
            </a:r>
          </a:p>
        </p:txBody>
      </p:sp>
      <p:sp>
        <p:nvSpPr>
          <p:cNvPr id="28" name="TextBox 27">
            <a:extLst>
              <a:ext uri="{FF2B5EF4-FFF2-40B4-BE49-F238E27FC236}">
                <a16:creationId xmlns="" xmlns:a16="http://schemas.microsoft.com/office/drawing/2014/main" id="{F1F813BD-82CE-4D1B-9594-FF0DE7B05029}"/>
              </a:ext>
            </a:extLst>
          </p:cNvPr>
          <p:cNvSpPr txBox="1"/>
          <p:nvPr/>
        </p:nvSpPr>
        <p:spPr>
          <a:xfrm>
            <a:off x="2532323" y="1650675"/>
            <a:ext cx="5522424"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.4.1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التأمين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مارس2022</a:t>
            </a:r>
            <a:endParaRPr lang="en-US"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 xmlns:a16="http://schemas.microsoft.com/office/drawing/2014/main" id="{FB0C3004-1489-4A53-8BBE-CACA458B0428}"/>
              </a:ext>
            </a:extLst>
          </p:cNvPr>
          <p:cNvSpPr txBox="1"/>
          <p:nvPr/>
        </p:nvSpPr>
        <p:spPr>
          <a:xfrm>
            <a:off x="870929" y="1139641"/>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4.  الحصص السوقية لشركات التأمين</a:t>
            </a:r>
          </a:p>
        </p:txBody>
      </p:sp>
      <p:sp>
        <p:nvSpPr>
          <p:cNvPr id="16" name="TextBox 15">
            <a:extLst>
              <a:ext uri="{FF2B5EF4-FFF2-40B4-BE49-F238E27FC236}">
                <a16:creationId xmlns="" xmlns:a16="http://schemas.microsoft.com/office/drawing/2014/main" id="{BD632660-516F-422A-881A-705414B76DDC}"/>
              </a:ext>
            </a:extLst>
          </p:cNvPr>
          <p:cNvSpPr txBox="1"/>
          <p:nvPr/>
        </p:nvSpPr>
        <p:spPr>
          <a:xfrm>
            <a:off x="488785" y="6182211"/>
            <a:ext cx="4963864"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*أخرى: تمثل مجموع الحصص السوقية للشركات التي تقل عن 3</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 xmlns:a16="http://schemas.microsoft.com/office/drawing/2014/main" id="{BD632660-516F-422A-881A-705414B76DDC}"/>
              </a:ext>
            </a:extLst>
          </p:cNvPr>
          <p:cNvSpPr txBox="1"/>
          <p:nvPr/>
        </p:nvSpPr>
        <p:spPr>
          <a:xfrm>
            <a:off x="5452649" y="6145274"/>
            <a:ext cx="5062620"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*أخرى: تمثل مجموع الحصص السوقية للشركات التي تقل عن 3</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629399" y="2050785"/>
            <a:ext cx="4815572" cy="4112957"/>
          </a:xfrm>
          <a:prstGeom prst="rect">
            <a:avLst/>
          </a:prstGeom>
        </p:spPr>
      </p:pic>
      <p:pic>
        <p:nvPicPr>
          <p:cNvPr id="6" name="Picture 5"/>
          <p:cNvPicPr>
            <a:picLocks noChangeAspect="1"/>
          </p:cNvPicPr>
          <p:nvPr/>
        </p:nvPicPr>
        <p:blipFill>
          <a:blip r:embed="rId6"/>
          <a:stretch>
            <a:fillRect/>
          </a:stretch>
        </p:blipFill>
        <p:spPr>
          <a:xfrm>
            <a:off x="461747" y="2053186"/>
            <a:ext cx="4951627" cy="4128158"/>
          </a:xfrm>
          <a:prstGeom prst="rect">
            <a:avLst/>
          </a:prstGeom>
        </p:spPr>
      </p:pic>
    </p:spTree>
    <p:extLst>
      <p:ext uri="{BB962C8B-B14F-4D97-AF65-F5344CB8AC3E}">
        <p14:creationId xmlns:p14="http://schemas.microsoft.com/office/powerpoint/2010/main" val="1758371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 xmlns:a16="http://schemas.microsoft.com/office/drawing/2014/main"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47"/>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smtClean="0">
                <a:solidFill>
                  <a:srgbClr val="203864"/>
                </a:solidFill>
              </a:rPr>
              <a:t>12</a:t>
            </a:r>
            <a:endParaRPr lang="ar-EG" sz="2200" b="1" dirty="0">
              <a:solidFill>
                <a:srgbClr val="203864"/>
              </a:solidFill>
            </a:endParaRPr>
          </a:p>
        </p:txBody>
      </p:sp>
      <p:sp>
        <p:nvSpPr>
          <p:cNvPr id="28" name="TextBox 27">
            <a:extLst>
              <a:ext uri="{FF2B5EF4-FFF2-40B4-BE49-F238E27FC236}">
                <a16:creationId xmlns="" xmlns:a16="http://schemas.microsoft.com/office/drawing/2014/main" id="{F1F813BD-82CE-4D1B-9594-FF0DE7B05029}"/>
              </a:ext>
            </a:extLst>
          </p:cNvPr>
          <p:cNvSpPr txBox="1"/>
          <p:nvPr/>
        </p:nvSpPr>
        <p:spPr>
          <a:xfrm>
            <a:off x="1380927" y="1650675"/>
            <a:ext cx="667382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.4.1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التأمين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الفترة يناير- مارس 2022</a:t>
            </a:r>
            <a:endParaRPr lang="en-US"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 xmlns:a16="http://schemas.microsoft.com/office/drawing/2014/main" id="{FB0C3004-1489-4A53-8BBE-CACA458B0428}"/>
              </a:ext>
            </a:extLst>
          </p:cNvPr>
          <p:cNvSpPr txBox="1"/>
          <p:nvPr/>
        </p:nvSpPr>
        <p:spPr>
          <a:xfrm>
            <a:off x="870929" y="1139641"/>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4.  الحصص السوقية لشركات التأمين</a:t>
            </a:r>
          </a:p>
        </p:txBody>
      </p:sp>
      <p:sp>
        <p:nvSpPr>
          <p:cNvPr id="16" name="TextBox 15">
            <a:extLst>
              <a:ext uri="{FF2B5EF4-FFF2-40B4-BE49-F238E27FC236}">
                <a16:creationId xmlns="" xmlns:a16="http://schemas.microsoft.com/office/drawing/2014/main" id="{BD632660-516F-422A-881A-705414B76DDC}"/>
              </a:ext>
            </a:extLst>
          </p:cNvPr>
          <p:cNvSpPr txBox="1"/>
          <p:nvPr/>
        </p:nvSpPr>
        <p:spPr>
          <a:xfrm>
            <a:off x="420360" y="6145705"/>
            <a:ext cx="4963864"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*أخرى: تمثل مجموع الحصص السوقية للشركات التي تقل عن 3</a:t>
            </a:r>
            <a:r>
              <a:rPr lang="ar-EG" sz="900" dirty="0" smtClean="0">
                <a:solidFill>
                  <a:srgbClr val="000066"/>
                </a:solidFill>
                <a:latin typeface="Simplified Arabic" panose="02020603050405020304" pitchFamily="18" charset="-78"/>
                <a:cs typeface="Simplified Arabic" panose="02020603050405020304" pitchFamily="18" charset="-78"/>
              </a:rPr>
              <a:t>%. </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 xmlns:a16="http://schemas.microsoft.com/office/drawing/2014/main" id="{BD632660-516F-422A-881A-705414B76DDC}"/>
              </a:ext>
            </a:extLst>
          </p:cNvPr>
          <p:cNvSpPr txBox="1"/>
          <p:nvPr/>
        </p:nvSpPr>
        <p:spPr>
          <a:xfrm>
            <a:off x="5457529" y="6145705"/>
            <a:ext cx="5062620"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*أخرى: تمثل مجموع الحصص السوقية للشركات التي تقل عن 3</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5452649" y="2161709"/>
            <a:ext cx="4999075" cy="3986554"/>
          </a:xfrm>
          <a:prstGeom prst="rect">
            <a:avLst/>
          </a:prstGeom>
        </p:spPr>
      </p:pic>
      <p:pic>
        <p:nvPicPr>
          <p:cNvPr id="4" name="Picture 3"/>
          <p:cNvPicPr>
            <a:picLocks noChangeAspect="1"/>
          </p:cNvPicPr>
          <p:nvPr/>
        </p:nvPicPr>
        <p:blipFill>
          <a:blip r:embed="rId6"/>
          <a:stretch>
            <a:fillRect/>
          </a:stretch>
        </p:blipFill>
        <p:spPr>
          <a:xfrm>
            <a:off x="333731" y="2161708"/>
            <a:ext cx="4933651" cy="4002249"/>
          </a:xfrm>
          <a:prstGeom prst="rect">
            <a:avLst/>
          </a:prstGeom>
        </p:spPr>
      </p:pic>
    </p:spTree>
    <p:extLst>
      <p:ext uri="{BB962C8B-B14F-4D97-AF65-F5344CB8AC3E}">
        <p14:creationId xmlns:p14="http://schemas.microsoft.com/office/powerpoint/2010/main" val="404618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7" name="TextBox 16">
            <a:extLst>
              <a:ext uri="{FF2B5EF4-FFF2-40B4-BE49-F238E27FC236}">
                <a16:creationId xmlns="" xmlns:a16="http://schemas.microsoft.com/office/drawing/2014/main" id="{71B43916-E299-4DBD-9F63-EF8AAE2D997B}"/>
              </a:ext>
            </a:extLst>
          </p:cNvPr>
          <p:cNvSpPr txBox="1"/>
          <p:nvPr/>
        </p:nvSpPr>
        <p:spPr>
          <a:xfrm>
            <a:off x="4405263" y="1181668"/>
            <a:ext cx="572346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5</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 استثمارات </a:t>
            </a:r>
            <a:r>
              <a:rPr lang="ar-EG" sz="2000" b="1" dirty="0">
                <a:solidFill>
                  <a:srgbClr val="002060"/>
                </a:solidFill>
                <a:latin typeface="Simplified Arabic" panose="02020603050405020304" pitchFamily="18" charset="-78"/>
                <a:ea typeface="+mj-ea"/>
                <a:cs typeface="Simplified Arabic" panose="02020603050405020304" pitchFamily="18" charset="-78"/>
              </a:rPr>
              <a:t>صناديق التأمين الخاصة</a:t>
            </a:r>
          </a:p>
        </p:txBody>
      </p:sp>
      <p:pic>
        <p:nvPicPr>
          <p:cNvPr id="10" name="Picture 9">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sp>
        <p:nvSpPr>
          <p:cNvPr id="12" name="TextBox 11">
            <a:extLst>
              <a:ext uri="{FF2B5EF4-FFF2-40B4-BE49-F238E27FC236}">
                <a16:creationId xmlns="" xmlns:a16="http://schemas.microsoft.com/office/drawing/2014/main" id="{ECE226FC-CE9B-45B0-A5F8-5BC053743232}"/>
              </a:ext>
            </a:extLst>
          </p:cNvPr>
          <p:cNvSpPr txBox="1"/>
          <p:nvPr/>
        </p:nvSpPr>
        <p:spPr>
          <a:xfrm>
            <a:off x="1029544" y="1715705"/>
            <a:ext cx="917236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5.1. </a:t>
            </a:r>
            <a:r>
              <a:rPr lang="ar-EG" sz="2000" b="1" dirty="0">
                <a:solidFill>
                  <a:srgbClr val="002060"/>
                </a:solidFill>
                <a:latin typeface="Simplified Arabic" panose="02020603050405020304" pitchFamily="18" charset="-78"/>
                <a:cs typeface="Simplified Arabic" panose="02020603050405020304" pitchFamily="18" charset="-78"/>
              </a:rPr>
              <a:t>نشاط استثمارات صناديق التأمين الخاصة عن شهر </a:t>
            </a:r>
            <a:r>
              <a:rPr lang="ar-EG" sz="2000" b="1" dirty="0" smtClean="0">
                <a:solidFill>
                  <a:srgbClr val="002060"/>
                </a:solidFill>
                <a:latin typeface="Simplified Arabic" panose="02020603050405020304" pitchFamily="18" charset="-78"/>
                <a:cs typeface="Simplified Arabic" panose="02020603050405020304" pitchFamily="18" charset="-78"/>
              </a:rPr>
              <a:t>مارس 2022</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5" name="Picture 24" descr="Untitled.png">
            <a:extLst>
              <a:ext uri="{FF2B5EF4-FFF2-40B4-BE49-F238E27FC236}">
                <a16:creationId xmlns="" xmlns:a16="http://schemas.microsoft.com/office/drawing/2014/main" id="{83A8CD2F-4385-4987-9170-B97E0034A9A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13</a:t>
            </a:r>
            <a:endParaRPr lang="ar-EG" sz="2200" b="1" dirty="0">
              <a:solidFill>
                <a:srgbClr val="203864"/>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 xmlns:a16="http://schemas.microsoft.com/office/drawing/2014/main" id="{30DB2EAA-DA91-442E-8C91-2C4C3B0A4E12}"/>
              </a:ext>
            </a:extLst>
          </p:cNvPr>
          <p:cNvSpPr txBox="1"/>
          <p:nvPr/>
        </p:nvSpPr>
        <p:spPr>
          <a:xfrm>
            <a:off x="360172" y="751784"/>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 xmlns:a16="http://schemas.microsoft.com/office/drawing/2014/main" id="{3C8EE8C5-5426-430A-AFFB-21FBFE8D241D}"/>
              </a:ext>
            </a:extLst>
          </p:cNvPr>
          <p:cNvSpPr txBox="1"/>
          <p:nvPr/>
        </p:nvSpPr>
        <p:spPr>
          <a:xfrm>
            <a:off x="1314740" y="3679342"/>
            <a:ext cx="8691681" cy="46596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a:t>
            </a:r>
            <a:r>
              <a:rPr lang="en-US" sz="900"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الإدارة المركزية للأشراف والرقابة على صناديق التأمين الخاصة</a:t>
            </a:r>
          </a:p>
          <a:p>
            <a:pPr algn="r" rtl="1"/>
            <a:r>
              <a:rPr lang="ar-EG" sz="900" dirty="0">
                <a:solidFill>
                  <a:srgbClr val="000066"/>
                </a:solidFill>
                <a:latin typeface="Simplified Arabic" panose="02020603050405020304" pitchFamily="18" charset="-78"/>
                <a:cs typeface="Simplified Arabic" panose="02020603050405020304" pitchFamily="18" charset="-78"/>
              </a:rPr>
              <a:t>* استثمارات صناديق التأمين الخاصة : تمثل الاستثمارات الجديدة عن شهر </a:t>
            </a:r>
            <a:r>
              <a:rPr lang="ar-EG" sz="900" dirty="0" smtClean="0">
                <a:solidFill>
                  <a:srgbClr val="000066"/>
                </a:solidFill>
                <a:latin typeface="Simplified Arabic" panose="02020603050405020304" pitchFamily="18" charset="-78"/>
                <a:cs typeface="Simplified Arabic" panose="02020603050405020304" pitchFamily="18" charset="-78"/>
              </a:rPr>
              <a:t>مارس2022 ومارس 2021</a:t>
            </a:r>
            <a:r>
              <a:rPr lang="en-US" sz="900" dirty="0" smtClean="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على التوالي</a:t>
            </a:r>
          </a:p>
          <a:p>
            <a:pPr algn="r" rtl="1"/>
            <a:endParaRPr lang="ar-EG" sz="628" b="1" dirty="0">
              <a:solidFill>
                <a:srgbClr val="FF0000"/>
              </a:solidFill>
              <a:latin typeface="Simplified Arabic" panose="02020603050405020304" pitchFamily="18" charset="-78"/>
              <a:ea typeface="+mj-ea"/>
              <a:cs typeface="Simplified Arabic" panose="02020603050405020304" pitchFamily="18" charset="-78"/>
            </a:endParaRPr>
          </a:p>
        </p:txBody>
      </p:sp>
      <p:sp>
        <p:nvSpPr>
          <p:cNvPr id="18" name="TextBox 17">
            <a:extLst>
              <a:ext uri="{FF2B5EF4-FFF2-40B4-BE49-F238E27FC236}">
                <a16:creationId xmlns="" xmlns:a16="http://schemas.microsoft.com/office/drawing/2014/main" id="{ECE226FC-CE9B-45B0-A5F8-5BC053743232}"/>
              </a:ext>
            </a:extLst>
          </p:cNvPr>
          <p:cNvSpPr txBox="1"/>
          <p:nvPr/>
        </p:nvSpPr>
        <p:spPr>
          <a:xfrm>
            <a:off x="1119260" y="4774505"/>
            <a:ext cx="9082644"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5.2. </a:t>
            </a:r>
            <a:r>
              <a:rPr lang="ar-EG" sz="2000" b="1" dirty="0">
                <a:solidFill>
                  <a:srgbClr val="002060"/>
                </a:solidFill>
                <a:latin typeface="Simplified Arabic" panose="02020603050405020304" pitchFamily="18" charset="-78"/>
                <a:cs typeface="Simplified Arabic" panose="02020603050405020304" pitchFamily="18" charset="-78"/>
              </a:rPr>
              <a:t>نشاط استثمارات صناديق التأمين الخاصة عن الفترة يناير- </a:t>
            </a:r>
            <a:r>
              <a:rPr lang="ar-EG" sz="2000" b="1" dirty="0" smtClean="0">
                <a:solidFill>
                  <a:srgbClr val="002060"/>
                </a:solidFill>
                <a:latin typeface="Simplified Arabic" panose="02020603050405020304" pitchFamily="18" charset="-78"/>
                <a:cs typeface="Simplified Arabic" panose="02020603050405020304" pitchFamily="18" charset="-78"/>
              </a:rPr>
              <a:t>مارس 2022</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 xmlns:a16="http://schemas.microsoft.com/office/drawing/2014/main" id="{B5D00E9D-163A-42C9-89C7-18619AB5176F}"/>
              </a:ext>
            </a:extLst>
          </p:cNvPr>
          <p:cNvSpPr txBox="1"/>
          <p:nvPr/>
        </p:nvSpPr>
        <p:spPr>
          <a:xfrm>
            <a:off x="468933" y="5216144"/>
            <a:ext cx="9398179" cy="400110"/>
          </a:xfrm>
          <a:prstGeom prst="rect">
            <a:avLst/>
          </a:prstGeom>
          <a:noFill/>
        </p:spPr>
        <p:txBody>
          <a:bodyPr wrap="square" rtlCol="0">
            <a:spAutoFit/>
          </a:bodyPr>
          <a:lstStyle/>
          <a:p>
            <a:pPr rtl="1"/>
            <a:r>
              <a:rPr lang="ar-EG" sz="2000" b="1" dirty="0">
                <a:solidFill>
                  <a:srgbClr val="002060"/>
                </a:solidFill>
                <a:latin typeface="Simplified Arabic" panose="02020603050405020304" pitchFamily="18" charset="-78"/>
                <a:cs typeface="Simplified Arabic" panose="02020603050405020304" pitchFamily="18" charset="-78"/>
              </a:rPr>
              <a:t>(مليار جنيه)</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1" name="TextBox 20">
            <a:extLst>
              <a:ext uri="{FF2B5EF4-FFF2-40B4-BE49-F238E27FC236}">
                <a16:creationId xmlns="" xmlns:a16="http://schemas.microsoft.com/office/drawing/2014/main" id="{0CE3A096-6DD4-40CD-A0D2-48D0A3323A7C}"/>
              </a:ext>
            </a:extLst>
          </p:cNvPr>
          <p:cNvSpPr txBox="1"/>
          <p:nvPr/>
        </p:nvSpPr>
        <p:spPr>
          <a:xfrm>
            <a:off x="361491" y="2144751"/>
            <a:ext cx="9613064"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cs typeface="Simplified Arabic" panose="02020603050405020304" pitchFamily="18" charset="-78"/>
              </a:rPr>
              <a:t>                                                                                            </a:t>
            </a:r>
            <a:r>
              <a:rPr lang="en-US" sz="2000" b="1" dirty="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(مليار جنيه)</a:t>
            </a:r>
            <a:endParaRPr lang="ar-EG" sz="20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 xmlns:a16="http://schemas.microsoft.com/office/drawing/2014/main" id="{3C8EE8C5-5426-430A-AFFB-21FBFE8D241D}"/>
              </a:ext>
            </a:extLst>
          </p:cNvPr>
          <p:cNvSpPr txBox="1"/>
          <p:nvPr/>
        </p:nvSpPr>
        <p:spPr>
          <a:xfrm>
            <a:off x="1314741" y="6724327"/>
            <a:ext cx="8691681" cy="46596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a:t>
            </a:r>
            <a:r>
              <a:rPr lang="en-US" sz="900"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الإدارة المركزية للأشراف والرقابة على صناديق التأمين الخاصة</a:t>
            </a:r>
          </a:p>
          <a:p>
            <a:pPr algn="r" rtl="1"/>
            <a:r>
              <a:rPr lang="ar-EG" sz="900" dirty="0">
                <a:solidFill>
                  <a:srgbClr val="000066"/>
                </a:solidFill>
                <a:latin typeface="Simplified Arabic" panose="02020603050405020304" pitchFamily="18" charset="-78"/>
                <a:cs typeface="Simplified Arabic" panose="02020603050405020304" pitchFamily="18" charset="-78"/>
              </a:rPr>
              <a:t>* استثمارات صناديق التأمين الخاصة : تمثل الاستثمارات الجديدة عن الفترة الموضحة</a:t>
            </a:r>
          </a:p>
          <a:p>
            <a:pPr algn="r" rtl="1"/>
            <a:endParaRPr lang="ar-EG" sz="628" b="1" dirty="0">
              <a:solidFill>
                <a:srgbClr val="FF0000"/>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88839" y="2543858"/>
            <a:ext cx="9385716" cy="1139963"/>
          </a:xfrm>
          <a:prstGeom prst="rect">
            <a:avLst/>
          </a:prstGeom>
        </p:spPr>
      </p:pic>
      <p:pic>
        <p:nvPicPr>
          <p:cNvPr id="6" name="Picture 5"/>
          <p:cNvPicPr>
            <a:picLocks noChangeAspect="1"/>
          </p:cNvPicPr>
          <p:nvPr/>
        </p:nvPicPr>
        <p:blipFill>
          <a:blip r:embed="rId6"/>
          <a:stretch>
            <a:fillRect/>
          </a:stretch>
        </p:blipFill>
        <p:spPr>
          <a:xfrm>
            <a:off x="588839" y="5610202"/>
            <a:ext cx="9385716" cy="1114125"/>
          </a:xfrm>
          <a:prstGeom prst="rect">
            <a:avLst/>
          </a:prstGeom>
        </p:spPr>
      </p:pic>
    </p:spTree>
    <p:extLst>
      <p:ext uri="{BB962C8B-B14F-4D97-AF65-F5344CB8AC3E}">
        <p14:creationId xmlns:p14="http://schemas.microsoft.com/office/powerpoint/2010/main" val="128814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6149B045-1222-4FFF-B85F-7073A6E0AE1A}"/>
              </a:ext>
            </a:extLst>
          </p:cNvPr>
          <p:cNvSpPr txBox="1"/>
          <p:nvPr/>
        </p:nvSpPr>
        <p:spPr>
          <a:xfrm>
            <a:off x="380049" y="77119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6E137D58-A03B-4F31-96DA-7F9CFEDFDD0C}"/>
              </a:ext>
            </a:extLst>
          </p:cNvPr>
          <p:cNvSpPr txBox="1"/>
          <p:nvPr/>
        </p:nvSpPr>
        <p:spPr>
          <a:xfrm>
            <a:off x="5316129" y="1188715"/>
            <a:ext cx="496993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 التمويل </a:t>
            </a:r>
            <a:r>
              <a:rPr lang="ar-EG" sz="2000" b="1" dirty="0">
                <a:solidFill>
                  <a:srgbClr val="002060"/>
                </a:solidFill>
                <a:latin typeface="Simplified Arabic" panose="02020603050405020304" pitchFamily="18" charset="-78"/>
                <a:ea typeface="+mj-ea"/>
                <a:cs typeface="Simplified Arabic" panose="02020603050405020304" pitchFamily="18" charset="-78"/>
              </a:rPr>
              <a:t>العقارى</a:t>
            </a:r>
          </a:p>
        </p:txBody>
      </p:sp>
      <p:sp>
        <p:nvSpPr>
          <p:cNvPr id="23" name="TextBox 22">
            <a:extLst>
              <a:ext uri="{FF2B5EF4-FFF2-40B4-BE49-F238E27FC236}">
                <a16:creationId xmlns="" xmlns:a16="http://schemas.microsoft.com/office/drawing/2014/main" id="{8EFF4F40-1052-45DE-A67F-9E97AE06BD41}"/>
              </a:ext>
            </a:extLst>
          </p:cNvPr>
          <p:cNvSpPr txBox="1"/>
          <p:nvPr/>
        </p:nvSpPr>
        <p:spPr>
          <a:xfrm>
            <a:off x="-79270" y="1640711"/>
            <a:ext cx="5269359"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1.2</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مؤشرات التمويل العقاري</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عن الفترة </a:t>
            </a:r>
            <a:r>
              <a:rPr lang="ar-EG" sz="1800" b="1" dirty="0">
                <a:solidFill>
                  <a:srgbClr val="002060"/>
                </a:solidFill>
                <a:latin typeface="Simplified Arabic" panose="02020603050405020304" pitchFamily="18" charset="-78"/>
                <a:ea typeface="+mj-ea"/>
                <a:cs typeface="Simplified Arabic" panose="02020603050405020304" pitchFamily="18" charset="-78"/>
              </a:rPr>
              <a:t>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5" name="TextBox 24">
            <a:extLst>
              <a:ext uri="{FF2B5EF4-FFF2-40B4-BE49-F238E27FC236}">
                <a16:creationId xmlns="" xmlns:a16="http://schemas.microsoft.com/office/drawing/2014/main" id="{05077F88-A82A-40BE-88D0-EB6CDB88B753}"/>
              </a:ext>
            </a:extLst>
          </p:cNvPr>
          <p:cNvSpPr txBox="1"/>
          <p:nvPr/>
        </p:nvSpPr>
        <p:spPr>
          <a:xfrm>
            <a:off x="5197351" y="1683767"/>
            <a:ext cx="5096374"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مؤشرات 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العقارى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 xmlns:a16="http://schemas.microsoft.com/office/drawing/2014/main" id="{E664E0C4-566D-42AF-A5CF-7602EA1BA64C}"/>
              </a:ext>
            </a:extLst>
          </p:cNvPr>
          <p:cNvSpPr txBox="1"/>
          <p:nvPr/>
        </p:nvSpPr>
        <p:spPr>
          <a:xfrm>
            <a:off x="308863" y="3267943"/>
            <a:ext cx="500448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8" name="TextBox 27">
            <a:extLst>
              <a:ext uri="{FF2B5EF4-FFF2-40B4-BE49-F238E27FC236}">
                <a16:creationId xmlns="" xmlns:a16="http://schemas.microsoft.com/office/drawing/2014/main" id="{7AD51705-B5C0-4E1D-8E87-407DD0F8EFE3}"/>
              </a:ext>
            </a:extLst>
          </p:cNvPr>
          <p:cNvSpPr txBox="1"/>
          <p:nvPr/>
        </p:nvSpPr>
        <p:spPr>
          <a:xfrm>
            <a:off x="5633600" y="3267943"/>
            <a:ext cx="4800676"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ea typeface="+mj-ea"/>
                <a:cs typeface="Simplified Arabic" panose="02020603050405020304" pitchFamily="18" charset="-78"/>
              </a:rPr>
              <a:t>بلغت إجمالي قيمة أرصدة التمويل العقاري</a:t>
            </a:r>
            <a:r>
              <a:rPr lang="en-US" sz="900" dirty="0">
                <a:solidFill>
                  <a:srgbClr val="000066"/>
                </a:solidFill>
                <a:latin typeface="Simplified Arabic" panose="02020603050405020304" pitchFamily="18" charset="-78"/>
                <a:ea typeface="+mj-ea"/>
                <a:cs typeface="Simplified Arabic" panose="02020603050405020304" pitchFamily="18" charset="-78"/>
              </a:rPr>
              <a:t> </a:t>
            </a:r>
            <a:r>
              <a:rPr lang="ar-EG" sz="900" dirty="0">
                <a:solidFill>
                  <a:srgbClr val="000066"/>
                </a:solidFill>
                <a:latin typeface="Simplified Arabic" panose="02020603050405020304" pitchFamily="18" charset="-78"/>
                <a:ea typeface="+mj-ea"/>
                <a:cs typeface="Simplified Arabic" panose="02020603050405020304" pitchFamily="18" charset="-78"/>
              </a:rPr>
              <a:t>لدى شركات التمويل العقارى في نهاية </a:t>
            </a:r>
            <a:r>
              <a:rPr lang="ar-EG" sz="900" dirty="0" smtClean="0">
                <a:solidFill>
                  <a:srgbClr val="000066"/>
                </a:solidFill>
                <a:latin typeface="Simplified Arabic" panose="02020603050405020304" pitchFamily="18" charset="-78"/>
                <a:ea typeface="+mj-ea"/>
                <a:cs typeface="Simplified Arabic" panose="02020603050405020304" pitchFamily="18" charset="-78"/>
              </a:rPr>
              <a:t>مارس 2022 </a:t>
            </a:r>
            <a:r>
              <a:rPr lang="ar-EG" sz="900" dirty="0">
                <a:solidFill>
                  <a:srgbClr val="000066"/>
                </a:solidFill>
                <a:latin typeface="Simplified Arabic" panose="02020603050405020304" pitchFamily="18" charset="-78"/>
                <a:ea typeface="+mj-ea"/>
                <a:cs typeface="Simplified Arabic" panose="02020603050405020304" pitchFamily="18" charset="-78"/>
              </a:rPr>
              <a:t>مبلغ </a:t>
            </a:r>
            <a:r>
              <a:rPr lang="en-US" sz="900" dirty="0" smtClean="0">
                <a:solidFill>
                  <a:srgbClr val="000066"/>
                </a:solidFill>
                <a:latin typeface="Simplified Arabic" panose="02020603050405020304" pitchFamily="18" charset="-78"/>
                <a:ea typeface="+mj-ea"/>
                <a:cs typeface="Simplified Arabic" panose="02020603050405020304" pitchFamily="18" charset="-78"/>
              </a:rPr>
              <a:t> 16029.0</a:t>
            </a:r>
            <a:r>
              <a:rPr lang="ar-EG" sz="900" dirty="0" smtClean="0">
                <a:solidFill>
                  <a:srgbClr val="000066"/>
                </a:solidFill>
                <a:latin typeface="Simplified Arabic" panose="02020603050405020304" pitchFamily="18" charset="-78"/>
                <a:ea typeface="+mj-ea"/>
                <a:cs typeface="Simplified Arabic" panose="02020603050405020304" pitchFamily="18" charset="-78"/>
              </a:rPr>
              <a:t>مليون جنيه مقارنة بمبلغ </a:t>
            </a:r>
            <a:r>
              <a:rPr lang="en-US" sz="900" dirty="0" smtClean="0">
                <a:solidFill>
                  <a:srgbClr val="000066"/>
                </a:solidFill>
                <a:latin typeface="Simplified Arabic" panose="02020603050405020304" pitchFamily="18" charset="-78"/>
                <a:ea typeface="+mj-ea"/>
                <a:cs typeface="Simplified Arabic" panose="02020603050405020304" pitchFamily="18" charset="-78"/>
              </a:rPr>
              <a:t> 9052.2</a:t>
            </a:r>
            <a:r>
              <a:rPr lang="en-US" sz="900" dirty="0" smtClean="0"/>
              <a:t> </a:t>
            </a:r>
            <a:r>
              <a:rPr lang="ar-EG" sz="900" dirty="0" smtClean="0">
                <a:solidFill>
                  <a:srgbClr val="000066"/>
                </a:solidFill>
                <a:latin typeface="Simplified Arabic" panose="02020603050405020304" pitchFamily="18" charset="-78"/>
                <a:ea typeface="+mj-ea"/>
                <a:cs typeface="Simplified Arabic" panose="02020603050405020304" pitchFamily="18" charset="-78"/>
              </a:rPr>
              <a:t>مليون جنيه في مارس 2021. ويعبر هذا الرقم عن رصيد خلال لحظة زمنية محددة.</a:t>
            </a:r>
            <a:endParaRPr lang="en-US" sz="900"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19" name="Picture 18">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20" name="Picture 19" descr="Untitled.png">
            <a:extLst>
              <a:ext uri="{FF2B5EF4-FFF2-40B4-BE49-F238E27FC236}">
                <a16:creationId xmlns="" xmlns:a16="http://schemas.microsoft.com/office/drawing/2014/main" id="{C20B2667-473E-493C-A7E4-21719CAAD2F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14A1FDFC-F6AA-48E6-A68E-349207926D9F}"/>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14</a:t>
            </a:r>
            <a:endParaRPr lang="ar-EG" sz="2200" b="1" dirty="0">
              <a:solidFill>
                <a:srgbClr val="203864"/>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660C10EE-EDE9-49AA-A195-A6CBF75A1138}"/>
              </a:ext>
            </a:extLst>
          </p:cNvPr>
          <p:cNvSpPr txBox="1"/>
          <p:nvPr/>
        </p:nvSpPr>
        <p:spPr>
          <a:xfrm>
            <a:off x="5657501" y="7073121"/>
            <a:ext cx="4701043"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 xmlns:a16="http://schemas.microsoft.com/office/drawing/2014/main" id="{660C10EE-EDE9-49AA-A195-A6CBF75A1138}"/>
              </a:ext>
            </a:extLst>
          </p:cNvPr>
          <p:cNvSpPr txBox="1"/>
          <p:nvPr/>
        </p:nvSpPr>
        <p:spPr>
          <a:xfrm>
            <a:off x="615107" y="7084367"/>
            <a:ext cx="4701043"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541943" y="2006349"/>
            <a:ext cx="4798391" cy="1312359"/>
          </a:xfrm>
          <a:prstGeom prst="rect">
            <a:avLst/>
          </a:prstGeom>
        </p:spPr>
      </p:pic>
      <p:pic>
        <p:nvPicPr>
          <p:cNvPr id="6" name="Picture 5"/>
          <p:cNvPicPr>
            <a:picLocks noChangeAspect="1"/>
          </p:cNvPicPr>
          <p:nvPr/>
        </p:nvPicPr>
        <p:blipFill>
          <a:blip r:embed="rId6"/>
          <a:stretch>
            <a:fillRect/>
          </a:stretch>
        </p:blipFill>
        <p:spPr>
          <a:xfrm>
            <a:off x="495416" y="1971799"/>
            <a:ext cx="4721345" cy="1335792"/>
          </a:xfrm>
          <a:prstGeom prst="rect">
            <a:avLst/>
          </a:prstGeom>
        </p:spPr>
      </p:pic>
      <p:pic>
        <p:nvPicPr>
          <p:cNvPr id="9" name="Picture 8"/>
          <p:cNvPicPr>
            <a:picLocks noChangeAspect="1"/>
          </p:cNvPicPr>
          <p:nvPr/>
        </p:nvPicPr>
        <p:blipFill>
          <a:blip r:embed="rId7"/>
          <a:stretch>
            <a:fillRect/>
          </a:stretch>
        </p:blipFill>
        <p:spPr>
          <a:xfrm>
            <a:off x="5541944" y="4007330"/>
            <a:ext cx="4751782" cy="3092381"/>
          </a:xfrm>
          <a:prstGeom prst="rect">
            <a:avLst/>
          </a:prstGeom>
        </p:spPr>
      </p:pic>
      <p:pic>
        <p:nvPicPr>
          <p:cNvPr id="10" name="Picture 9"/>
          <p:cNvPicPr>
            <a:picLocks noChangeAspect="1"/>
          </p:cNvPicPr>
          <p:nvPr/>
        </p:nvPicPr>
        <p:blipFill>
          <a:blip r:embed="rId8"/>
          <a:stretch>
            <a:fillRect/>
          </a:stretch>
        </p:blipFill>
        <p:spPr>
          <a:xfrm>
            <a:off x="495416" y="4007330"/>
            <a:ext cx="4701935" cy="3077037"/>
          </a:xfrm>
          <a:prstGeom prst="rect">
            <a:avLst/>
          </a:prstGeom>
        </p:spPr>
      </p:pic>
    </p:spTree>
    <p:extLst>
      <p:ext uri="{BB962C8B-B14F-4D97-AF65-F5344CB8AC3E}">
        <p14:creationId xmlns:p14="http://schemas.microsoft.com/office/powerpoint/2010/main" val="4180995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6149B045-1222-4FFF-B85F-7073A6E0AE1A}"/>
              </a:ext>
            </a:extLst>
          </p:cNvPr>
          <p:cNvSpPr txBox="1"/>
          <p:nvPr/>
        </p:nvSpPr>
        <p:spPr>
          <a:xfrm>
            <a:off x="328517" y="73174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العقاري </a:t>
            </a:r>
            <a:r>
              <a:rPr lang="ar-EG" sz="2200" b="1" dirty="0">
                <a:solidFill>
                  <a:srgbClr val="002060"/>
                </a:solidFill>
                <a:latin typeface="Simplified Arabic" panose="02020603050405020304" pitchFamily="18" charset="-78"/>
                <a:ea typeface="+mj-ea"/>
                <a:cs typeface="Simplified Arabic" panose="02020603050405020304" pitchFamily="18" charset="-78"/>
              </a:rPr>
              <a:t>(تابع)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6E137D58-A03B-4F31-96DA-7F9CFEDFDD0C}"/>
              </a:ext>
            </a:extLst>
          </p:cNvPr>
          <p:cNvSpPr txBox="1"/>
          <p:nvPr/>
        </p:nvSpPr>
        <p:spPr>
          <a:xfrm>
            <a:off x="2769712" y="1184027"/>
            <a:ext cx="775623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2.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تطور التمويل </a:t>
            </a:r>
            <a:r>
              <a:rPr lang="ar-EG" sz="2000" b="1" dirty="0">
                <a:solidFill>
                  <a:srgbClr val="002060"/>
                </a:solidFill>
                <a:latin typeface="Simplified Arabic" panose="02020603050405020304" pitchFamily="18" charset="-78"/>
                <a:ea typeface="+mj-ea"/>
                <a:cs typeface="Simplified Arabic" panose="02020603050405020304" pitchFamily="18" charset="-78"/>
              </a:rPr>
              <a:t>العقاري وفقاً لشرائح الدخل الشهرى </a:t>
            </a:r>
          </a:p>
        </p:txBody>
      </p:sp>
      <p:pic>
        <p:nvPicPr>
          <p:cNvPr id="24" name="Picture 23">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25" name="Picture 24" descr="Untitled.png">
            <a:extLst>
              <a:ext uri="{FF2B5EF4-FFF2-40B4-BE49-F238E27FC236}">
                <a16:creationId xmlns="" xmlns:a16="http://schemas.microsoft.com/office/drawing/2014/main" id="{70C612EF-3302-4048-A7FE-3683E27D2ED7}"/>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4800"/>
            <a:ext cx="5903595" cy="666127"/>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 xmlns:a16="http://schemas.microsoft.com/office/drawing/2014/main" id="{B6294066-A67B-4C18-BEE7-0662FBBCF0FB}"/>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rPr>
              <a:t>15</a:t>
            </a:r>
            <a:endParaRPr lang="ar-EG" sz="2200" b="1" dirty="0">
              <a:solidFill>
                <a:srgbClr val="203864"/>
              </a:solidFill>
            </a:endParaRPr>
          </a:p>
        </p:txBody>
      </p:sp>
      <p:sp>
        <p:nvSpPr>
          <p:cNvPr id="34" name="TextBox 33">
            <a:extLst>
              <a:ext uri="{FF2B5EF4-FFF2-40B4-BE49-F238E27FC236}">
                <a16:creationId xmlns="" xmlns:a16="http://schemas.microsoft.com/office/drawing/2014/main" id="{F728DBF1-E3AC-492A-B7F4-1504D3B8E2F7}"/>
              </a:ext>
            </a:extLst>
          </p:cNvPr>
          <p:cNvSpPr txBox="1"/>
          <p:nvPr/>
        </p:nvSpPr>
        <p:spPr>
          <a:xfrm>
            <a:off x="5238268" y="1791975"/>
            <a:ext cx="5222617" cy="646331"/>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2.1</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تطور 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العقاري وفقاً لشرائح  الدخل الشهري </a:t>
            </a:r>
          </a:p>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6" name="TextBox 35">
            <a:extLst>
              <a:ext uri="{FF2B5EF4-FFF2-40B4-BE49-F238E27FC236}">
                <a16:creationId xmlns="" xmlns:a16="http://schemas.microsoft.com/office/drawing/2014/main" id="{CBECC272-0901-4455-8C48-88A56DAA52A0}"/>
              </a:ext>
            </a:extLst>
          </p:cNvPr>
          <p:cNvSpPr txBox="1"/>
          <p:nvPr/>
        </p:nvSpPr>
        <p:spPr>
          <a:xfrm>
            <a:off x="80417" y="1780991"/>
            <a:ext cx="5024983" cy="646331"/>
          </a:xfrm>
          <a:prstGeom prst="rect">
            <a:avLst/>
          </a:prstGeom>
          <a:noFill/>
        </p:spPr>
        <p:txBody>
          <a:bodyPr wrap="square" rtlCol="0">
            <a:spAutoFit/>
          </a:bodyPr>
          <a:lstStyle/>
          <a:p>
            <a:pPr algn="ctr" rtl="1"/>
            <a:r>
              <a:rPr lang="en-US" sz="1800" b="1" dirty="0">
                <a:solidFill>
                  <a:srgbClr val="002060"/>
                </a:solidFill>
                <a:latin typeface="Simplified Arabic" panose="02020603050405020304" pitchFamily="18" charset="-78"/>
                <a:ea typeface="+mj-ea"/>
                <a:cs typeface="Simplified Arabic" panose="02020603050405020304" pitchFamily="18" charset="-78"/>
              </a:rPr>
              <a:t>2.2</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تطور</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العقاري وفقاً لشرائح الدخل الشهرى عن الفترة 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1" name="TextBox 20">
            <a:extLst>
              <a:ext uri="{FF2B5EF4-FFF2-40B4-BE49-F238E27FC236}">
                <a16:creationId xmlns="" xmlns:a16="http://schemas.microsoft.com/office/drawing/2014/main" id="{E664E0C4-566D-42AF-A5CF-7602EA1BA64C}"/>
              </a:ext>
            </a:extLst>
          </p:cNvPr>
          <p:cNvSpPr txBox="1"/>
          <p:nvPr/>
        </p:nvSpPr>
        <p:spPr>
          <a:xfrm>
            <a:off x="5551642" y="3883099"/>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 xmlns:a16="http://schemas.microsoft.com/office/drawing/2014/main" id="{E664E0C4-566D-42AF-A5CF-7602EA1BA64C}"/>
              </a:ext>
            </a:extLst>
          </p:cNvPr>
          <p:cNvSpPr txBox="1"/>
          <p:nvPr/>
        </p:nvSpPr>
        <p:spPr>
          <a:xfrm>
            <a:off x="360124" y="3838706"/>
            <a:ext cx="4905818"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 xmlns:a16="http://schemas.microsoft.com/office/drawing/2014/main" id="{660C10EE-EDE9-49AA-A195-A6CBF75A1138}"/>
              </a:ext>
            </a:extLst>
          </p:cNvPr>
          <p:cNvSpPr txBox="1"/>
          <p:nvPr/>
        </p:nvSpPr>
        <p:spPr>
          <a:xfrm>
            <a:off x="640324" y="7243250"/>
            <a:ext cx="4701043"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 xmlns:a16="http://schemas.microsoft.com/office/drawing/2014/main" id="{660C10EE-EDE9-49AA-A195-A6CBF75A1138}"/>
              </a:ext>
            </a:extLst>
          </p:cNvPr>
          <p:cNvSpPr txBox="1"/>
          <p:nvPr/>
        </p:nvSpPr>
        <p:spPr>
          <a:xfrm>
            <a:off x="5394131" y="7243250"/>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9" name="Picture 8"/>
          <p:cNvPicPr>
            <a:picLocks noChangeAspect="1"/>
          </p:cNvPicPr>
          <p:nvPr/>
        </p:nvPicPr>
        <p:blipFill>
          <a:blip r:embed="rId5"/>
          <a:stretch>
            <a:fillRect/>
          </a:stretch>
        </p:blipFill>
        <p:spPr>
          <a:xfrm>
            <a:off x="265391" y="2449290"/>
            <a:ext cx="4924371" cy="1440133"/>
          </a:xfrm>
          <a:prstGeom prst="rect">
            <a:avLst/>
          </a:prstGeom>
        </p:spPr>
      </p:pic>
      <p:pic>
        <p:nvPicPr>
          <p:cNvPr id="10" name="Picture 9"/>
          <p:cNvPicPr>
            <a:picLocks noChangeAspect="1"/>
          </p:cNvPicPr>
          <p:nvPr/>
        </p:nvPicPr>
        <p:blipFill>
          <a:blip r:embed="rId6"/>
          <a:stretch>
            <a:fillRect/>
          </a:stretch>
        </p:blipFill>
        <p:spPr>
          <a:xfrm>
            <a:off x="7961480" y="4365954"/>
            <a:ext cx="2414123" cy="2885632"/>
          </a:xfrm>
          <a:prstGeom prst="rect">
            <a:avLst/>
          </a:prstGeom>
        </p:spPr>
      </p:pic>
      <p:pic>
        <p:nvPicPr>
          <p:cNvPr id="11" name="Picture 10"/>
          <p:cNvPicPr>
            <a:picLocks noChangeAspect="1"/>
          </p:cNvPicPr>
          <p:nvPr/>
        </p:nvPicPr>
        <p:blipFill>
          <a:blip r:embed="rId7"/>
          <a:stretch>
            <a:fillRect/>
          </a:stretch>
        </p:blipFill>
        <p:spPr>
          <a:xfrm>
            <a:off x="5393372" y="4351088"/>
            <a:ext cx="2417313" cy="2900498"/>
          </a:xfrm>
          <a:prstGeom prst="rect">
            <a:avLst/>
          </a:prstGeom>
        </p:spPr>
      </p:pic>
      <p:pic>
        <p:nvPicPr>
          <p:cNvPr id="12" name="Picture 11"/>
          <p:cNvPicPr>
            <a:picLocks noChangeAspect="1"/>
          </p:cNvPicPr>
          <p:nvPr/>
        </p:nvPicPr>
        <p:blipFill>
          <a:blip r:embed="rId8"/>
          <a:stretch>
            <a:fillRect/>
          </a:stretch>
        </p:blipFill>
        <p:spPr>
          <a:xfrm>
            <a:off x="2769712" y="4365954"/>
            <a:ext cx="2407266" cy="2862429"/>
          </a:xfrm>
          <a:prstGeom prst="rect">
            <a:avLst/>
          </a:prstGeom>
        </p:spPr>
      </p:pic>
      <p:pic>
        <p:nvPicPr>
          <p:cNvPr id="13" name="Picture 12"/>
          <p:cNvPicPr>
            <a:picLocks noChangeAspect="1"/>
          </p:cNvPicPr>
          <p:nvPr/>
        </p:nvPicPr>
        <p:blipFill>
          <a:blip r:embed="rId9"/>
          <a:stretch>
            <a:fillRect/>
          </a:stretch>
        </p:blipFill>
        <p:spPr>
          <a:xfrm>
            <a:off x="265391" y="4365953"/>
            <a:ext cx="2393993" cy="2862429"/>
          </a:xfrm>
          <a:prstGeom prst="rect">
            <a:avLst/>
          </a:prstGeom>
        </p:spPr>
      </p:pic>
      <p:pic>
        <p:nvPicPr>
          <p:cNvPr id="2" name="Picture 1"/>
          <p:cNvPicPr>
            <a:picLocks noChangeAspect="1"/>
          </p:cNvPicPr>
          <p:nvPr/>
        </p:nvPicPr>
        <p:blipFill>
          <a:blip r:embed="rId10"/>
          <a:stretch>
            <a:fillRect/>
          </a:stretch>
        </p:blipFill>
        <p:spPr>
          <a:xfrm>
            <a:off x="5341367" y="2462249"/>
            <a:ext cx="5034236" cy="1453766"/>
          </a:xfrm>
          <a:prstGeom prst="rect">
            <a:avLst/>
          </a:prstGeom>
        </p:spPr>
      </p:pic>
    </p:spTree>
    <p:extLst>
      <p:ext uri="{BB962C8B-B14F-4D97-AF65-F5344CB8AC3E}">
        <p14:creationId xmlns:p14="http://schemas.microsoft.com/office/powerpoint/2010/main" val="1065603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6149B045-1222-4FFF-B85F-7073A6E0AE1A}"/>
              </a:ext>
            </a:extLst>
          </p:cNvPr>
          <p:cNvSpPr txBox="1"/>
          <p:nvPr/>
        </p:nvSpPr>
        <p:spPr>
          <a:xfrm>
            <a:off x="328517" y="73174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العقاري </a:t>
            </a:r>
            <a:r>
              <a:rPr lang="ar-EG" sz="2200" b="1" dirty="0">
                <a:solidFill>
                  <a:srgbClr val="002060"/>
                </a:solidFill>
                <a:latin typeface="Simplified Arabic" panose="02020603050405020304" pitchFamily="18" charset="-78"/>
                <a:ea typeface="+mj-ea"/>
                <a:cs typeface="Simplified Arabic" panose="02020603050405020304" pitchFamily="18" charset="-78"/>
              </a:rPr>
              <a:t>(تابع)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4" name="Picture 23">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25" name="Picture 24" descr="Untitled.png">
            <a:extLst>
              <a:ext uri="{FF2B5EF4-FFF2-40B4-BE49-F238E27FC236}">
                <a16:creationId xmlns="" xmlns:a16="http://schemas.microsoft.com/office/drawing/2014/main" id="{70C612EF-3302-4048-A7FE-3683E27D2ED7}"/>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4800"/>
            <a:ext cx="5903595" cy="666127"/>
          </a:xfrm>
          <a:prstGeom prst="rect">
            <a:avLst/>
          </a:prstGeom>
          <a:noFill/>
          <a:ln>
            <a:noFill/>
          </a:ln>
          <a:extLst>
            <a:ext uri="{53640926-AAD7-44D8-BBD7-CCE9431645EC}">
              <a14:shadowObscured xmlns:a14="http://schemas.microsoft.com/office/drawing/2010/main"/>
            </a:ext>
          </a:extLst>
        </p:spPr>
      </p:pic>
      <p:sp>
        <p:nvSpPr>
          <p:cNvPr id="28" name="TextBox 27">
            <a:extLst>
              <a:ext uri="{FF2B5EF4-FFF2-40B4-BE49-F238E27FC236}">
                <a16:creationId xmlns="" xmlns:a16="http://schemas.microsoft.com/office/drawing/2014/main" id="{B6294066-A67B-4C18-BEE7-0662FBBCF0FB}"/>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16</a:t>
            </a:r>
            <a:endParaRPr lang="ar-EG" sz="2200" b="1" dirty="0">
              <a:solidFill>
                <a:srgbClr val="20386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DF2F7CD1-8835-495E-A2B5-115F7585A66F}"/>
              </a:ext>
            </a:extLst>
          </p:cNvPr>
          <p:cNvSpPr txBox="1"/>
          <p:nvPr/>
        </p:nvSpPr>
        <p:spPr>
          <a:xfrm>
            <a:off x="5379506" y="3840083"/>
            <a:ext cx="5182766"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*عملاء شركات التمويل العقارى فقط بدون عملاء البنوك </a:t>
            </a:r>
            <a:endParaRPr lang="en-US" sz="900" dirty="0">
              <a:solidFill>
                <a:srgbClr val="000066"/>
              </a:solidFill>
              <a:latin typeface="Simplified Arabic" panose="02020603050405020304" pitchFamily="18" charset="-78"/>
              <a:cs typeface="Simplified Arabic" panose="02020603050405020304" pitchFamily="18" charset="-78"/>
            </a:endParaRPr>
          </a:p>
        </p:txBody>
      </p:sp>
      <p:sp>
        <p:nvSpPr>
          <p:cNvPr id="34" name="TextBox 33">
            <a:extLst>
              <a:ext uri="{FF2B5EF4-FFF2-40B4-BE49-F238E27FC236}">
                <a16:creationId xmlns="" xmlns:a16="http://schemas.microsoft.com/office/drawing/2014/main" id="{F728DBF1-E3AC-492A-B7F4-1504D3B8E2F7}"/>
              </a:ext>
            </a:extLst>
          </p:cNvPr>
          <p:cNvSpPr txBox="1"/>
          <p:nvPr/>
        </p:nvSpPr>
        <p:spPr>
          <a:xfrm>
            <a:off x="5893544" y="1683765"/>
            <a:ext cx="4894733" cy="646331"/>
          </a:xfrm>
          <a:prstGeom prst="rect">
            <a:avLst/>
          </a:prstGeom>
          <a:noFill/>
        </p:spPr>
        <p:txBody>
          <a:bodyPr wrap="square" rtlCol="0">
            <a:spAutoFit/>
          </a:bodyPr>
          <a:lstStyle/>
          <a:p>
            <a:pPr algn="ctr" rtl="1"/>
            <a:r>
              <a:rPr lang="en-US" sz="1800" b="1" dirty="0">
                <a:solidFill>
                  <a:srgbClr val="002060"/>
                </a:solidFill>
                <a:latin typeface="Simplified Arabic" panose="02020603050405020304" pitchFamily="18" charset="-78"/>
                <a:ea typeface="+mj-ea"/>
                <a:cs typeface="Simplified Arabic" panose="02020603050405020304" pitchFamily="18" charset="-78"/>
              </a:rPr>
              <a:t>3.1</a:t>
            </a:r>
            <a:r>
              <a:rPr lang="ar-EG" sz="1800" b="1" dirty="0">
                <a:solidFill>
                  <a:srgbClr val="002060"/>
                </a:solidFill>
                <a:latin typeface="Simplified Arabic" panose="02020603050405020304" pitchFamily="18" charset="-78"/>
                <a:ea typeface="+mj-ea"/>
                <a:cs typeface="Simplified Arabic" panose="02020603050405020304" pitchFamily="18" charset="-78"/>
              </a:rPr>
              <a:t>. تطور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العقارى وفقاً لنوع العميل عن</a:t>
            </a:r>
          </a:p>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7" name="TextBox 16">
            <a:extLst>
              <a:ext uri="{FF2B5EF4-FFF2-40B4-BE49-F238E27FC236}">
                <a16:creationId xmlns="" xmlns:a16="http://schemas.microsoft.com/office/drawing/2014/main" id="{92D4D6C3-288E-4953-9B9F-B64C33819AB3}"/>
              </a:ext>
            </a:extLst>
          </p:cNvPr>
          <p:cNvSpPr txBox="1"/>
          <p:nvPr/>
        </p:nvSpPr>
        <p:spPr>
          <a:xfrm>
            <a:off x="5125343" y="1193403"/>
            <a:ext cx="5413647"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3. تطور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التمويل العقاري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العميل	</a:t>
            </a:r>
          </a:p>
        </p:txBody>
      </p:sp>
      <p:sp>
        <p:nvSpPr>
          <p:cNvPr id="20" name="TextBox 19">
            <a:extLst>
              <a:ext uri="{FF2B5EF4-FFF2-40B4-BE49-F238E27FC236}">
                <a16:creationId xmlns="" xmlns:a16="http://schemas.microsoft.com/office/drawing/2014/main" id="{1476DCB2-DBC2-4BB8-9B81-57C4B4D12643}"/>
              </a:ext>
            </a:extLst>
          </p:cNvPr>
          <p:cNvSpPr txBox="1"/>
          <p:nvPr/>
        </p:nvSpPr>
        <p:spPr>
          <a:xfrm>
            <a:off x="228799" y="1715193"/>
            <a:ext cx="5034871" cy="646331"/>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3.2</a:t>
            </a:r>
            <a:r>
              <a:rPr lang="ar-EG" sz="1800" b="1" dirty="0">
                <a:solidFill>
                  <a:srgbClr val="002060"/>
                </a:solidFill>
                <a:latin typeface="Simplified Arabic" panose="02020603050405020304" pitchFamily="18" charset="-78"/>
                <a:ea typeface="+mj-ea"/>
                <a:cs typeface="Simplified Arabic" panose="02020603050405020304" pitchFamily="18" charset="-78"/>
              </a:rPr>
              <a:t>. تطور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 </a:t>
            </a:r>
            <a:r>
              <a:rPr lang="ar-EG" sz="1800" b="1" dirty="0">
                <a:solidFill>
                  <a:srgbClr val="002060"/>
                </a:solidFill>
                <a:latin typeface="Simplified Arabic" panose="02020603050405020304" pitchFamily="18" charset="-78"/>
                <a:ea typeface="+mj-ea"/>
                <a:cs typeface="Simplified Arabic" panose="02020603050405020304" pitchFamily="18" charset="-78"/>
              </a:rPr>
              <a:t>العقارى وفقاً لنوع العميل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الفترة </a:t>
            </a:r>
          </a:p>
          <a:p>
            <a:pPr algn="ct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يناير- مارس 2022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7" name="TextBox 26">
            <a:extLst>
              <a:ext uri="{FF2B5EF4-FFF2-40B4-BE49-F238E27FC236}">
                <a16:creationId xmlns="" xmlns:a16="http://schemas.microsoft.com/office/drawing/2014/main" id="{32150139-E6AE-4D2F-992D-678D45084249}"/>
              </a:ext>
            </a:extLst>
          </p:cNvPr>
          <p:cNvSpPr txBox="1"/>
          <p:nvPr/>
        </p:nvSpPr>
        <p:spPr>
          <a:xfrm>
            <a:off x="374637" y="3812644"/>
            <a:ext cx="4913684"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*عملاء شركات التمويل العقارى فقط بدون عملاء البنوك </a:t>
            </a:r>
            <a:endParaRPr lang="en-US" sz="900" dirty="0">
              <a:solidFill>
                <a:srgbClr val="000066"/>
              </a:solidFill>
              <a:latin typeface="Simplified Arabic" panose="02020603050405020304" pitchFamily="18" charset="-78"/>
              <a:cs typeface="Simplified Arabic" panose="02020603050405020304" pitchFamily="18" charset="-78"/>
            </a:endParaRPr>
          </a:p>
        </p:txBody>
      </p:sp>
      <p:sp>
        <p:nvSpPr>
          <p:cNvPr id="18" name="TextBox 17">
            <a:extLst>
              <a:ext uri="{FF2B5EF4-FFF2-40B4-BE49-F238E27FC236}">
                <a16:creationId xmlns="" xmlns:a16="http://schemas.microsoft.com/office/drawing/2014/main" id="{310BD70A-B233-4FBF-99B4-1473EA7179BA}"/>
              </a:ext>
            </a:extLst>
          </p:cNvPr>
          <p:cNvSpPr txBox="1"/>
          <p:nvPr/>
        </p:nvSpPr>
        <p:spPr>
          <a:xfrm>
            <a:off x="5487003" y="7293773"/>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 xmlns:a16="http://schemas.microsoft.com/office/drawing/2014/main" id="{87FF4036-FEF6-4AED-881D-7D713A704C12}"/>
              </a:ext>
            </a:extLst>
          </p:cNvPr>
          <p:cNvSpPr txBox="1"/>
          <p:nvPr/>
        </p:nvSpPr>
        <p:spPr>
          <a:xfrm>
            <a:off x="375474" y="7300930"/>
            <a:ext cx="4940088"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487004" y="2293960"/>
            <a:ext cx="4974706" cy="1595269"/>
          </a:xfrm>
          <a:prstGeom prst="rect">
            <a:avLst/>
          </a:prstGeom>
        </p:spPr>
      </p:pic>
      <p:pic>
        <p:nvPicPr>
          <p:cNvPr id="6" name="Picture 5"/>
          <p:cNvPicPr>
            <a:picLocks noChangeAspect="1"/>
          </p:cNvPicPr>
          <p:nvPr/>
        </p:nvPicPr>
        <p:blipFill>
          <a:blip r:embed="rId6"/>
          <a:stretch>
            <a:fillRect/>
          </a:stretch>
        </p:blipFill>
        <p:spPr>
          <a:xfrm>
            <a:off x="374637" y="2320599"/>
            <a:ext cx="4836019" cy="1514067"/>
          </a:xfrm>
          <a:prstGeom prst="rect">
            <a:avLst/>
          </a:prstGeom>
        </p:spPr>
      </p:pic>
      <p:pic>
        <p:nvPicPr>
          <p:cNvPr id="7" name="Picture 6"/>
          <p:cNvPicPr>
            <a:picLocks noChangeAspect="1"/>
          </p:cNvPicPr>
          <p:nvPr/>
        </p:nvPicPr>
        <p:blipFill>
          <a:blip r:embed="rId7"/>
          <a:stretch>
            <a:fillRect/>
          </a:stretch>
        </p:blipFill>
        <p:spPr>
          <a:xfrm>
            <a:off x="8132337" y="4391443"/>
            <a:ext cx="2351311" cy="2896062"/>
          </a:xfrm>
          <a:prstGeom prst="rect">
            <a:avLst/>
          </a:prstGeom>
        </p:spPr>
      </p:pic>
      <p:pic>
        <p:nvPicPr>
          <p:cNvPr id="8" name="Picture 7"/>
          <p:cNvPicPr>
            <a:picLocks noChangeAspect="1"/>
          </p:cNvPicPr>
          <p:nvPr/>
        </p:nvPicPr>
        <p:blipFill>
          <a:blip r:embed="rId8"/>
          <a:stretch>
            <a:fillRect/>
          </a:stretch>
        </p:blipFill>
        <p:spPr>
          <a:xfrm>
            <a:off x="5478123" y="4381641"/>
            <a:ext cx="2536629" cy="2923066"/>
          </a:xfrm>
          <a:prstGeom prst="rect">
            <a:avLst/>
          </a:prstGeom>
        </p:spPr>
      </p:pic>
      <p:pic>
        <p:nvPicPr>
          <p:cNvPr id="11" name="Picture 10"/>
          <p:cNvPicPr>
            <a:picLocks noChangeAspect="1"/>
          </p:cNvPicPr>
          <p:nvPr/>
        </p:nvPicPr>
        <p:blipFill>
          <a:blip r:embed="rId9"/>
          <a:stretch>
            <a:fillRect/>
          </a:stretch>
        </p:blipFill>
        <p:spPr>
          <a:xfrm>
            <a:off x="2835042" y="4381641"/>
            <a:ext cx="2375614" cy="2918750"/>
          </a:xfrm>
          <a:prstGeom prst="rect">
            <a:avLst/>
          </a:prstGeom>
        </p:spPr>
      </p:pic>
      <p:pic>
        <p:nvPicPr>
          <p:cNvPr id="12" name="Picture 11"/>
          <p:cNvPicPr>
            <a:picLocks noChangeAspect="1"/>
          </p:cNvPicPr>
          <p:nvPr/>
        </p:nvPicPr>
        <p:blipFill>
          <a:blip r:embed="rId10"/>
          <a:stretch>
            <a:fillRect/>
          </a:stretch>
        </p:blipFill>
        <p:spPr>
          <a:xfrm>
            <a:off x="369904" y="4381641"/>
            <a:ext cx="2349984" cy="2924809"/>
          </a:xfrm>
          <a:prstGeom prst="rect">
            <a:avLst/>
          </a:prstGeom>
        </p:spPr>
      </p:pic>
    </p:spTree>
    <p:extLst>
      <p:ext uri="{BB962C8B-B14F-4D97-AF65-F5344CB8AC3E}">
        <p14:creationId xmlns:p14="http://schemas.microsoft.com/office/powerpoint/2010/main" val="2752208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E137D58-A03B-4F31-96DA-7F9CFEDFDD0C}"/>
              </a:ext>
            </a:extLst>
          </p:cNvPr>
          <p:cNvSpPr txBox="1"/>
          <p:nvPr/>
        </p:nvSpPr>
        <p:spPr>
          <a:xfrm>
            <a:off x="2889370" y="1308808"/>
            <a:ext cx="7552782"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4. </a:t>
            </a:r>
            <a:r>
              <a:rPr lang="ar-EG" sz="20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التمويل العقارى وفقاً لقيمة التمويل الممنوح</a:t>
            </a:r>
          </a:p>
        </p:txBody>
      </p:sp>
      <p:sp>
        <p:nvSpPr>
          <p:cNvPr id="4" name="TextBox 3">
            <a:extLst>
              <a:ext uri="{FF2B5EF4-FFF2-40B4-BE49-F238E27FC236}">
                <a16:creationId xmlns="" xmlns:a16="http://schemas.microsoft.com/office/drawing/2014/main" id="{DBA11338-80EA-4E0A-AABD-04214AC93F72}"/>
              </a:ext>
            </a:extLst>
          </p:cNvPr>
          <p:cNvSpPr txBox="1"/>
          <p:nvPr/>
        </p:nvSpPr>
        <p:spPr>
          <a:xfrm>
            <a:off x="885233" y="2022016"/>
            <a:ext cx="9056281"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4</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التمويل العقارى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شهر 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6" name="TextBox 5">
            <a:extLst>
              <a:ext uri="{FF2B5EF4-FFF2-40B4-BE49-F238E27FC236}">
                <a16:creationId xmlns="" xmlns:a16="http://schemas.microsoft.com/office/drawing/2014/main" id="{7DE61080-5E41-43A6-A5AC-D53A78192FC1}"/>
              </a:ext>
            </a:extLst>
          </p:cNvPr>
          <p:cNvSpPr txBox="1"/>
          <p:nvPr/>
        </p:nvSpPr>
        <p:spPr>
          <a:xfrm>
            <a:off x="557366" y="785013"/>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7" name="TextBox 6">
            <a:extLst>
              <a:ext uri="{FF2B5EF4-FFF2-40B4-BE49-F238E27FC236}">
                <a16:creationId xmlns="" xmlns:a16="http://schemas.microsoft.com/office/drawing/2014/main" id="{A881CBFC-D9A0-4ADC-B61D-7CCBB81AAB6A}"/>
              </a:ext>
            </a:extLst>
          </p:cNvPr>
          <p:cNvSpPr txBox="1"/>
          <p:nvPr/>
        </p:nvSpPr>
        <p:spPr>
          <a:xfrm>
            <a:off x="528402" y="6629363"/>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8" name="TextBox 7">
            <a:extLst>
              <a:ext uri="{FF2B5EF4-FFF2-40B4-BE49-F238E27FC236}">
                <a16:creationId xmlns="" xmlns:a16="http://schemas.microsoft.com/office/drawing/2014/main" id="{F9B9ED88-0861-4F6A-99A6-4D10E4359DE1}"/>
              </a:ext>
            </a:extLst>
          </p:cNvPr>
          <p:cNvSpPr txBox="1"/>
          <p:nvPr/>
        </p:nvSpPr>
        <p:spPr>
          <a:xfrm>
            <a:off x="5517170" y="6604175"/>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pic>
        <p:nvPicPr>
          <p:cNvPr id="11" name="Picture 10">
            <a:extLst>
              <a:ext uri="{FF2B5EF4-FFF2-40B4-BE49-F238E27FC236}">
                <a16:creationId xmlns="" xmlns:a16="http://schemas.microsoft.com/office/drawing/2014/main" id="{B83F60CB-E120-4BF2-BCBF-99BD232BAB00}"/>
              </a:ext>
            </a:extLst>
          </p:cNvPr>
          <p:cNvPicPr/>
          <p:nvPr/>
        </p:nvPicPr>
        <p:blipFill>
          <a:blip r:embed="rId2"/>
          <a:stretch>
            <a:fillRect/>
          </a:stretch>
        </p:blipFill>
        <p:spPr>
          <a:xfrm>
            <a:off x="-1" y="27583"/>
            <a:ext cx="10826751" cy="688129"/>
          </a:xfrm>
          <a:prstGeom prst="rect">
            <a:avLst/>
          </a:prstGeom>
        </p:spPr>
      </p:pic>
      <p:pic>
        <p:nvPicPr>
          <p:cNvPr id="12" name="Picture 11" descr="Untitled.png">
            <a:extLst>
              <a:ext uri="{FF2B5EF4-FFF2-40B4-BE49-F238E27FC236}">
                <a16:creationId xmlns="" xmlns:a16="http://schemas.microsoft.com/office/drawing/2014/main" id="{EBEFBA01-0407-4CDD-8041-F8B03B20694A}"/>
              </a:ext>
            </a:extLst>
          </p:cNvPr>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 xmlns:a16="http://schemas.microsoft.com/office/drawing/2014/main" id="{B6294066-A67B-4C18-BEE7-0662FBBCF0FB}"/>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17</a:t>
            </a:r>
            <a:endParaRPr lang="ar-EG" sz="2200" b="1" dirty="0">
              <a:solidFill>
                <a:srgbClr val="20386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701407" y="2515034"/>
            <a:ext cx="4509691" cy="4089141"/>
          </a:xfrm>
          <a:prstGeom prst="rect">
            <a:avLst/>
          </a:prstGeom>
        </p:spPr>
      </p:pic>
      <p:pic>
        <p:nvPicPr>
          <p:cNvPr id="5" name="Picture 4"/>
          <p:cNvPicPr>
            <a:picLocks noChangeAspect="1"/>
          </p:cNvPicPr>
          <p:nvPr/>
        </p:nvPicPr>
        <p:blipFill>
          <a:blip r:embed="rId5"/>
          <a:stretch>
            <a:fillRect/>
          </a:stretch>
        </p:blipFill>
        <p:spPr>
          <a:xfrm>
            <a:off x="528402" y="2515034"/>
            <a:ext cx="4730053" cy="4089141"/>
          </a:xfrm>
          <a:prstGeom prst="rect">
            <a:avLst/>
          </a:prstGeom>
        </p:spPr>
      </p:pic>
    </p:spTree>
    <p:extLst>
      <p:ext uri="{BB962C8B-B14F-4D97-AF65-F5344CB8AC3E}">
        <p14:creationId xmlns:p14="http://schemas.microsoft.com/office/powerpoint/2010/main" val="708096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2" name="TextBox 21">
            <a:extLst>
              <a:ext uri="{FF2B5EF4-FFF2-40B4-BE49-F238E27FC236}">
                <a16:creationId xmlns="" xmlns:a16="http://schemas.microsoft.com/office/drawing/2014/main" id="{6E137D58-A03B-4F31-96DA-7F9CFEDFDD0C}"/>
              </a:ext>
            </a:extLst>
          </p:cNvPr>
          <p:cNvSpPr txBox="1"/>
          <p:nvPr/>
        </p:nvSpPr>
        <p:spPr>
          <a:xfrm>
            <a:off x="2889370" y="1308808"/>
            <a:ext cx="7552782"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4. </a:t>
            </a:r>
            <a:r>
              <a:rPr lang="ar-EG" sz="20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التمويل العقارى وفقاً لقيمة التمويل الممنوح</a:t>
            </a:r>
          </a:p>
        </p:txBody>
      </p:sp>
      <p:sp>
        <p:nvSpPr>
          <p:cNvPr id="19" name="TextBox 18">
            <a:extLst>
              <a:ext uri="{FF2B5EF4-FFF2-40B4-BE49-F238E27FC236}">
                <a16:creationId xmlns="" xmlns:a16="http://schemas.microsoft.com/office/drawing/2014/main" id="{B9C2E97A-CC60-4755-BC55-0B56C26A608B}"/>
              </a:ext>
            </a:extLst>
          </p:cNvPr>
          <p:cNvSpPr txBox="1"/>
          <p:nvPr/>
        </p:nvSpPr>
        <p:spPr>
          <a:xfrm>
            <a:off x="1877121" y="1982769"/>
            <a:ext cx="7072505"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cs typeface="Simplified Arabic" panose="02020603050405020304" pitchFamily="18" charset="-78"/>
              </a:rPr>
              <a:t> 2</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4</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a:t>
            </a:r>
            <a:r>
              <a:rPr lang="ar-EG" sz="1800" b="1" dirty="0" smtClean="0">
                <a:solidFill>
                  <a:srgbClr val="002060"/>
                </a:solidFill>
                <a:latin typeface="Simplified Arabic" panose="02020603050405020304" pitchFamily="18" charset="-78"/>
                <a:cs typeface="Simplified Arabic" panose="02020603050405020304" pitchFamily="18" charset="-78"/>
              </a:rPr>
              <a:t>العقاري عن 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smtClean="0">
                <a:solidFill>
                  <a:srgbClr val="002060"/>
                </a:solidFill>
                <a:latin typeface="Simplified Arabic" panose="02020603050405020304" pitchFamily="18" charset="-78"/>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1" name="Picture 20">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28" name="Picture 27" descr="Untitled.png">
            <a:extLst>
              <a:ext uri="{FF2B5EF4-FFF2-40B4-BE49-F238E27FC236}">
                <a16:creationId xmlns="" xmlns:a16="http://schemas.microsoft.com/office/drawing/2014/main" id="{EBEFBA01-0407-4CDD-8041-F8B03B20694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 xmlns:a16="http://schemas.microsoft.com/office/drawing/2014/main" id="{3F3ADCD0-9CC1-42A0-B4A6-FDBBCD700B15}"/>
              </a:ext>
            </a:extLst>
          </p:cNvPr>
          <p:cNvSpPr txBox="1"/>
          <p:nvPr/>
        </p:nvSpPr>
        <p:spPr>
          <a:xfrm>
            <a:off x="84783"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18</a:t>
            </a:r>
            <a:endParaRPr lang="ar-EG" sz="2200" b="1" dirty="0">
              <a:solidFill>
                <a:srgbClr val="203864"/>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 xmlns:a16="http://schemas.microsoft.com/office/drawing/2014/main" id="{7DE61080-5E41-43A6-A5AC-D53A78192FC1}"/>
              </a:ext>
            </a:extLst>
          </p:cNvPr>
          <p:cNvSpPr txBox="1"/>
          <p:nvPr/>
        </p:nvSpPr>
        <p:spPr>
          <a:xfrm>
            <a:off x="557366" y="785013"/>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3" name="TextBox 32">
            <a:extLst>
              <a:ext uri="{FF2B5EF4-FFF2-40B4-BE49-F238E27FC236}">
                <a16:creationId xmlns="" xmlns:a16="http://schemas.microsoft.com/office/drawing/2014/main" id="{A881CBFC-D9A0-4ADC-B61D-7CCBB81AAB6A}"/>
              </a:ext>
            </a:extLst>
          </p:cNvPr>
          <p:cNvSpPr txBox="1"/>
          <p:nvPr/>
        </p:nvSpPr>
        <p:spPr>
          <a:xfrm>
            <a:off x="588839" y="6611550"/>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25" name="TextBox 24">
            <a:extLst>
              <a:ext uri="{FF2B5EF4-FFF2-40B4-BE49-F238E27FC236}">
                <a16:creationId xmlns="" xmlns:a16="http://schemas.microsoft.com/office/drawing/2014/main" id="{F9B9ED88-0861-4F6A-99A6-4D10E4359DE1}"/>
              </a:ext>
            </a:extLst>
          </p:cNvPr>
          <p:cNvSpPr txBox="1"/>
          <p:nvPr/>
        </p:nvSpPr>
        <p:spPr>
          <a:xfrm>
            <a:off x="5485383" y="6612720"/>
            <a:ext cx="4854754"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endParaRPr lang="ar-EG" sz="900" i="1" u="sng" dirty="0">
              <a:solidFill>
                <a:srgbClr val="000066"/>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5572816" y="2475787"/>
            <a:ext cx="4679887" cy="4136410"/>
          </a:xfrm>
          <a:prstGeom prst="rect">
            <a:avLst/>
          </a:prstGeom>
        </p:spPr>
      </p:pic>
      <p:pic>
        <p:nvPicPr>
          <p:cNvPr id="4" name="Picture 3"/>
          <p:cNvPicPr>
            <a:picLocks noChangeAspect="1"/>
          </p:cNvPicPr>
          <p:nvPr/>
        </p:nvPicPr>
        <p:blipFill>
          <a:blip r:embed="rId6"/>
          <a:stretch>
            <a:fillRect/>
          </a:stretch>
        </p:blipFill>
        <p:spPr>
          <a:xfrm>
            <a:off x="435872" y="2475786"/>
            <a:ext cx="4906995" cy="4135763"/>
          </a:xfrm>
          <a:prstGeom prst="rect">
            <a:avLst/>
          </a:prstGeom>
        </p:spPr>
      </p:pic>
    </p:spTree>
    <p:extLst>
      <p:ext uri="{BB962C8B-B14F-4D97-AF65-F5344CB8AC3E}">
        <p14:creationId xmlns:p14="http://schemas.microsoft.com/office/powerpoint/2010/main" val="136152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7" name="TextBox 6">
            <a:extLst>
              <a:ext uri="{FF2B5EF4-FFF2-40B4-BE49-F238E27FC236}">
                <a16:creationId xmlns="" xmlns:a16="http://schemas.microsoft.com/office/drawing/2014/main" id="{6236AFA7-3BF6-4A7A-9290-679147DADA4A}"/>
              </a:ext>
            </a:extLst>
          </p:cNvPr>
          <p:cNvSpPr txBox="1"/>
          <p:nvPr/>
        </p:nvSpPr>
        <p:spPr>
          <a:xfrm>
            <a:off x="806909" y="941591"/>
            <a:ext cx="9214980" cy="430887"/>
          </a:xfrm>
          <a:prstGeom prst="rect">
            <a:avLst/>
          </a:prstGeom>
          <a:noFill/>
        </p:spPr>
        <p:txBody>
          <a:bodyPr wrap="square" rtlCol="1">
            <a:spAutoFit/>
          </a:bodyPr>
          <a:lstStyle/>
          <a:p>
            <a:pPr algn="ctr"/>
            <a:r>
              <a:rPr lang="ar-EG" sz="2200" b="1" dirty="0">
                <a:solidFill>
                  <a:srgbClr val="002060"/>
                </a:solidFill>
                <a:latin typeface="Simplified Arabic" panose="02020603050405020304" pitchFamily="18" charset="-78"/>
                <a:ea typeface="+mj-ea"/>
                <a:cs typeface="Simplified Arabic" panose="02020603050405020304" pitchFamily="18" charset="-78"/>
              </a:rPr>
              <a:t>محتوى التقرير</a:t>
            </a:r>
          </a:p>
        </p:txBody>
      </p:sp>
      <p:pic>
        <p:nvPicPr>
          <p:cNvPr id="8" name="Picture 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0" name="Picture 9" descr="Untitled.png">
            <a:extLst>
              <a:ext uri="{FF2B5EF4-FFF2-40B4-BE49-F238E27FC236}">
                <a16:creationId xmlns="" xmlns:a16="http://schemas.microsoft.com/office/drawing/2014/main" id="{87F5E817-B187-49A1-B648-044F28FE630C}"/>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26352"/>
            <a:ext cx="5903595" cy="693711"/>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 xmlns:a16="http://schemas.microsoft.com/office/drawing/2014/main" id="{3F3ADCD0-9CC1-42A0-B4A6-FDBBCD700B15}"/>
              </a:ext>
            </a:extLst>
          </p:cNvPr>
          <p:cNvSpPr txBox="1"/>
          <p:nvPr/>
        </p:nvSpPr>
        <p:spPr>
          <a:xfrm>
            <a:off x="-1087" y="7589584"/>
            <a:ext cx="576064" cy="430887"/>
          </a:xfrm>
          <a:prstGeom prst="rect">
            <a:avLst/>
          </a:prstGeom>
          <a:noFill/>
        </p:spPr>
        <p:txBody>
          <a:bodyPr wrap="square" rtlCol="1">
            <a:spAutoFit/>
          </a:bodyPr>
          <a:lstStyle/>
          <a:p>
            <a:pPr algn="ctr"/>
            <a:r>
              <a:rPr lang="ar-EG" sz="2200" b="1" dirty="0">
                <a:solidFill>
                  <a:srgbClr val="203864"/>
                </a:solidFill>
              </a:rPr>
              <a:t>1</a:t>
            </a:r>
          </a:p>
        </p:txBody>
      </p:sp>
      <p:graphicFrame>
        <p:nvGraphicFramePr>
          <p:cNvPr id="4" name="Table 3">
            <a:extLst>
              <a:ext uri="{FF2B5EF4-FFF2-40B4-BE49-F238E27FC236}">
                <a16:creationId xmlns="" xmlns:a16="http://schemas.microsoft.com/office/drawing/2014/main" id="{EB1D301C-31A7-47F4-A30D-EBD53454ABA1}"/>
              </a:ext>
            </a:extLst>
          </p:cNvPr>
          <p:cNvGraphicFramePr>
            <a:graphicFrameLocks noGrp="1"/>
          </p:cNvGraphicFramePr>
          <p:nvPr>
            <p:extLst>
              <p:ext uri="{D42A27DB-BD31-4B8C-83A1-F6EECF244321}">
                <p14:modId xmlns:p14="http://schemas.microsoft.com/office/powerpoint/2010/main" val="1930243739"/>
              </p:ext>
            </p:extLst>
          </p:nvPr>
        </p:nvGraphicFramePr>
        <p:xfrm>
          <a:off x="286946" y="1527166"/>
          <a:ext cx="10094982" cy="5856934"/>
        </p:xfrm>
        <a:graphic>
          <a:graphicData uri="http://schemas.openxmlformats.org/drawingml/2006/table">
            <a:tbl>
              <a:tblPr rtl="1" firstRow="1" bandRow="1">
                <a:tableStyleId>{5C22544A-7EE6-4342-B048-85BDC9FD1C3A}</a:tableStyleId>
              </a:tblPr>
              <a:tblGrid>
                <a:gridCol w="8030280">
                  <a:extLst>
                    <a:ext uri="{9D8B030D-6E8A-4147-A177-3AD203B41FA5}">
                      <a16:colId xmlns="" xmlns:a16="http://schemas.microsoft.com/office/drawing/2014/main" val="2173044403"/>
                    </a:ext>
                  </a:extLst>
                </a:gridCol>
                <a:gridCol w="2064702">
                  <a:extLst>
                    <a:ext uri="{9D8B030D-6E8A-4147-A177-3AD203B41FA5}">
                      <a16:colId xmlns="" xmlns:a16="http://schemas.microsoft.com/office/drawing/2014/main" val="3007068169"/>
                    </a:ext>
                  </a:extLst>
                </a:gridCol>
              </a:tblGrid>
              <a:tr h="809786">
                <a:tc>
                  <a:txBody>
                    <a:bodyPr/>
                    <a:lstStyle/>
                    <a:p>
                      <a:pPr marL="0" algn="r" defTabSz="1092002" rtl="1" eaLnBrk="1" latinLnBrk="0" hangingPunct="1"/>
                      <a:endParaRPr lang="ar-EG" sz="2200" b="1" kern="1200" dirty="0">
                        <a:solidFill>
                          <a:schemeClr val="bg1"/>
                        </a:solidFill>
                        <a:latin typeface="+mn-lt"/>
                        <a:ea typeface="+mn-ea"/>
                        <a:cs typeface="+mn-cs"/>
                      </a:endParaRPr>
                    </a:p>
                  </a:txBody>
                  <a:tcPr>
                    <a:solidFill>
                      <a:srgbClr val="203864"/>
                    </a:solidFill>
                  </a:tcPr>
                </a:tc>
                <a:tc>
                  <a:txBody>
                    <a:bodyPr/>
                    <a:lstStyle/>
                    <a:p>
                      <a:pPr marL="0" algn="ctr" defTabSz="1092002" rtl="1" eaLnBrk="1" latinLnBrk="0" hangingPunct="1"/>
                      <a:r>
                        <a:rPr lang="ar-EG" sz="2200" b="1" kern="1200" dirty="0">
                          <a:solidFill>
                            <a:schemeClr val="bg1"/>
                          </a:solidFill>
                          <a:latin typeface="+mn-lt"/>
                          <a:ea typeface="+mn-ea"/>
                          <a:cs typeface="+mn-cs"/>
                        </a:rPr>
                        <a:t>الصفحة</a:t>
                      </a:r>
                    </a:p>
                  </a:txBody>
                  <a:tcPr>
                    <a:solidFill>
                      <a:srgbClr val="203864"/>
                    </a:solidFill>
                  </a:tcPr>
                </a:tc>
                <a:extLst>
                  <a:ext uri="{0D108BD9-81ED-4DB2-BD59-A6C34878D82A}">
                    <a16:rowId xmlns="" xmlns:a16="http://schemas.microsoft.com/office/drawing/2014/main" val="3427022872"/>
                  </a:ext>
                </a:extLst>
              </a:tr>
              <a:tr h="664397">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أولاً: نشاط سوق رأس المال</a:t>
                      </a:r>
                    </a:p>
                  </a:txBody>
                  <a:tcPr marL="81923" marR="81923" marT="40960" marB="40960">
                    <a:solidFill>
                      <a:srgbClr val="E4F6FC"/>
                    </a:solidFill>
                  </a:tcPr>
                </a:tc>
                <a:tc>
                  <a:txBody>
                    <a:bodyPr/>
                    <a:lstStyle/>
                    <a:p>
                      <a:pPr algn="ct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2</a:t>
                      </a:r>
                    </a:p>
                  </a:txBody>
                  <a:tcPr>
                    <a:solidFill>
                      <a:srgbClr val="E4F6FC"/>
                    </a:solidFill>
                  </a:tcPr>
                </a:tc>
                <a:extLst>
                  <a:ext uri="{0D108BD9-81ED-4DB2-BD59-A6C34878D82A}">
                    <a16:rowId xmlns="" xmlns:a16="http://schemas.microsoft.com/office/drawing/2014/main" val="731572370"/>
                  </a:ext>
                </a:extLst>
              </a:tr>
              <a:tr h="626578">
                <a:tc>
                  <a:txBody>
                    <a:bodyPr/>
                    <a:lstStyle/>
                    <a:p>
                      <a:pPr marL="0" marR="0" lvl="0" indent="0" algn="r" defTabSz="1218987" rtl="1" eaLnBrk="1" fontAlgn="auto" latinLnBrk="0" hangingPunct="1">
                        <a:lnSpc>
                          <a:spcPct val="100000"/>
                        </a:lnSpc>
                        <a:spcBef>
                          <a:spcPts val="0"/>
                        </a:spcBef>
                        <a:spcAft>
                          <a:spcPts val="0"/>
                        </a:spcAft>
                        <a:buClrTx/>
                        <a:buSzTx/>
                        <a:buFontTx/>
                        <a:buNone/>
                        <a:tabLst/>
                        <a:defRPr/>
                      </a:pPr>
                      <a:r>
                        <a:rPr lang="ar-EG" sz="2200" b="0" kern="1200" dirty="0">
                          <a:solidFill>
                            <a:srgbClr val="002060"/>
                          </a:solidFill>
                          <a:latin typeface="Simplified Arabic" panose="02020603050405020304" pitchFamily="18" charset="-78"/>
                          <a:ea typeface="+mj-ea"/>
                          <a:cs typeface="Simplified Arabic" panose="02020603050405020304" pitchFamily="18" charset="-78"/>
                        </a:rPr>
                        <a:t>ثانياً: نشاط التأمين</a:t>
                      </a:r>
                    </a:p>
                  </a:txBody>
                  <a:tcPr marL="81923" marR="81923" marT="40960" marB="40960">
                    <a:solidFill>
                      <a:srgbClr val="E4F6FC"/>
                    </a:solidFill>
                  </a:tcPr>
                </a:tc>
                <a:tc>
                  <a:txBody>
                    <a:bodyPr/>
                    <a:lstStyle/>
                    <a:p>
                      <a:pPr algn="ct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6</a:t>
                      </a:r>
                    </a:p>
                  </a:txBody>
                  <a:tcPr>
                    <a:solidFill>
                      <a:srgbClr val="E4F6FC"/>
                    </a:solidFill>
                  </a:tcPr>
                </a:tc>
                <a:extLst>
                  <a:ext uri="{0D108BD9-81ED-4DB2-BD59-A6C34878D82A}">
                    <a16:rowId xmlns="" xmlns:a16="http://schemas.microsoft.com/office/drawing/2014/main" val="42059417"/>
                  </a:ext>
                </a:extLst>
              </a:tr>
              <a:tr h="720136">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ثالثاً: نشاط التمويل العقارى</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14</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 xmlns:a16="http://schemas.microsoft.com/office/drawing/2014/main" val="1266058213"/>
                  </a:ext>
                </a:extLst>
              </a:tr>
              <a:tr h="720080">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19</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 xmlns:a16="http://schemas.microsoft.com/office/drawing/2014/main" val="1100458200"/>
                  </a:ext>
                </a:extLst>
              </a:tr>
              <a:tr h="768150">
                <a:tc>
                  <a:txBody>
                    <a:bodyPr/>
                    <a:lstStyle/>
                    <a:p>
                      <a:pPr rtl="1"/>
                      <a:r>
                        <a:rPr lang="ar-EG" sz="2200" b="0" kern="1200" dirty="0">
                          <a:solidFill>
                            <a:srgbClr val="002060"/>
                          </a:solidFill>
                          <a:latin typeface="Simplified Arabic" panose="02020603050405020304" pitchFamily="18" charset="-78"/>
                          <a:ea typeface="+mj-ea"/>
                          <a:cs typeface="Simplified Arabic" panose="02020603050405020304" pitchFamily="18" charset="-78"/>
                        </a:rPr>
                        <a:t>خامساً: نشاط التخصيم</a:t>
                      </a: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23</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 xmlns:a16="http://schemas.microsoft.com/office/drawing/2014/main" val="1459551749"/>
                  </a:ext>
                </a:extLst>
              </a:tr>
              <a:tr h="722718">
                <a:tc>
                  <a:txBody>
                    <a:bodyPr/>
                    <a:lstStyle/>
                    <a:p>
                      <a:pP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سادساً: نشاط التمويل الاستهلاكي</a:t>
                      </a:r>
                    </a:p>
                    <a:p>
                      <a:pPr rtl="1"/>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27</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tr>
              <a:tr h="795327">
                <a:tc>
                  <a:txBody>
                    <a:bodyPr/>
                    <a:lstStyle/>
                    <a:p>
                      <a:pPr marL="0" marR="0" lvl="0" indent="0" algn="r" defTabSz="1092002" rtl="1" eaLnBrk="1" fontAlgn="auto" latinLnBrk="0" hangingPunct="1">
                        <a:lnSpc>
                          <a:spcPct val="100000"/>
                        </a:lnSpc>
                        <a:spcBef>
                          <a:spcPts val="0"/>
                        </a:spcBef>
                        <a:spcAft>
                          <a:spcPts val="0"/>
                        </a:spcAft>
                        <a:buClrTx/>
                        <a:buSzTx/>
                        <a:buFontTx/>
                        <a:buNone/>
                        <a:tabLst/>
                        <a:defRPr/>
                      </a:pPr>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سابعًا: </a:t>
                      </a:r>
                      <a:r>
                        <a:rPr lang="ar-EG" sz="2200" b="0" kern="1200" dirty="0" smtClean="0">
                          <a:solidFill>
                            <a:srgbClr val="002060"/>
                          </a:solidFill>
                          <a:latin typeface="Simplified Arabic" panose="02020603050405020304" pitchFamily="18" charset="-78"/>
                          <a:ea typeface="+mn-ea"/>
                          <a:cs typeface="Simplified Arabic" panose="02020603050405020304" pitchFamily="18" charset="-78"/>
                        </a:rPr>
                        <a:t>أنشطة تمويل المشروعات المتوسطة والصغيرة ومتناهية الصغر</a:t>
                      </a:r>
                      <a:endParaRPr lang="en-US" sz="2200" b="0" kern="1200" dirty="0" smtClean="0">
                        <a:solidFill>
                          <a:srgbClr val="002060"/>
                        </a:solidFill>
                        <a:latin typeface="Simplified Arabic" panose="02020603050405020304" pitchFamily="18" charset="-78"/>
                        <a:ea typeface="+mn-ea"/>
                        <a:cs typeface="Simplified Arabic" panose="02020603050405020304" pitchFamily="18" charset="-78"/>
                      </a:endParaRPr>
                    </a:p>
                    <a:p>
                      <a:pPr rtl="1"/>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marL="81923" marR="81923" marT="40960" marB="40960">
                    <a:solidFill>
                      <a:srgbClr val="E4F6FC"/>
                    </a:solidFill>
                  </a:tcPr>
                </a:tc>
                <a:tc>
                  <a:txBody>
                    <a:bodyPr/>
                    <a:lstStyle/>
                    <a:p>
                      <a:pPr algn="ctr" rtl="1"/>
                      <a:r>
                        <a:rPr lang="ar-EG" sz="2200" b="0" kern="1200" dirty="0" smtClean="0">
                          <a:solidFill>
                            <a:srgbClr val="002060"/>
                          </a:solidFill>
                          <a:latin typeface="Simplified Arabic" panose="02020603050405020304" pitchFamily="18" charset="-78"/>
                          <a:ea typeface="+mj-ea"/>
                          <a:cs typeface="Simplified Arabic" panose="02020603050405020304" pitchFamily="18" charset="-78"/>
                        </a:rPr>
                        <a:t>33</a:t>
                      </a:r>
                      <a:endParaRPr lang="ar-EG" sz="2200" b="0" kern="1200" dirty="0">
                        <a:solidFill>
                          <a:srgbClr val="002060"/>
                        </a:solidFill>
                        <a:latin typeface="Simplified Arabic" panose="02020603050405020304" pitchFamily="18" charset="-78"/>
                        <a:ea typeface="+mj-ea"/>
                        <a:cs typeface="Simplified Arabic" panose="02020603050405020304" pitchFamily="18" charset="-78"/>
                      </a:endParaRPr>
                    </a:p>
                  </a:txBody>
                  <a:tcPr>
                    <a:solidFill>
                      <a:srgbClr val="E4F6FC"/>
                    </a:solidFill>
                  </a:tcPr>
                </a:tc>
                <a:extLst>
                  <a:ext uri="{0D108BD9-81ED-4DB2-BD59-A6C34878D82A}">
                    <a16:rowId xmlns="" xmlns:a16="http://schemas.microsoft.com/office/drawing/2014/main" val="4010185150"/>
                  </a:ext>
                </a:extLst>
              </a:tr>
            </a:tbl>
          </a:graphicData>
        </a:graphic>
      </p:graphicFrame>
    </p:spTree>
    <p:extLst>
      <p:ext uri="{BB962C8B-B14F-4D97-AF65-F5344CB8AC3E}">
        <p14:creationId xmlns:p14="http://schemas.microsoft.com/office/powerpoint/2010/main" val="724075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6149B045-1222-4FFF-B85F-7073A6E0AE1A}"/>
              </a:ext>
            </a:extLst>
          </p:cNvPr>
          <p:cNvSpPr txBox="1"/>
          <p:nvPr/>
        </p:nvSpPr>
        <p:spPr>
          <a:xfrm>
            <a:off x="389063" y="861166"/>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6E137D58-A03B-4F31-96DA-7F9CFEDFDD0C}"/>
              </a:ext>
            </a:extLst>
          </p:cNvPr>
          <p:cNvSpPr txBox="1"/>
          <p:nvPr/>
        </p:nvSpPr>
        <p:spPr>
          <a:xfrm>
            <a:off x="5439534" y="1237452"/>
            <a:ext cx="47735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 التأجير </a:t>
            </a:r>
            <a:r>
              <a:rPr lang="ar-EG" sz="2000" b="1" dirty="0">
                <a:solidFill>
                  <a:srgbClr val="002060"/>
                </a:solidFill>
                <a:latin typeface="Simplified Arabic" panose="02020603050405020304" pitchFamily="18" charset="-78"/>
                <a:ea typeface="+mj-ea"/>
                <a:cs typeface="Simplified Arabic" panose="02020603050405020304" pitchFamily="18" charset="-78"/>
              </a:rPr>
              <a:t>التمويلى</a:t>
            </a:r>
          </a:p>
        </p:txBody>
      </p:sp>
      <p:sp>
        <p:nvSpPr>
          <p:cNvPr id="23" name="TextBox 22">
            <a:extLst>
              <a:ext uri="{FF2B5EF4-FFF2-40B4-BE49-F238E27FC236}">
                <a16:creationId xmlns="" xmlns:a16="http://schemas.microsoft.com/office/drawing/2014/main" id="{8EFF4F40-1052-45DE-A67F-9E97AE06BD41}"/>
              </a:ext>
            </a:extLst>
          </p:cNvPr>
          <p:cNvSpPr txBox="1"/>
          <p:nvPr/>
        </p:nvSpPr>
        <p:spPr>
          <a:xfrm>
            <a:off x="0" y="1770631"/>
            <a:ext cx="5290376" cy="646331"/>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.1.2</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مؤشرات </a:t>
            </a:r>
            <a:r>
              <a:rPr lang="ar-EG" sz="1800" b="1" dirty="0" smtClean="0">
                <a:solidFill>
                  <a:srgbClr val="002060"/>
                </a:solidFill>
                <a:latin typeface="Simplified Arabic" panose="02020603050405020304" pitchFamily="18" charset="-78"/>
                <a:cs typeface="Simplified Arabic" panose="02020603050405020304" pitchFamily="18" charset="-78"/>
              </a:rPr>
              <a:t>التأجير </a:t>
            </a:r>
            <a:r>
              <a:rPr lang="ar-EG" sz="1800" b="1" dirty="0">
                <a:solidFill>
                  <a:srgbClr val="002060"/>
                </a:solidFill>
                <a:latin typeface="Simplified Arabic" panose="02020603050405020304" pitchFamily="18" charset="-78"/>
                <a:cs typeface="Simplified Arabic" panose="02020603050405020304" pitchFamily="18" charset="-78"/>
              </a:rPr>
              <a:t>التمويلى (تراكمى) </a:t>
            </a:r>
            <a:r>
              <a:rPr lang="ar-EG" sz="1800" b="1" dirty="0" smtClean="0">
                <a:solidFill>
                  <a:srgbClr val="002060"/>
                </a:solidFill>
                <a:latin typeface="Simplified Arabic" panose="02020603050405020304" pitchFamily="18" charset="-78"/>
                <a:cs typeface="Simplified Arabic" panose="02020603050405020304" pitchFamily="18" charset="-78"/>
              </a:rPr>
              <a:t>عن الفترة يناير-مارس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 xmlns:a16="http://schemas.microsoft.com/office/drawing/2014/main" id="{3E152B4F-77E8-43E5-AAE0-D62700C29E75}"/>
              </a:ext>
            </a:extLst>
          </p:cNvPr>
          <p:cNvSpPr txBox="1"/>
          <p:nvPr/>
        </p:nvSpPr>
        <p:spPr>
          <a:xfrm>
            <a:off x="5443129" y="1749339"/>
            <a:ext cx="4866597"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مؤشرات </a:t>
            </a:r>
            <a:r>
              <a:rPr lang="ar-EG" sz="1800" b="1" dirty="0">
                <a:solidFill>
                  <a:srgbClr val="002060"/>
                </a:solidFill>
                <a:latin typeface="Simplified Arabic" panose="02020603050405020304" pitchFamily="18" charset="-78"/>
                <a:ea typeface="+mj-ea"/>
                <a:cs typeface="Simplified Arabic" panose="02020603050405020304" pitchFamily="18" charset="-78"/>
              </a:rPr>
              <a:t>التأجير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التمويلي عن </a:t>
            </a:r>
            <a:r>
              <a:rPr lang="ar-EG" sz="1800" b="1" dirty="0">
                <a:solidFill>
                  <a:srgbClr val="002060"/>
                </a:solidFill>
                <a:latin typeface="Simplified Arabic" panose="02020603050405020304" pitchFamily="18" charset="-78"/>
                <a:ea typeface="+mj-ea"/>
                <a:cs typeface="Simplified Arabic" panose="02020603050405020304" pitchFamily="18" charset="-78"/>
              </a:rPr>
              <a:t>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0" name="Picture 19">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81B41137-83FD-4A14-A63E-7BDBF63DE01F}"/>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19</a:t>
            </a:r>
            <a:endParaRPr lang="ar-EG" sz="2200" b="1" dirty="0">
              <a:solidFill>
                <a:srgbClr val="203864"/>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 xmlns:a16="http://schemas.microsoft.com/office/drawing/2014/main" id="{92DEAE69-1A87-46BB-A32C-C080E84B0039}"/>
              </a:ext>
            </a:extLst>
          </p:cNvPr>
          <p:cNvSpPr txBox="1"/>
          <p:nvPr/>
        </p:nvSpPr>
        <p:spPr>
          <a:xfrm>
            <a:off x="5621263" y="3702480"/>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a:t>
            </a:r>
            <a:r>
              <a:rPr lang="ar-EG" sz="900" dirty="0" smtClean="0">
                <a:solidFill>
                  <a:srgbClr val="000066"/>
                </a:solidFill>
                <a:latin typeface="Simplified Arabic" panose="02020603050405020304" pitchFamily="18" charset="-78"/>
                <a:cs typeface="Simplified Arabic" panose="02020603050405020304" pitchFamily="18" charset="-78"/>
              </a:rPr>
              <a:t>التمويل</a:t>
            </a:r>
          </a:p>
        </p:txBody>
      </p:sp>
      <p:sp>
        <p:nvSpPr>
          <p:cNvPr id="24" name="TextBox 23">
            <a:extLst>
              <a:ext uri="{FF2B5EF4-FFF2-40B4-BE49-F238E27FC236}">
                <a16:creationId xmlns="" xmlns:a16="http://schemas.microsoft.com/office/drawing/2014/main" id="{158DBBCA-1BCC-4C49-9DAC-3928DF2DF2C3}"/>
              </a:ext>
            </a:extLst>
          </p:cNvPr>
          <p:cNvSpPr txBox="1"/>
          <p:nvPr/>
        </p:nvSpPr>
        <p:spPr>
          <a:xfrm>
            <a:off x="330040" y="3710601"/>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 xmlns:a16="http://schemas.microsoft.com/office/drawing/2014/main" id="{52ABC0DF-ED23-4D13-AB53-A5E6A89AE37F}"/>
              </a:ext>
            </a:extLst>
          </p:cNvPr>
          <p:cNvSpPr txBox="1"/>
          <p:nvPr/>
        </p:nvSpPr>
        <p:spPr>
          <a:xfrm>
            <a:off x="5393676" y="7279635"/>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 xmlns:a16="http://schemas.microsoft.com/office/drawing/2014/main" id="{6CF08894-23AC-4C04-992C-82008B9CD628}"/>
              </a:ext>
            </a:extLst>
          </p:cNvPr>
          <p:cNvSpPr txBox="1"/>
          <p:nvPr/>
        </p:nvSpPr>
        <p:spPr>
          <a:xfrm>
            <a:off x="179895" y="7279635"/>
            <a:ext cx="5132267" cy="231027"/>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424525" y="2341382"/>
            <a:ext cx="4979627" cy="1369219"/>
          </a:xfrm>
          <a:prstGeom prst="rect">
            <a:avLst/>
          </a:prstGeom>
        </p:spPr>
      </p:pic>
      <p:pic>
        <p:nvPicPr>
          <p:cNvPr id="4" name="Picture 3"/>
          <p:cNvPicPr>
            <a:picLocks noChangeAspect="1"/>
          </p:cNvPicPr>
          <p:nvPr/>
        </p:nvPicPr>
        <p:blipFill>
          <a:blip r:embed="rId6"/>
          <a:stretch>
            <a:fillRect/>
          </a:stretch>
        </p:blipFill>
        <p:spPr>
          <a:xfrm>
            <a:off x="254127" y="2341383"/>
            <a:ext cx="4913123" cy="1369219"/>
          </a:xfrm>
          <a:prstGeom prst="rect">
            <a:avLst/>
          </a:prstGeom>
        </p:spPr>
      </p:pic>
      <p:pic>
        <p:nvPicPr>
          <p:cNvPr id="9" name="Picture 8"/>
          <p:cNvPicPr>
            <a:picLocks noChangeAspect="1"/>
          </p:cNvPicPr>
          <p:nvPr/>
        </p:nvPicPr>
        <p:blipFill>
          <a:blip r:embed="rId7"/>
          <a:stretch>
            <a:fillRect/>
          </a:stretch>
        </p:blipFill>
        <p:spPr>
          <a:xfrm>
            <a:off x="5424525" y="4116747"/>
            <a:ext cx="4979627" cy="3183644"/>
          </a:xfrm>
          <a:prstGeom prst="rect">
            <a:avLst/>
          </a:prstGeom>
        </p:spPr>
      </p:pic>
      <p:pic>
        <p:nvPicPr>
          <p:cNvPr id="10" name="Picture 9"/>
          <p:cNvPicPr>
            <a:picLocks noChangeAspect="1"/>
          </p:cNvPicPr>
          <p:nvPr/>
        </p:nvPicPr>
        <p:blipFill>
          <a:blip r:embed="rId8"/>
          <a:stretch>
            <a:fillRect/>
          </a:stretch>
        </p:blipFill>
        <p:spPr>
          <a:xfrm>
            <a:off x="254127" y="4116747"/>
            <a:ext cx="4913123" cy="3194297"/>
          </a:xfrm>
          <a:prstGeom prst="rect">
            <a:avLst/>
          </a:prstGeom>
        </p:spPr>
      </p:pic>
    </p:spTree>
    <p:extLst>
      <p:ext uri="{BB962C8B-B14F-4D97-AF65-F5344CB8AC3E}">
        <p14:creationId xmlns:p14="http://schemas.microsoft.com/office/powerpoint/2010/main" val="1373659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6149B045-1222-4FFF-B85F-7073A6E0AE1A}"/>
              </a:ext>
            </a:extLst>
          </p:cNvPr>
          <p:cNvSpPr txBox="1"/>
          <p:nvPr/>
        </p:nvSpPr>
        <p:spPr>
          <a:xfrm>
            <a:off x="316919" y="645551"/>
            <a:ext cx="9919609" cy="430887"/>
          </a:xfrm>
          <a:prstGeom prst="rect">
            <a:avLst/>
          </a:prstGeom>
          <a:gradFill>
            <a:gsLst>
              <a:gs pos="1000">
                <a:srgbClr val="F4FBFE"/>
              </a:gs>
              <a:gs pos="95000">
                <a:srgbClr val="FFFFFF"/>
              </a:gs>
            </a:gsLst>
            <a:lin ang="19320000" scaled="0"/>
          </a:grad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7" name="TextBox 16">
            <a:extLst>
              <a:ext uri="{FF2B5EF4-FFF2-40B4-BE49-F238E27FC236}">
                <a16:creationId xmlns="" xmlns:a16="http://schemas.microsoft.com/office/drawing/2014/main" id="{BAFACB14-4237-4088-A4AD-740AC1AD994A}"/>
              </a:ext>
            </a:extLst>
          </p:cNvPr>
          <p:cNvSpPr txBox="1"/>
          <p:nvPr/>
        </p:nvSpPr>
        <p:spPr>
          <a:xfrm>
            <a:off x="5413375" y="1107703"/>
            <a:ext cx="4969930"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 تصنيف عقود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التأجير التمويلي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للنشاط</a:t>
            </a:r>
          </a:p>
        </p:txBody>
      </p:sp>
      <p:sp>
        <p:nvSpPr>
          <p:cNvPr id="18" name="TextBox 17">
            <a:extLst>
              <a:ext uri="{FF2B5EF4-FFF2-40B4-BE49-F238E27FC236}">
                <a16:creationId xmlns="" xmlns:a16="http://schemas.microsoft.com/office/drawing/2014/main" id="{C63A2D8E-BD00-47C9-B324-306707C43B21}"/>
              </a:ext>
            </a:extLst>
          </p:cNvPr>
          <p:cNvSpPr txBox="1"/>
          <p:nvPr/>
        </p:nvSpPr>
        <p:spPr>
          <a:xfrm>
            <a:off x="707358" y="1467743"/>
            <a:ext cx="9747839"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.2.1</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تصنيف عقود الت</a:t>
            </a:r>
            <a:r>
              <a:rPr lang="ar-EG" sz="1800" b="1" dirty="0">
                <a:solidFill>
                  <a:srgbClr val="002060"/>
                </a:solidFill>
                <a:latin typeface="Simplified Arabic" panose="02020603050405020304" pitchFamily="18" charset="-78"/>
                <a:cs typeface="Simplified Arabic" panose="02020603050405020304" pitchFamily="18" charset="-78"/>
              </a:rPr>
              <a:t>أجير التمويلى وفقاً للنشاط عن شهر </a:t>
            </a:r>
            <a:r>
              <a:rPr lang="ar-EG" sz="1800" b="1" dirty="0" smtClean="0">
                <a:solidFill>
                  <a:srgbClr val="002060"/>
                </a:solidFill>
                <a:latin typeface="Simplified Arabic" panose="02020603050405020304" pitchFamily="18" charset="-78"/>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 xmlns:a16="http://schemas.microsoft.com/office/drawing/2014/main" id="{DF0FF731-AA34-46A9-A34D-BAC7CFA44731}"/>
              </a:ext>
            </a:extLst>
          </p:cNvPr>
          <p:cNvSpPr txBox="1"/>
          <p:nvPr/>
        </p:nvSpPr>
        <p:spPr>
          <a:xfrm>
            <a:off x="2126151" y="4492079"/>
            <a:ext cx="6574446"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en-US"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تصنيف عقود </a:t>
            </a:r>
            <a:r>
              <a:rPr lang="ar-EG" sz="1800" b="1" dirty="0">
                <a:solidFill>
                  <a:srgbClr val="002060"/>
                </a:solidFill>
                <a:latin typeface="Simplified Arabic" panose="02020603050405020304" pitchFamily="18" charset="-78"/>
                <a:cs typeface="Simplified Arabic" panose="02020603050405020304" pitchFamily="18" charset="-78"/>
              </a:rPr>
              <a:t>التأجير التمويلى وفقاً للنشاط عن الفترة  يناير </a:t>
            </a:r>
            <a:r>
              <a:rPr lang="ar-EG" sz="1800" b="1" dirty="0">
                <a:solidFill>
                  <a:srgbClr val="002060"/>
                </a:solidFill>
                <a:latin typeface="Times New Roman" panose="02020603050405020304" pitchFamily="18" charset="0"/>
                <a:cs typeface="Times New Roman" panose="02020603050405020304" pitchFamily="18" charset="0"/>
              </a:rPr>
              <a:t>-</a:t>
            </a:r>
            <a:r>
              <a:rPr lang="ar-EG" sz="1800" b="1" dirty="0">
                <a:solidFill>
                  <a:srgbClr val="002060"/>
                </a:solidFill>
                <a:latin typeface="Simplified Arabic" panose="02020603050405020304" pitchFamily="18" charset="-78"/>
                <a:cs typeface="Simplified Arabic" panose="02020603050405020304" pitchFamily="18" charset="-78"/>
              </a:rPr>
              <a:t> </a:t>
            </a:r>
            <a:r>
              <a:rPr lang="ar-EG" sz="1800" b="1" dirty="0" smtClean="0">
                <a:solidFill>
                  <a:srgbClr val="002060"/>
                </a:solidFill>
                <a:latin typeface="Simplified Arabic" panose="02020603050405020304" pitchFamily="18" charset="-78"/>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29" name="Picture 28">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pic>
        <p:nvPicPr>
          <p:cNvPr id="24" name="Picture 23" descr="Untitled.png">
            <a:extLst>
              <a:ext uri="{FF2B5EF4-FFF2-40B4-BE49-F238E27FC236}">
                <a16:creationId xmlns="" xmlns:a16="http://schemas.microsoft.com/office/drawing/2014/main" id="{F65535FD-F620-4ACD-B445-7F093668EA1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98360"/>
            <a:ext cx="5903595" cy="666127"/>
          </a:xfrm>
          <a:prstGeom prst="rect">
            <a:avLst/>
          </a:prstGeom>
          <a:noFill/>
          <a:ln>
            <a:noFill/>
          </a:ln>
          <a:extLst>
            <a:ext uri="{53640926-AAD7-44D8-BBD7-CCE9431645EC}">
              <a14:shadowObscured xmlns:a14="http://schemas.microsoft.com/office/drawing/2010/main"/>
            </a:ext>
          </a:extLst>
        </p:spPr>
      </p:pic>
      <p:sp>
        <p:nvSpPr>
          <p:cNvPr id="25" name="TextBox 24">
            <a:extLst>
              <a:ext uri="{FF2B5EF4-FFF2-40B4-BE49-F238E27FC236}">
                <a16:creationId xmlns="" xmlns:a16="http://schemas.microsoft.com/office/drawing/2014/main" id="{3F3ADCD0-9CC1-42A0-B4A6-FDBBCD700B15}"/>
              </a:ext>
            </a:extLst>
          </p:cNvPr>
          <p:cNvSpPr txBox="1"/>
          <p:nvPr/>
        </p:nvSpPr>
        <p:spPr>
          <a:xfrm>
            <a:off x="12775" y="7661592"/>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20</a:t>
            </a:r>
            <a:endParaRPr lang="ar-EG" sz="2200" b="1" dirty="0">
              <a:solidFill>
                <a:srgbClr val="20386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E3C0ABC8-6A0D-4E51-8C6C-AD55C6021DD9}"/>
              </a:ext>
            </a:extLst>
          </p:cNvPr>
          <p:cNvSpPr txBox="1"/>
          <p:nvPr/>
        </p:nvSpPr>
        <p:spPr>
          <a:xfrm>
            <a:off x="3684602" y="4213080"/>
            <a:ext cx="4393069"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6" name="TextBox 25">
            <a:extLst>
              <a:ext uri="{FF2B5EF4-FFF2-40B4-BE49-F238E27FC236}">
                <a16:creationId xmlns="" xmlns:a16="http://schemas.microsoft.com/office/drawing/2014/main" id="{3C48814A-3C60-4CA9-AD67-F1E0FB82F71E}"/>
              </a:ext>
            </a:extLst>
          </p:cNvPr>
          <p:cNvSpPr txBox="1"/>
          <p:nvPr/>
        </p:nvSpPr>
        <p:spPr>
          <a:xfrm>
            <a:off x="3684602" y="7485174"/>
            <a:ext cx="4393069" cy="230833"/>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3001391" y="1837075"/>
            <a:ext cx="4930766" cy="2373576"/>
          </a:xfrm>
          <a:prstGeom prst="rect">
            <a:avLst/>
          </a:prstGeom>
        </p:spPr>
      </p:pic>
      <p:pic>
        <p:nvPicPr>
          <p:cNvPr id="6" name="Picture 5"/>
          <p:cNvPicPr>
            <a:picLocks noChangeAspect="1"/>
          </p:cNvPicPr>
          <p:nvPr/>
        </p:nvPicPr>
        <p:blipFill>
          <a:blip r:embed="rId6"/>
          <a:stretch>
            <a:fillRect/>
          </a:stretch>
        </p:blipFill>
        <p:spPr>
          <a:xfrm>
            <a:off x="3001390" y="4909578"/>
            <a:ext cx="4972661" cy="2603662"/>
          </a:xfrm>
          <a:prstGeom prst="rect">
            <a:avLst/>
          </a:prstGeom>
        </p:spPr>
      </p:pic>
    </p:spTree>
    <p:extLst>
      <p:ext uri="{BB962C8B-B14F-4D97-AF65-F5344CB8AC3E}">
        <p14:creationId xmlns:p14="http://schemas.microsoft.com/office/powerpoint/2010/main" val="327400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E25ED479-5F64-4C85-B89E-A5FD7940E934}"/>
              </a:ext>
            </a:extLst>
          </p:cNvPr>
          <p:cNvSpPr txBox="1"/>
          <p:nvPr/>
        </p:nvSpPr>
        <p:spPr>
          <a:xfrm>
            <a:off x="3109123" y="1300629"/>
            <a:ext cx="727418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التأجير التمويلى</a:t>
            </a:r>
          </a:p>
        </p:txBody>
      </p:sp>
      <p:sp>
        <p:nvSpPr>
          <p:cNvPr id="20" name="TextBox 19">
            <a:extLst>
              <a:ext uri="{FF2B5EF4-FFF2-40B4-BE49-F238E27FC236}">
                <a16:creationId xmlns="" xmlns:a16="http://schemas.microsoft.com/office/drawing/2014/main" id="{42FB72AD-7F08-4189-8C53-F900DDD24EC6}"/>
              </a:ext>
            </a:extLst>
          </p:cNvPr>
          <p:cNvSpPr txBox="1"/>
          <p:nvPr/>
        </p:nvSpPr>
        <p:spPr>
          <a:xfrm>
            <a:off x="1668959" y="1957198"/>
            <a:ext cx="8064896"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3</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الحصص السوقية لشركات </a:t>
            </a:r>
            <a:r>
              <a:rPr lang="ar-EG" sz="1800" b="1" dirty="0">
                <a:solidFill>
                  <a:srgbClr val="002060"/>
                </a:solidFill>
                <a:latin typeface="Simplified Arabic" panose="02020603050405020304" pitchFamily="18" charset="-78"/>
                <a:cs typeface="Simplified Arabic" panose="02020603050405020304" pitchFamily="18" charset="-78"/>
              </a:rPr>
              <a:t>التأجير التمويلى الأكثر نشاطاً عن شهر </a:t>
            </a:r>
            <a:r>
              <a:rPr lang="ar-EG" sz="1800" b="1" dirty="0" smtClean="0">
                <a:solidFill>
                  <a:srgbClr val="002060"/>
                </a:solidFill>
                <a:latin typeface="Simplified Arabic" panose="02020603050405020304" pitchFamily="18" charset="-78"/>
                <a:cs typeface="Simplified Arabic" panose="02020603050405020304" pitchFamily="18" charset="-78"/>
              </a:rPr>
              <a:t>مارس 2022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2" name="Picture 11">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1" name="Picture 10" descr="Untitled.png">
            <a:extLst>
              <a:ext uri="{FF2B5EF4-FFF2-40B4-BE49-F238E27FC236}">
                <a16:creationId xmlns="" xmlns:a16="http://schemas.microsoft.com/office/drawing/2014/main" id="{605B7FD1-65F1-4B13-BE1D-8F2D789D329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21</a:t>
            </a:r>
            <a:endParaRPr lang="ar-EG" sz="2200" b="1" dirty="0">
              <a:solidFill>
                <a:srgbClr val="203864"/>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EB261152-B45D-4F00-A5C0-3AC1C76CAE78}"/>
              </a:ext>
            </a:extLst>
          </p:cNvPr>
          <p:cNvSpPr txBox="1"/>
          <p:nvPr/>
        </p:nvSpPr>
        <p:spPr>
          <a:xfrm>
            <a:off x="453569" y="733775"/>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 xmlns:a16="http://schemas.microsoft.com/office/drawing/2014/main" id="{6C75F2D1-BE83-454F-9A8D-694BDD730139}"/>
              </a:ext>
            </a:extLst>
          </p:cNvPr>
          <p:cNvSpPr txBox="1"/>
          <p:nvPr/>
        </p:nvSpPr>
        <p:spPr>
          <a:xfrm>
            <a:off x="5512822" y="6476944"/>
            <a:ext cx="5024318"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smtClean="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endParaRPr lang="ar-EG" sz="900"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أخرى: تمثل مجموع الحصص السوقية لشركات التي تقل عن </a:t>
            </a:r>
            <a:r>
              <a:rPr lang="ar-EG" sz="900" dirty="0" smtClean="0">
                <a:solidFill>
                  <a:srgbClr val="000066"/>
                </a:solidFill>
                <a:latin typeface="Simplified Arabic" panose="02020603050405020304" pitchFamily="18" charset="-78"/>
                <a:cs typeface="Simplified Arabic" panose="02020603050405020304" pitchFamily="18" charset="-78"/>
              </a:rPr>
              <a:t>3%.</a:t>
            </a:r>
            <a:endParaRPr lang="ar-EG" sz="900" dirty="0">
              <a:solidFill>
                <a:srgbClr val="000066"/>
              </a:solidFill>
              <a:latin typeface="Simplified Arabic" panose="02020603050405020304" pitchFamily="18" charset="-78"/>
              <a:cs typeface="Simplified Arabic" panose="02020603050405020304" pitchFamily="18" charset="-78"/>
            </a:endParaRPr>
          </a:p>
        </p:txBody>
      </p:sp>
      <p:sp>
        <p:nvSpPr>
          <p:cNvPr id="17" name="TextBox 16">
            <a:extLst>
              <a:ext uri="{FF2B5EF4-FFF2-40B4-BE49-F238E27FC236}">
                <a16:creationId xmlns="" xmlns:a16="http://schemas.microsoft.com/office/drawing/2014/main" id="{88CD8438-1D06-4ACE-9F23-3F2549C798FF}"/>
              </a:ext>
            </a:extLst>
          </p:cNvPr>
          <p:cNvSpPr txBox="1"/>
          <p:nvPr/>
        </p:nvSpPr>
        <p:spPr>
          <a:xfrm>
            <a:off x="611893" y="6488638"/>
            <a:ext cx="4879637"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 أخرى: تمثل مجموع الحصص السوقية لشركات التي تقل عن </a:t>
            </a:r>
            <a:r>
              <a:rPr lang="ar-EG" sz="900" dirty="0" smtClean="0">
                <a:solidFill>
                  <a:srgbClr val="000066"/>
                </a:solidFill>
                <a:latin typeface="Simplified Arabic" panose="02020603050405020304" pitchFamily="18" charset="-78"/>
                <a:cs typeface="Simplified Arabic" panose="02020603050405020304" pitchFamily="18" charset="-78"/>
              </a:rPr>
              <a:t>3%.</a:t>
            </a:r>
            <a:endParaRPr lang="ar-EG" sz="900" dirty="0">
              <a:solidFill>
                <a:srgbClr val="000066"/>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693675" y="2493274"/>
            <a:ext cx="4760259" cy="4029331"/>
          </a:xfrm>
          <a:prstGeom prst="rect">
            <a:avLst/>
          </a:prstGeom>
        </p:spPr>
      </p:pic>
      <p:pic>
        <p:nvPicPr>
          <p:cNvPr id="4" name="Picture 3"/>
          <p:cNvPicPr>
            <a:picLocks noChangeAspect="1"/>
          </p:cNvPicPr>
          <p:nvPr/>
        </p:nvPicPr>
        <p:blipFill>
          <a:blip r:embed="rId6"/>
          <a:stretch>
            <a:fillRect/>
          </a:stretch>
        </p:blipFill>
        <p:spPr>
          <a:xfrm>
            <a:off x="372815" y="2493274"/>
            <a:ext cx="5028072" cy="4001528"/>
          </a:xfrm>
          <a:prstGeom prst="rect">
            <a:avLst/>
          </a:prstGeom>
        </p:spPr>
      </p:pic>
    </p:spTree>
    <p:extLst>
      <p:ext uri="{BB962C8B-B14F-4D97-AF65-F5344CB8AC3E}">
        <p14:creationId xmlns:p14="http://schemas.microsoft.com/office/powerpoint/2010/main" val="406370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5" name="TextBox 14">
            <a:extLst>
              <a:ext uri="{FF2B5EF4-FFF2-40B4-BE49-F238E27FC236}">
                <a16:creationId xmlns="" xmlns:a16="http://schemas.microsoft.com/office/drawing/2014/main" id="{E25ED479-5F64-4C85-B89E-A5FD7940E934}"/>
              </a:ext>
            </a:extLst>
          </p:cNvPr>
          <p:cNvSpPr txBox="1"/>
          <p:nvPr/>
        </p:nvSpPr>
        <p:spPr>
          <a:xfrm>
            <a:off x="3109123" y="1300629"/>
            <a:ext cx="7274181"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التأجير التمويلى</a:t>
            </a:r>
          </a:p>
        </p:txBody>
      </p:sp>
      <p:pic>
        <p:nvPicPr>
          <p:cNvPr id="12" name="Picture 11">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1" name="Picture 10" descr="Untitled.png">
            <a:extLst>
              <a:ext uri="{FF2B5EF4-FFF2-40B4-BE49-F238E27FC236}">
                <a16:creationId xmlns="" xmlns:a16="http://schemas.microsoft.com/office/drawing/2014/main" id="{605B7FD1-65F1-4B13-BE1D-8F2D789D329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22</a:t>
            </a:r>
            <a:endParaRPr lang="ar-EG" sz="2200" b="1" dirty="0">
              <a:solidFill>
                <a:srgbClr val="203864"/>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EB261152-B45D-4F00-A5C0-3AC1C76CAE78}"/>
              </a:ext>
            </a:extLst>
          </p:cNvPr>
          <p:cNvSpPr txBox="1"/>
          <p:nvPr/>
        </p:nvSpPr>
        <p:spPr>
          <a:xfrm>
            <a:off x="453569" y="733775"/>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رابعاً: نشاط التأجير التمويلى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 xmlns:a16="http://schemas.microsoft.com/office/drawing/2014/main" id="{6C75F2D1-BE83-454F-9A8D-694BDD730139}"/>
              </a:ext>
            </a:extLst>
          </p:cNvPr>
          <p:cNvSpPr txBox="1"/>
          <p:nvPr/>
        </p:nvSpPr>
        <p:spPr>
          <a:xfrm>
            <a:off x="5519077" y="6334732"/>
            <a:ext cx="5024318" cy="6463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marL="171450" indent="-171450" algn="r" rtl="1">
              <a:buFont typeface="Arial" panose="020B0604020202020204" pitchFamily="34" charset="0"/>
              <a:buChar char="•"/>
            </a:pPr>
            <a:r>
              <a:rPr lang="ar-EG" sz="900" dirty="0" smtClean="0">
                <a:solidFill>
                  <a:srgbClr val="000066"/>
                </a:solidFill>
                <a:latin typeface="Simplified Arabic" panose="02020603050405020304" pitchFamily="18" charset="-78"/>
                <a:cs typeface="Simplified Arabic" panose="02020603050405020304" pitchFamily="18" charset="-78"/>
              </a:rPr>
              <a:t>أخرى</a:t>
            </a:r>
            <a:r>
              <a:rPr lang="ar-EG" sz="900" dirty="0">
                <a:solidFill>
                  <a:srgbClr val="000066"/>
                </a:solidFill>
                <a:latin typeface="Simplified Arabic" panose="02020603050405020304" pitchFamily="18" charset="-78"/>
                <a:cs typeface="Simplified Arabic" panose="02020603050405020304" pitchFamily="18" charset="-78"/>
              </a:rPr>
              <a:t>: تمثل مجموع الحصص السوقية لشركات التي تقل عن 3</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marL="171450" indent="-171450" algn="r" rtl="1">
              <a:buFont typeface="Arial" panose="020B0604020202020204" pitchFamily="34" charset="0"/>
              <a:buChar char="•"/>
            </a:pPr>
            <a:r>
              <a:rPr lang="ar-EG" sz="900" dirty="0" smtClean="0">
                <a:solidFill>
                  <a:srgbClr val="000066"/>
                </a:solidFill>
                <a:latin typeface="Simplified Arabic" panose="02020603050405020304" pitchFamily="18" charset="-78"/>
                <a:cs typeface="Simplified Arabic" panose="02020603050405020304" pitchFamily="18" charset="-78"/>
              </a:rPr>
              <a:t>تم تعديل هذا البيان نظرا لحدوث بعض النسويات لشهر يناير 2022.</a:t>
            </a:r>
          </a:p>
        </p:txBody>
      </p:sp>
      <p:sp>
        <p:nvSpPr>
          <p:cNvPr id="13" name="TextBox 12">
            <a:extLst>
              <a:ext uri="{FF2B5EF4-FFF2-40B4-BE49-F238E27FC236}">
                <a16:creationId xmlns="" xmlns:a16="http://schemas.microsoft.com/office/drawing/2014/main" id="{42FB72AD-7F08-4189-8C53-F900DDD24EC6}"/>
              </a:ext>
            </a:extLst>
          </p:cNvPr>
          <p:cNvSpPr txBox="1"/>
          <p:nvPr/>
        </p:nvSpPr>
        <p:spPr>
          <a:xfrm>
            <a:off x="1970023" y="1920835"/>
            <a:ext cx="7691824" cy="369332"/>
          </a:xfrm>
          <a:prstGeom prst="rect">
            <a:avLst/>
          </a:prstGeom>
          <a:noFill/>
        </p:spPr>
        <p:txBody>
          <a:bodyPr wrap="square" rtlCol="0">
            <a:spAutoFit/>
          </a:bodyPr>
          <a:lstStyle/>
          <a:p>
            <a:pPr algn="ct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.3.</a:t>
            </a:r>
            <a:r>
              <a:rPr lang="ar-EG" sz="1800" b="1" dirty="0">
                <a:solidFill>
                  <a:srgbClr val="002060"/>
                </a:solidFill>
                <a:latin typeface="Simplified Arabic" panose="02020603050405020304" pitchFamily="18" charset="-78"/>
                <a:ea typeface="+mj-ea"/>
                <a:cs typeface="Simplified Arabic" panose="02020603050405020304" pitchFamily="18" charset="-78"/>
              </a:rPr>
              <a:t> الحصص السوقية لشركات </a:t>
            </a:r>
            <a:r>
              <a:rPr lang="ar-EG" sz="1800" b="1" dirty="0">
                <a:solidFill>
                  <a:srgbClr val="002060"/>
                </a:solidFill>
                <a:latin typeface="Simplified Arabic" panose="02020603050405020304" pitchFamily="18" charset="-78"/>
                <a:cs typeface="Simplified Arabic" panose="02020603050405020304" pitchFamily="18" charset="-78"/>
              </a:rPr>
              <a:t>التأجير التمويلى الأكثر نشاطاً </a:t>
            </a:r>
            <a:r>
              <a:rPr lang="ar-EG" sz="1800" b="1" dirty="0" smtClean="0">
                <a:solidFill>
                  <a:srgbClr val="002060"/>
                </a:solidFill>
                <a:latin typeface="Simplified Arabic" panose="02020603050405020304" pitchFamily="18" charset="-78"/>
                <a:cs typeface="Simplified Arabic" panose="02020603050405020304" pitchFamily="18" charset="-78"/>
              </a:rPr>
              <a:t>عن يناير-مارس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7" name="TextBox 16">
            <a:extLst>
              <a:ext uri="{FF2B5EF4-FFF2-40B4-BE49-F238E27FC236}">
                <a16:creationId xmlns="" xmlns:a16="http://schemas.microsoft.com/office/drawing/2014/main" id="{88CD8438-1D06-4ACE-9F23-3F2549C798FF}"/>
              </a:ext>
            </a:extLst>
          </p:cNvPr>
          <p:cNvSpPr txBox="1"/>
          <p:nvPr/>
        </p:nvSpPr>
        <p:spPr>
          <a:xfrm>
            <a:off x="516831" y="6380959"/>
            <a:ext cx="4879637" cy="6463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الحصص السوقية للشركات بعد حذف قيمة وكيل الضمانات من إجمالي قيمة العقود لكل مؤجر</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a:p>
            <a:pPr marL="171450" indent="-171450" algn="r" rtl="1">
              <a:buFont typeface="Arial" panose="020B0604020202020204" pitchFamily="34" charset="0"/>
              <a:buChar char="•"/>
            </a:pPr>
            <a:r>
              <a:rPr lang="ar-EG" sz="900" dirty="0" smtClean="0">
                <a:solidFill>
                  <a:srgbClr val="000066"/>
                </a:solidFill>
                <a:latin typeface="Simplified Arabic" panose="02020603050405020304" pitchFamily="18" charset="-78"/>
                <a:cs typeface="Simplified Arabic" panose="02020603050405020304" pitchFamily="18" charset="-78"/>
              </a:rPr>
              <a:t>أخرى</a:t>
            </a:r>
            <a:r>
              <a:rPr lang="ar-EG" sz="900" dirty="0">
                <a:solidFill>
                  <a:srgbClr val="000066"/>
                </a:solidFill>
                <a:latin typeface="Simplified Arabic" panose="02020603050405020304" pitchFamily="18" charset="-78"/>
                <a:cs typeface="Simplified Arabic" panose="02020603050405020304" pitchFamily="18" charset="-78"/>
              </a:rPr>
              <a:t>: تمثل مجموع الحصص السوقية لشركات التي تقل عن 3</a:t>
            </a:r>
            <a:r>
              <a:rPr lang="ar-EG" sz="900" dirty="0" smtClean="0">
                <a:solidFill>
                  <a:srgbClr val="000066"/>
                </a:solidFill>
                <a:latin typeface="Simplified Arabic" panose="02020603050405020304" pitchFamily="18" charset="-78"/>
                <a:cs typeface="Simplified Arabic" panose="02020603050405020304" pitchFamily="18" charset="-78"/>
              </a:rPr>
              <a:t>%.</a:t>
            </a:r>
          </a:p>
          <a:p>
            <a:pPr marL="171450" indent="-171450" algn="r" rtl="1">
              <a:buFont typeface="Arial" panose="020B0604020202020204" pitchFamily="34" charset="0"/>
              <a:buChar char="•"/>
            </a:pPr>
            <a:r>
              <a:rPr lang="ar-EG" sz="900" dirty="0">
                <a:solidFill>
                  <a:srgbClr val="000066"/>
                </a:solidFill>
                <a:latin typeface="Simplified Arabic" panose="02020603050405020304" pitchFamily="18" charset="-78"/>
                <a:cs typeface="Simplified Arabic" panose="02020603050405020304" pitchFamily="18" charset="-78"/>
              </a:rPr>
              <a:t>تم تعديل هذا البيان نظرا لحدوث بعض النسويات لشهر يناير 2022</a:t>
            </a:r>
            <a:r>
              <a:rPr lang="ar-EG" sz="900" dirty="0" smtClean="0">
                <a:solidFill>
                  <a:srgbClr val="000066"/>
                </a:solidFill>
                <a:latin typeface="Simplified Arabic" panose="02020603050405020304" pitchFamily="18" charset="-78"/>
                <a:cs typeface="Simplified Arabic" panose="02020603050405020304" pitchFamily="18" charset="-78"/>
              </a:rPr>
              <a:t>.</a:t>
            </a:r>
            <a:endParaRPr lang="ar-EG" sz="900" dirty="0">
              <a:solidFill>
                <a:srgbClr val="000066"/>
              </a:solidFill>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701408" y="2362678"/>
            <a:ext cx="4748562" cy="4018282"/>
          </a:xfrm>
          <a:prstGeom prst="rect">
            <a:avLst/>
          </a:prstGeom>
        </p:spPr>
      </p:pic>
      <p:pic>
        <p:nvPicPr>
          <p:cNvPr id="6" name="Picture 5"/>
          <p:cNvPicPr>
            <a:picLocks noChangeAspect="1"/>
          </p:cNvPicPr>
          <p:nvPr/>
        </p:nvPicPr>
        <p:blipFill>
          <a:blip r:embed="rId6"/>
          <a:stretch>
            <a:fillRect/>
          </a:stretch>
        </p:blipFill>
        <p:spPr>
          <a:xfrm>
            <a:off x="453569" y="2362678"/>
            <a:ext cx="4866936" cy="4041883"/>
          </a:xfrm>
          <a:prstGeom prst="rect">
            <a:avLst/>
          </a:prstGeom>
        </p:spPr>
      </p:pic>
    </p:spTree>
    <p:extLst>
      <p:ext uri="{BB962C8B-B14F-4D97-AF65-F5344CB8AC3E}">
        <p14:creationId xmlns:p14="http://schemas.microsoft.com/office/powerpoint/2010/main" val="1450296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8" name="TextBox 17">
            <a:extLst>
              <a:ext uri="{FF2B5EF4-FFF2-40B4-BE49-F238E27FC236}">
                <a16:creationId xmlns="" xmlns:a16="http://schemas.microsoft.com/office/drawing/2014/main" id="{C63A2D8E-BD00-47C9-B324-306707C43B21}"/>
              </a:ext>
            </a:extLst>
          </p:cNvPr>
          <p:cNvSpPr txBox="1"/>
          <p:nvPr/>
        </p:nvSpPr>
        <p:spPr>
          <a:xfrm>
            <a:off x="4333255" y="1598412"/>
            <a:ext cx="5761174" cy="369332"/>
          </a:xfrm>
          <a:prstGeom prst="rect">
            <a:avLst/>
          </a:prstGeom>
          <a:noFill/>
        </p:spPr>
        <p:txBody>
          <a:bodyPr wrap="square" rtlCol="0">
            <a:spAutoFit/>
          </a:bodyPr>
          <a:lstStyle/>
          <a:p>
            <a:pPr algn="r" rtl="1"/>
            <a:r>
              <a:rPr lang="ar-EG" sz="1600" b="1" dirty="0">
                <a:solidFill>
                  <a:srgbClr val="002060"/>
                </a:solidFill>
                <a:latin typeface="Simplified Arabic" panose="02020603050405020304" pitchFamily="18" charset="-78"/>
                <a:ea typeface="+mj-ea"/>
                <a:cs typeface="Simplified Arabic" panose="02020603050405020304" pitchFamily="18" charset="-78"/>
              </a:rPr>
              <a:t>1</a:t>
            </a:r>
            <a:r>
              <a:rPr lang="en-US" sz="1600" b="1" dirty="0">
                <a:solidFill>
                  <a:srgbClr val="002060"/>
                </a:solidFill>
                <a:latin typeface="Simplified Arabic" panose="02020603050405020304" pitchFamily="18" charset="-78"/>
                <a:ea typeface="+mj-ea"/>
                <a:cs typeface="Simplified Arabic" panose="02020603050405020304" pitchFamily="18" charset="-78"/>
              </a:rPr>
              <a:t>.</a:t>
            </a:r>
            <a:r>
              <a:rPr lang="ar-EG" sz="1600" b="1" dirty="0">
                <a:solidFill>
                  <a:srgbClr val="002060"/>
                </a:solidFill>
                <a:latin typeface="Simplified Arabic" panose="02020603050405020304" pitchFamily="18" charset="-78"/>
                <a:ea typeface="+mj-ea"/>
                <a:cs typeface="Simplified Arabic" panose="02020603050405020304" pitchFamily="18" charset="-78"/>
              </a:rPr>
              <a:t>1</a:t>
            </a:r>
            <a:r>
              <a:rPr lang="en-US" sz="1600" b="1" dirty="0">
                <a:solidFill>
                  <a:srgbClr val="002060"/>
                </a:solidFill>
                <a:latin typeface="Simplified Arabic" panose="02020603050405020304" pitchFamily="18" charset="-78"/>
                <a:ea typeface="+mj-ea"/>
                <a:cs typeface="Simplified Arabic" panose="02020603050405020304" pitchFamily="18" charset="-78"/>
              </a:rPr>
              <a:t>.</a:t>
            </a:r>
            <a:r>
              <a:rPr lang="ar-EG" sz="16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بيان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بمؤشرات </a:t>
            </a:r>
            <a:r>
              <a:rPr lang="ar-EG" sz="1800" b="1" dirty="0">
                <a:solidFill>
                  <a:srgbClr val="002060"/>
                </a:solidFill>
                <a:latin typeface="Simplified Arabic" panose="02020603050405020304" pitchFamily="18" charset="-78"/>
                <a:ea typeface="+mj-ea"/>
                <a:cs typeface="Simplified Arabic" panose="02020603050405020304" pitchFamily="18" charset="-78"/>
              </a:rPr>
              <a:t>نشاط التخصيم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37FB2AF3-1EB8-4D0D-BB47-AE52F29B1077}"/>
              </a:ext>
            </a:extLst>
          </p:cNvPr>
          <p:cNvSpPr txBox="1"/>
          <p:nvPr/>
        </p:nvSpPr>
        <p:spPr>
          <a:xfrm>
            <a:off x="402948" y="779710"/>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 xmlns:a16="http://schemas.microsoft.com/office/drawing/2014/main" id="{D10E2841-F389-4887-94C8-58830529EAEF}"/>
              </a:ext>
            </a:extLst>
          </p:cNvPr>
          <p:cNvSpPr txBox="1"/>
          <p:nvPr/>
        </p:nvSpPr>
        <p:spPr>
          <a:xfrm>
            <a:off x="5557391" y="1194507"/>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a:t>
            </a:r>
            <a:r>
              <a:rPr lang="en-US" sz="2000" b="1" dirty="0">
                <a:solidFill>
                  <a:srgbClr val="002060"/>
                </a:solidFill>
                <a:latin typeface="Simplified Arabic" panose="02020603050405020304" pitchFamily="18" charset="-78"/>
                <a:ea typeface="+mj-ea"/>
                <a:cs typeface="Simplified Arabic" panose="02020603050405020304" pitchFamily="18" charset="-78"/>
              </a:rPr>
              <a:t>.</a:t>
            </a:r>
            <a:r>
              <a:rPr lang="ar-EG" sz="2000" b="1">
                <a:solidFill>
                  <a:srgbClr val="002060"/>
                </a:solidFill>
                <a:latin typeface="Simplified Arabic" panose="02020603050405020304" pitchFamily="18" charset="-78"/>
                <a:ea typeface="+mj-ea"/>
                <a:cs typeface="Simplified Arabic" panose="02020603050405020304" pitchFamily="18" charset="-78"/>
              </a:rPr>
              <a:t> </a:t>
            </a:r>
            <a:r>
              <a:rPr lang="ar-EG" sz="2000" b="1" smtClean="0">
                <a:solidFill>
                  <a:srgbClr val="002060"/>
                </a:solidFill>
                <a:latin typeface="Simplified Arabic" panose="02020603050405020304" pitchFamily="18" charset="-78"/>
                <a:ea typeface="+mj-ea"/>
                <a:cs typeface="Simplified Arabic" panose="02020603050405020304" pitchFamily="18" charset="-78"/>
              </a:rPr>
              <a:t>مؤشرات </a:t>
            </a:r>
            <a:r>
              <a:rPr lang="ar-EG" sz="2000" b="1" dirty="0">
                <a:solidFill>
                  <a:srgbClr val="002060"/>
                </a:solidFill>
                <a:latin typeface="Simplified Arabic" panose="02020603050405020304" pitchFamily="18" charset="-78"/>
                <a:ea typeface="+mj-ea"/>
                <a:cs typeface="Simplified Arabic" panose="02020603050405020304" pitchFamily="18" charset="-78"/>
              </a:rPr>
              <a:t>نشاط التخصيم</a:t>
            </a:r>
          </a:p>
        </p:txBody>
      </p:sp>
      <p:pic>
        <p:nvPicPr>
          <p:cNvPr id="23" name="Picture 22">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sp>
        <p:nvSpPr>
          <p:cNvPr id="25" name="TextBox 24">
            <a:extLst>
              <a:ext uri="{FF2B5EF4-FFF2-40B4-BE49-F238E27FC236}">
                <a16:creationId xmlns="" xmlns:a16="http://schemas.microsoft.com/office/drawing/2014/main" id="{15CB5491-21C3-41DF-B4A9-DE7E848D78FE}"/>
              </a:ext>
            </a:extLst>
          </p:cNvPr>
          <p:cNvSpPr txBox="1"/>
          <p:nvPr/>
        </p:nvSpPr>
        <p:spPr>
          <a:xfrm>
            <a:off x="1991934" y="3241249"/>
            <a:ext cx="7704856"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cs typeface="Simplified Arabic" panose="02020603050405020304" pitchFamily="18" charset="-78"/>
            </a:endParaRPr>
          </a:p>
          <a:p>
            <a:pPr algn="r" rtl="1"/>
            <a:r>
              <a:rPr lang="ar-EG" sz="900" dirty="0">
                <a:solidFill>
                  <a:srgbClr val="000066"/>
                </a:solidFill>
                <a:latin typeface="Simplified Arabic" panose="02020603050405020304" pitchFamily="18" charset="-78"/>
                <a:cs typeface="Simplified Arabic" panose="02020603050405020304" pitchFamily="18" charset="-78"/>
              </a:rPr>
              <a:t>*حجم الأرصدة المدينة (بالمليون جنيه) فى نهاية  </a:t>
            </a:r>
            <a:r>
              <a:rPr lang="ar-EG" sz="900" dirty="0" smtClean="0">
                <a:solidFill>
                  <a:srgbClr val="000066"/>
                </a:solidFill>
                <a:latin typeface="Simplified Arabic" panose="02020603050405020304" pitchFamily="18" charset="-78"/>
                <a:cs typeface="Simplified Arabic" panose="02020603050405020304" pitchFamily="18" charset="-78"/>
              </a:rPr>
              <a:t>مارس 2022: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حجم الأرصدة المدينة فى لحظة تاريخية محددة</a:t>
            </a:r>
          </a:p>
          <a:p>
            <a:pPr algn="r" rtl="1"/>
            <a:r>
              <a:rPr lang="ar-EG" sz="900" dirty="0">
                <a:solidFill>
                  <a:srgbClr val="000066"/>
                </a:solidFill>
                <a:latin typeface="Simplified Arabic" panose="02020603050405020304" pitchFamily="18" charset="-78"/>
                <a:cs typeface="Simplified Arabic" panose="02020603050405020304" pitchFamily="18" charset="-78"/>
              </a:rPr>
              <a:t>** الشركات المحيلة (العملاء) يعبر عن العدد فى نهاية </a:t>
            </a:r>
            <a:r>
              <a:rPr lang="ar-EG" sz="900" dirty="0" smtClean="0">
                <a:solidFill>
                  <a:srgbClr val="000066"/>
                </a:solidFill>
                <a:latin typeface="Simplified Arabic" panose="02020603050405020304" pitchFamily="18" charset="-78"/>
                <a:cs typeface="Simplified Arabic" panose="02020603050405020304" pitchFamily="18" charset="-78"/>
              </a:rPr>
              <a:t>مارس 2022: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عدد العملاء فى لحظة تاريخية محددة</a:t>
            </a:r>
            <a:endParaRPr lang="en-US" sz="900" dirty="0">
              <a:solidFill>
                <a:srgbClr val="000066"/>
              </a:solidFill>
              <a:latin typeface="Simplified Arabic" panose="02020603050405020304" pitchFamily="18" charset="-78"/>
              <a:cs typeface="Simplified Arabic" panose="02020603050405020304" pitchFamily="18" charset="-78"/>
            </a:endParaRPr>
          </a:p>
        </p:txBody>
      </p:sp>
      <p:pic>
        <p:nvPicPr>
          <p:cNvPr id="29" name="Picture 28" descr="Untitled.png">
            <a:extLst>
              <a:ext uri="{FF2B5EF4-FFF2-40B4-BE49-F238E27FC236}">
                <a16:creationId xmlns="" xmlns:a16="http://schemas.microsoft.com/office/drawing/2014/main" id="{BFCA3CD3-DA11-49F0-B519-B03A0443C572}"/>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913"/>
            <a:ext cx="5903595" cy="666127"/>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1864" y="7661592"/>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23</a:t>
            </a:r>
            <a:endParaRPr lang="ar-EG" sz="2200" b="1" dirty="0">
              <a:solidFill>
                <a:srgbClr val="203864"/>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082A5F15-5181-49BB-9843-BB0E8902849F}"/>
              </a:ext>
            </a:extLst>
          </p:cNvPr>
          <p:cNvSpPr txBox="1"/>
          <p:nvPr/>
        </p:nvSpPr>
        <p:spPr>
          <a:xfrm>
            <a:off x="2461047" y="7430760"/>
            <a:ext cx="6192688" cy="230832"/>
          </a:xfrm>
          <a:prstGeom prst="rect">
            <a:avLst/>
          </a:prstGeom>
          <a:noFill/>
          <a:ln>
            <a:noFill/>
          </a:ln>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للتمويل و الإدارة المركزية للبحوث والسياسات  </a:t>
            </a:r>
          </a:p>
        </p:txBody>
      </p:sp>
      <p:pic>
        <p:nvPicPr>
          <p:cNvPr id="2" name="Picture 1"/>
          <p:cNvPicPr>
            <a:picLocks noChangeAspect="1"/>
          </p:cNvPicPr>
          <p:nvPr/>
        </p:nvPicPr>
        <p:blipFill>
          <a:blip r:embed="rId5"/>
          <a:stretch>
            <a:fillRect/>
          </a:stretch>
        </p:blipFill>
        <p:spPr>
          <a:xfrm>
            <a:off x="947485" y="1982432"/>
            <a:ext cx="8830532" cy="1193806"/>
          </a:xfrm>
          <a:prstGeom prst="rect">
            <a:avLst/>
          </a:prstGeom>
        </p:spPr>
      </p:pic>
      <p:pic>
        <p:nvPicPr>
          <p:cNvPr id="7" name="Picture 6"/>
          <p:cNvPicPr>
            <a:picLocks noChangeAspect="1"/>
          </p:cNvPicPr>
          <p:nvPr/>
        </p:nvPicPr>
        <p:blipFill>
          <a:blip r:embed="rId6"/>
          <a:stretch>
            <a:fillRect/>
          </a:stretch>
        </p:blipFill>
        <p:spPr>
          <a:xfrm>
            <a:off x="2152389" y="3877113"/>
            <a:ext cx="6501346" cy="3425613"/>
          </a:xfrm>
          <a:prstGeom prst="rect">
            <a:avLst/>
          </a:prstGeom>
        </p:spPr>
      </p:pic>
    </p:spTree>
    <p:extLst>
      <p:ext uri="{BB962C8B-B14F-4D97-AF65-F5344CB8AC3E}">
        <p14:creationId xmlns:p14="http://schemas.microsoft.com/office/powerpoint/2010/main" val="2683918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842165" y="6689447"/>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8" name="TextBox 17">
            <a:extLst>
              <a:ext uri="{FF2B5EF4-FFF2-40B4-BE49-F238E27FC236}">
                <a16:creationId xmlns="" xmlns:a16="http://schemas.microsoft.com/office/drawing/2014/main" id="{C63A2D8E-BD00-47C9-B324-306707C43B21}"/>
              </a:ext>
            </a:extLst>
          </p:cNvPr>
          <p:cNvSpPr txBox="1"/>
          <p:nvPr/>
        </p:nvSpPr>
        <p:spPr>
          <a:xfrm>
            <a:off x="5594779" y="1399331"/>
            <a:ext cx="4869207"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1</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2. </a:t>
            </a:r>
            <a:r>
              <a:rPr lang="ar-EG" sz="1800" b="1" dirty="0">
                <a:solidFill>
                  <a:srgbClr val="002060"/>
                </a:solidFill>
                <a:latin typeface="Simplified Arabic" panose="02020603050405020304" pitchFamily="18" charset="-78"/>
                <a:ea typeface="+mj-ea"/>
                <a:cs typeface="Simplified Arabic" panose="02020603050405020304" pitchFamily="18" charset="-78"/>
              </a:rPr>
              <a:t>إجمالى حجم الأوراق المخصمة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37FB2AF3-1EB8-4D0D-BB47-AE52F29B1077}"/>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 xmlns:a16="http://schemas.microsoft.com/office/drawing/2014/main" id="{9F50C795-3B35-4655-9A10-E3C22E1F5AC8}"/>
              </a:ext>
            </a:extLst>
          </p:cNvPr>
          <p:cNvSpPr txBox="1"/>
          <p:nvPr/>
        </p:nvSpPr>
        <p:spPr>
          <a:xfrm>
            <a:off x="5722318" y="1072074"/>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a:t>
            </a:r>
            <a:r>
              <a:rPr lang="en-US" sz="2000" b="1" dirty="0">
                <a:solidFill>
                  <a:srgbClr val="002060"/>
                </a:solidFill>
                <a:latin typeface="Simplified Arabic" panose="02020603050405020304" pitchFamily="18" charset="-78"/>
                <a:ea typeface="+mj-ea"/>
                <a:cs typeface="Simplified Arabic" panose="02020603050405020304" pitchFamily="18" charset="-78"/>
              </a:rPr>
              <a:t>.</a:t>
            </a:r>
            <a:r>
              <a:rPr lang="ar-EG" sz="2000" b="1" dirty="0">
                <a:solidFill>
                  <a:srgbClr val="002060"/>
                </a:solidFill>
                <a:latin typeface="Simplified Arabic" panose="02020603050405020304" pitchFamily="18" charset="-78"/>
                <a:ea typeface="+mj-ea"/>
                <a:cs typeface="Simplified Arabic" panose="02020603050405020304" pitchFamily="18" charset="-78"/>
              </a:rPr>
              <a:t>  إجمالى حجم الأوراق المخصمة </a:t>
            </a:r>
          </a:p>
        </p:txBody>
      </p:sp>
      <p:sp>
        <p:nvSpPr>
          <p:cNvPr id="15" name="TextBox 14">
            <a:extLst>
              <a:ext uri="{FF2B5EF4-FFF2-40B4-BE49-F238E27FC236}">
                <a16:creationId xmlns="" xmlns:a16="http://schemas.microsoft.com/office/drawing/2014/main" id="{1A15F6D2-9F1E-4652-9EEE-C9B9FC74B150}"/>
              </a:ext>
            </a:extLst>
          </p:cNvPr>
          <p:cNvSpPr txBox="1"/>
          <p:nvPr/>
        </p:nvSpPr>
        <p:spPr>
          <a:xfrm>
            <a:off x="-75679" y="1378616"/>
            <a:ext cx="549965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 إجمالى حجم الأوراق المخصمة عن 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a:solidFill>
                  <a:srgbClr val="002060"/>
                </a:solidFill>
                <a:latin typeface="Times New Roman" panose="02020603050405020304" pitchFamily="18" charset="0"/>
                <a:cs typeface="Times New Roman" panose="02020603050405020304" pitchFamily="18" charset="0"/>
              </a:rPr>
              <a:t>–</a:t>
            </a:r>
            <a:r>
              <a:rPr lang="ar-EG" sz="1800" b="1" dirty="0">
                <a:solidFill>
                  <a:srgbClr val="002060"/>
                </a:solidFill>
                <a:latin typeface="Simplified Arabic" panose="02020603050405020304" pitchFamily="18" charset="-78"/>
                <a:cs typeface="Simplified Arabic" panose="02020603050405020304" pitchFamily="18" charset="-78"/>
              </a:rPr>
              <a:t> </a:t>
            </a:r>
            <a:r>
              <a:rPr lang="ar-EG" sz="1800" b="1" dirty="0" smtClean="0">
                <a:solidFill>
                  <a:srgbClr val="002060"/>
                </a:solidFill>
                <a:latin typeface="Simplified Arabic" panose="02020603050405020304" pitchFamily="18" charset="-78"/>
                <a:cs typeface="Simplified Arabic" panose="02020603050405020304" pitchFamily="18" charset="-78"/>
              </a:rPr>
              <a:t>مارس 2022 </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8" name="Picture 2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30" name="Picture 29" descr="Untitled.png">
            <a:extLst>
              <a:ext uri="{FF2B5EF4-FFF2-40B4-BE49-F238E27FC236}">
                <a16:creationId xmlns="" xmlns:a16="http://schemas.microsoft.com/office/drawing/2014/main" id="{7505C99C-75FA-4D80-B040-60EF0FCE6F7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75170" y="7525277"/>
            <a:ext cx="5903595" cy="666127"/>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24</a:t>
            </a:r>
            <a:endParaRPr lang="ar-EG" sz="2200" b="1" dirty="0">
              <a:solidFill>
                <a:srgbClr val="203864"/>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 xmlns:a16="http://schemas.microsoft.com/office/drawing/2014/main" id="{27D92D0F-3E8B-486D-A82B-1ECE0C1287FE}"/>
              </a:ext>
            </a:extLst>
          </p:cNvPr>
          <p:cNvSpPr txBox="1"/>
          <p:nvPr/>
        </p:nvSpPr>
        <p:spPr>
          <a:xfrm>
            <a:off x="5660496" y="3398664"/>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4" name="TextBox 23">
            <a:extLst>
              <a:ext uri="{FF2B5EF4-FFF2-40B4-BE49-F238E27FC236}">
                <a16:creationId xmlns="" xmlns:a16="http://schemas.microsoft.com/office/drawing/2014/main" id="{11719870-E335-4EA2-B69D-5F6464F82553}"/>
              </a:ext>
            </a:extLst>
          </p:cNvPr>
          <p:cNvSpPr txBox="1"/>
          <p:nvPr/>
        </p:nvSpPr>
        <p:spPr>
          <a:xfrm>
            <a:off x="361482" y="3403103"/>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a:t>
            </a:r>
            <a:r>
              <a:rPr lang="ar-EG" sz="900" dirty="0" smtClean="0">
                <a:solidFill>
                  <a:srgbClr val="000066"/>
                </a:solidFill>
                <a:latin typeface="Simplified Arabic" panose="02020603050405020304" pitchFamily="18" charset="-78"/>
                <a:cs typeface="Simplified Arabic" panose="02020603050405020304" pitchFamily="18" charset="-78"/>
              </a:rPr>
              <a:t>التمويل</a:t>
            </a:r>
          </a:p>
        </p:txBody>
      </p:sp>
      <p:sp>
        <p:nvSpPr>
          <p:cNvPr id="31" name="TextBox 30">
            <a:extLst>
              <a:ext uri="{FF2B5EF4-FFF2-40B4-BE49-F238E27FC236}">
                <a16:creationId xmlns="" xmlns:a16="http://schemas.microsoft.com/office/drawing/2014/main" id="{4D29B3EE-A75B-4DAE-B17E-847FFAF89514}"/>
              </a:ext>
            </a:extLst>
          </p:cNvPr>
          <p:cNvSpPr txBox="1"/>
          <p:nvPr/>
        </p:nvSpPr>
        <p:spPr>
          <a:xfrm>
            <a:off x="417162" y="7243667"/>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2" name="TextBox 31">
            <a:extLst>
              <a:ext uri="{FF2B5EF4-FFF2-40B4-BE49-F238E27FC236}">
                <a16:creationId xmlns="" xmlns:a16="http://schemas.microsoft.com/office/drawing/2014/main" id="{79AE1F23-F5C8-4E82-B551-3541ED7BDE1D}"/>
              </a:ext>
            </a:extLst>
          </p:cNvPr>
          <p:cNvSpPr txBox="1"/>
          <p:nvPr/>
        </p:nvSpPr>
        <p:spPr>
          <a:xfrm>
            <a:off x="5975650" y="7232659"/>
            <a:ext cx="4620044" cy="230832"/>
          </a:xfrm>
          <a:prstGeom prst="rect">
            <a:avLst/>
          </a:prstGeom>
          <a:noFill/>
        </p:spPr>
        <p:txBody>
          <a:bodyPr wrap="square" rtlCol="0">
            <a:no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6" name="Picture 5"/>
          <p:cNvPicPr>
            <a:picLocks noChangeAspect="1"/>
          </p:cNvPicPr>
          <p:nvPr/>
        </p:nvPicPr>
        <p:blipFill>
          <a:blip r:embed="rId5"/>
          <a:stretch>
            <a:fillRect/>
          </a:stretch>
        </p:blipFill>
        <p:spPr>
          <a:xfrm>
            <a:off x="5404447" y="1716641"/>
            <a:ext cx="5055112" cy="1605635"/>
          </a:xfrm>
          <a:prstGeom prst="rect">
            <a:avLst/>
          </a:prstGeom>
        </p:spPr>
      </p:pic>
      <p:pic>
        <p:nvPicPr>
          <p:cNvPr id="7" name="Picture 6"/>
          <p:cNvPicPr>
            <a:picLocks noChangeAspect="1"/>
          </p:cNvPicPr>
          <p:nvPr/>
        </p:nvPicPr>
        <p:blipFill>
          <a:blip r:embed="rId6"/>
          <a:stretch>
            <a:fillRect/>
          </a:stretch>
        </p:blipFill>
        <p:spPr>
          <a:xfrm>
            <a:off x="5404447" y="4028639"/>
            <a:ext cx="4978305" cy="3103015"/>
          </a:xfrm>
          <a:prstGeom prst="rect">
            <a:avLst/>
          </a:prstGeom>
        </p:spPr>
      </p:pic>
      <p:pic>
        <p:nvPicPr>
          <p:cNvPr id="8" name="Picture 7"/>
          <p:cNvPicPr>
            <a:picLocks noChangeAspect="1"/>
          </p:cNvPicPr>
          <p:nvPr/>
        </p:nvPicPr>
        <p:blipFill>
          <a:blip r:embed="rId7"/>
          <a:stretch>
            <a:fillRect/>
          </a:stretch>
        </p:blipFill>
        <p:spPr>
          <a:xfrm>
            <a:off x="228797" y="1695232"/>
            <a:ext cx="5043135" cy="1627969"/>
          </a:xfrm>
          <a:prstGeom prst="rect">
            <a:avLst/>
          </a:prstGeom>
        </p:spPr>
      </p:pic>
      <p:pic>
        <p:nvPicPr>
          <p:cNvPr id="9" name="Picture 8"/>
          <p:cNvPicPr>
            <a:picLocks noChangeAspect="1"/>
          </p:cNvPicPr>
          <p:nvPr/>
        </p:nvPicPr>
        <p:blipFill>
          <a:blip r:embed="rId8"/>
          <a:stretch>
            <a:fillRect/>
          </a:stretch>
        </p:blipFill>
        <p:spPr>
          <a:xfrm>
            <a:off x="228797" y="4024595"/>
            <a:ext cx="5046130" cy="3107059"/>
          </a:xfrm>
          <a:prstGeom prst="rect">
            <a:avLst/>
          </a:prstGeom>
        </p:spPr>
      </p:pic>
    </p:spTree>
    <p:extLst>
      <p:ext uri="{BB962C8B-B14F-4D97-AF65-F5344CB8AC3E}">
        <p14:creationId xmlns:p14="http://schemas.microsoft.com/office/powerpoint/2010/main" val="1908936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B3C7AF-7AF9-425C-A7FB-9E348853880B}"/>
              </a:ext>
            </a:extLst>
          </p:cNvPr>
          <p:cNvSpPr txBox="1"/>
          <p:nvPr/>
        </p:nvSpPr>
        <p:spPr>
          <a:xfrm>
            <a:off x="535692" y="712602"/>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5" name="TextBox 4">
            <a:extLst>
              <a:ext uri="{FF2B5EF4-FFF2-40B4-BE49-F238E27FC236}">
                <a16:creationId xmlns="" xmlns:a16="http://schemas.microsoft.com/office/drawing/2014/main" id="{C63A2D8E-BD00-47C9-B324-306707C43B21}"/>
              </a:ext>
            </a:extLst>
          </p:cNvPr>
          <p:cNvSpPr txBox="1"/>
          <p:nvPr/>
        </p:nvSpPr>
        <p:spPr>
          <a:xfrm>
            <a:off x="5803648" y="1146411"/>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التخصيم</a:t>
            </a:r>
          </a:p>
        </p:txBody>
      </p:sp>
      <p:sp>
        <p:nvSpPr>
          <p:cNvPr id="6" name="TextBox 5">
            <a:extLst>
              <a:ext uri="{FF2B5EF4-FFF2-40B4-BE49-F238E27FC236}">
                <a16:creationId xmlns="" xmlns:a16="http://schemas.microsoft.com/office/drawing/2014/main" id="{C63A2D8E-BD00-47C9-B324-306707C43B21}"/>
              </a:ext>
            </a:extLst>
          </p:cNvPr>
          <p:cNvSpPr txBox="1"/>
          <p:nvPr/>
        </p:nvSpPr>
        <p:spPr>
          <a:xfrm>
            <a:off x="1211923" y="1667009"/>
            <a:ext cx="8567146"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.3.1</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التخصيم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شهر مارس 2022</a:t>
            </a:r>
            <a:r>
              <a:rPr lang="ar-EG" sz="1800" b="1" dirty="0" smtClean="0">
                <a:solidFill>
                  <a:srgbClr val="002060"/>
                </a:solidFill>
                <a:latin typeface="Simplified Arabic" panose="02020603050405020304" pitchFamily="18" charset="-78"/>
                <a:cs typeface="Simplified Arabic" panose="02020603050405020304" pitchFamily="18" charset="-78"/>
              </a:rPr>
              <a:t>  </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1" name="TextBox 10">
            <a:extLst>
              <a:ext uri="{FF2B5EF4-FFF2-40B4-BE49-F238E27FC236}">
                <a16:creationId xmlns="" xmlns:a16="http://schemas.microsoft.com/office/drawing/2014/main" id="{8D0F6161-FFE4-463F-9EFE-85A3E1FC60B2}"/>
              </a:ext>
            </a:extLst>
          </p:cNvPr>
          <p:cNvSpPr txBox="1"/>
          <p:nvPr/>
        </p:nvSpPr>
        <p:spPr>
          <a:xfrm>
            <a:off x="5557391" y="6941446"/>
            <a:ext cx="4854770"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 حجم الأوراق </a:t>
            </a:r>
            <a:r>
              <a:rPr lang="ar-EG" sz="900" dirty="0" err="1">
                <a:solidFill>
                  <a:srgbClr val="000066"/>
                </a:solidFill>
                <a:latin typeface="Simplified Arabic" panose="02020603050405020304" pitchFamily="18" charset="-78"/>
                <a:cs typeface="Simplified Arabic" panose="02020603050405020304" pitchFamily="18" charset="-78"/>
              </a:rPr>
              <a:t>المخصمة</a:t>
            </a:r>
            <a:r>
              <a:rPr lang="ar-EG" sz="900" dirty="0">
                <a:solidFill>
                  <a:srgbClr val="000066"/>
                </a:solidFill>
                <a:latin typeface="Simplified Arabic" panose="02020603050405020304" pitchFamily="18" charset="-78"/>
                <a:cs typeface="Simplified Arabic" panose="02020603050405020304" pitchFamily="18" charset="-78"/>
              </a:rPr>
              <a:t> مقربة لأقرب مليون جنيه، لذلك تختلف القيمة الإجمالية عنها في باقي التقرير.</a:t>
            </a:r>
          </a:p>
        </p:txBody>
      </p:sp>
      <p:sp>
        <p:nvSpPr>
          <p:cNvPr id="12" name="TextBox 11">
            <a:extLst>
              <a:ext uri="{FF2B5EF4-FFF2-40B4-BE49-F238E27FC236}">
                <a16:creationId xmlns="" xmlns:a16="http://schemas.microsoft.com/office/drawing/2014/main" id="{23E4EB1E-AD17-4C90-967C-C8D3E13B6FF6}"/>
              </a:ext>
            </a:extLst>
          </p:cNvPr>
          <p:cNvSpPr txBox="1"/>
          <p:nvPr/>
        </p:nvSpPr>
        <p:spPr>
          <a:xfrm>
            <a:off x="323706" y="6990655"/>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15" name="Picture 14" descr="Untitled.png">
            <a:extLst>
              <a:ext uri="{FF2B5EF4-FFF2-40B4-BE49-F238E27FC236}">
                <a16:creationId xmlns="" xmlns:a16="http://schemas.microsoft.com/office/drawing/2014/main" id="{EBEFBA01-0407-4CDD-8041-F8B03B20694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25</a:t>
            </a:r>
            <a:endParaRPr lang="ar-EG" sz="2200" b="1" dirty="0">
              <a:solidFill>
                <a:srgbClr val="20386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557391" y="2131598"/>
            <a:ext cx="4783295" cy="4849049"/>
          </a:xfrm>
          <a:prstGeom prst="rect">
            <a:avLst/>
          </a:prstGeom>
        </p:spPr>
      </p:pic>
      <p:pic>
        <p:nvPicPr>
          <p:cNvPr id="8" name="Picture 7"/>
          <p:cNvPicPr>
            <a:picLocks noChangeAspect="1"/>
          </p:cNvPicPr>
          <p:nvPr/>
        </p:nvPicPr>
        <p:blipFill>
          <a:blip r:embed="rId5"/>
          <a:stretch>
            <a:fillRect/>
          </a:stretch>
        </p:blipFill>
        <p:spPr>
          <a:xfrm>
            <a:off x="350204" y="2131598"/>
            <a:ext cx="5084719" cy="4863891"/>
          </a:xfrm>
          <a:prstGeom prst="rect">
            <a:avLst/>
          </a:prstGeom>
        </p:spPr>
      </p:pic>
    </p:spTree>
    <p:extLst>
      <p:ext uri="{BB962C8B-B14F-4D97-AF65-F5344CB8AC3E}">
        <p14:creationId xmlns:p14="http://schemas.microsoft.com/office/powerpoint/2010/main" val="3561898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4" name="TextBox 13">
            <a:extLst>
              <a:ext uri="{FF2B5EF4-FFF2-40B4-BE49-F238E27FC236}">
                <a16:creationId xmlns="" xmlns:a16="http://schemas.microsoft.com/office/drawing/2014/main" id="{C63A2D8E-BD00-47C9-B324-306707C43B21}"/>
              </a:ext>
            </a:extLst>
          </p:cNvPr>
          <p:cNvSpPr txBox="1"/>
          <p:nvPr/>
        </p:nvSpPr>
        <p:spPr>
          <a:xfrm>
            <a:off x="5595661" y="1206886"/>
            <a:ext cx="4537038"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3. الحصص السوقية لشركات التخصيم</a:t>
            </a:r>
          </a:p>
        </p:txBody>
      </p:sp>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5" name="Picture 14" descr="Untitled.png">
            <a:extLst>
              <a:ext uri="{FF2B5EF4-FFF2-40B4-BE49-F238E27FC236}">
                <a16:creationId xmlns="" xmlns:a16="http://schemas.microsoft.com/office/drawing/2014/main" id="{43427FA8-EAD6-42CD-9790-5B79B6EE2EB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7549"/>
            <a:ext cx="5903595" cy="66612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26</a:t>
            </a:r>
            <a:endParaRPr lang="ar-EG" sz="2200" b="1" dirty="0">
              <a:solidFill>
                <a:srgbClr val="203864"/>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7DB3C7AF-7AF9-425C-A7FB-9E348853880B}"/>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خامساً: نشاط التخصيم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6" name="TextBox 15">
            <a:extLst>
              <a:ext uri="{FF2B5EF4-FFF2-40B4-BE49-F238E27FC236}">
                <a16:creationId xmlns="" xmlns:a16="http://schemas.microsoft.com/office/drawing/2014/main" id="{150AF906-7DDD-4F0B-B5F8-2E558AC8584C}"/>
              </a:ext>
            </a:extLst>
          </p:cNvPr>
          <p:cNvSpPr txBox="1"/>
          <p:nvPr/>
        </p:nvSpPr>
        <p:spPr>
          <a:xfrm>
            <a:off x="607503" y="1824765"/>
            <a:ext cx="9438847"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ea typeface="+mj-ea"/>
                <a:cs typeface="Simplified Arabic" panose="02020603050405020304" pitchFamily="18" charset="-78"/>
              </a:rPr>
              <a:t>.3.2</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a:solidFill>
                  <a:srgbClr val="002060"/>
                </a:solidFill>
                <a:latin typeface="Simplified Arabic" panose="02020603050405020304" pitchFamily="18" charset="-78"/>
                <a:ea typeface="+mj-ea"/>
                <a:cs typeface="Simplified Arabic" panose="02020603050405020304" pitchFamily="18" charset="-78"/>
              </a:rPr>
              <a:t>الحصص السوقية لشركات </a:t>
            </a:r>
            <a:r>
              <a:rPr lang="ar-EG" sz="1800" b="1" dirty="0">
                <a:solidFill>
                  <a:srgbClr val="002060"/>
                </a:solidFill>
                <a:latin typeface="Simplified Arabic" panose="02020603050405020304" pitchFamily="18" charset="-78"/>
                <a:cs typeface="Simplified Arabic" panose="02020603050405020304" pitchFamily="18" charset="-78"/>
              </a:rPr>
              <a:t>التخصيم عن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الفترة </a:t>
            </a:r>
            <a:r>
              <a:rPr lang="ar-EG" sz="1800" b="1" dirty="0">
                <a:solidFill>
                  <a:srgbClr val="002060"/>
                </a:solidFill>
                <a:latin typeface="Simplified Arabic" panose="02020603050405020304" pitchFamily="18" charset="-78"/>
                <a:ea typeface="+mj-ea"/>
                <a:cs typeface="Simplified Arabic" panose="02020603050405020304" pitchFamily="18" charset="-78"/>
              </a:rPr>
              <a:t>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9" name="TextBox 18">
            <a:extLst>
              <a:ext uri="{FF2B5EF4-FFF2-40B4-BE49-F238E27FC236}">
                <a16:creationId xmlns="" xmlns:a16="http://schemas.microsoft.com/office/drawing/2014/main" id="{8D0F6161-FFE4-463F-9EFE-85A3E1FC60B2}"/>
              </a:ext>
            </a:extLst>
          </p:cNvPr>
          <p:cNvSpPr txBox="1"/>
          <p:nvPr/>
        </p:nvSpPr>
        <p:spPr>
          <a:xfrm>
            <a:off x="5595661" y="7240769"/>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 xmlns:a16="http://schemas.microsoft.com/office/drawing/2014/main" id="{23E4EB1E-AD17-4C90-967C-C8D3E13B6FF6}"/>
              </a:ext>
            </a:extLst>
          </p:cNvPr>
          <p:cNvSpPr txBox="1"/>
          <p:nvPr/>
        </p:nvSpPr>
        <p:spPr>
          <a:xfrm>
            <a:off x="527664" y="7240769"/>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808887" y="2273842"/>
            <a:ext cx="4641543" cy="4991365"/>
          </a:xfrm>
          <a:prstGeom prst="rect">
            <a:avLst/>
          </a:prstGeom>
        </p:spPr>
      </p:pic>
      <p:pic>
        <p:nvPicPr>
          <p:cNvPr id="4" name="Picture 3"/>
          <p:cNvPicPr>
            <a:picLocks noChangeAspect="1"/>
          </p:cNvPicPr>
          <p:nvPr/>
        </p:nvPicPr>
        <p:blipFill>
          <a:blip r:embed="rId6"/>
          <a:stretch>
            <a:fillRect/>
          </a:stretch>
        </p:blipFill>
        <p:spPr>
          <a:xfrm>
            <a:off x="597394" y="2256298"/>
            <a:ext cx="4988158" cy="4984471"/>
          </a:xfrm>
          <a:prstGeom prst="rect">
            <a:avLst/>
          </a:prstGeom>
        </p:spPr>
      </p:pic>
    </p:spTree>
    <p:extLst>
      <p:ext uri="{BB962C8B-B14F-4D97-AF65-F5344CB8AC3E}">
        <p14:creationId xmlns:p14="http://schemas.microsoft.com/office/powerpoint/2010/main" val="2033727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8" name="TextBox 17">
            <a:extLst>
              <a:ext uri="{FF2B5EF4-FFF2-40B4-BE49-F238E27FC236}">
                <a16:creationId xmlns="" xmlns:a16="http://schemas.microsoft.com/office/drawing/2014/main" id="{C63A2D8E-BD00-47C9-B324-306707C43B21}"/>
              </a:ext>
            </a:extLst>
          </p:cNvPr>
          <p:cNvSpPr txBox="1"/>
          <p:nvPr/>
        </p:nvSpPr>
        <p:spPr>
          <a:xfrm>
            <a:off x="5324980" y="2063714"/>
            <a:ext cx="4869207"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cs typeface="Simplified Arabic" panose="02020603050405020304" pitchFamily="18" charset="-78"/>
              </a:rPr>
              <a:t>1</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1. مؤشرات التمويل الاستهلاكي عن </a:t>
            </a:r>
            <a:r>
              <a:rPr lang="ar-EG" sz="1800" b="1" dirty="0">
                <a:solidFill>
                  <a:srgbClr val="002060"/>
                </a:solidFill>
                <a:latin typeface="Simplified Arabic" panose="02020603050405020304" pitchFamily="18" charset="-78"/>
                <a:cs typeface="Simplified Arabic" panose="02020603050405020304" pitchFamily="18" charset="-78"/>
              </a:rPr>
              <a:t>شهر </a:t>
            </a:r>
            <a:r>
              <a:rPr lang="ar-EG" sz="1800" b="1" dirty="0" smtClean="0">
                <a:solidFill>
                  <a:srgbClr val="002060"/>
                </a:solidFill>
                <a:latin typeface="Simplified Arabic" panose="02020603050405020304" pitchFamily="18" charset="-78"/>
                <a:cs typeface="Simplified Arabic" panose="02020603050405020304" pitchFamily="18" charset="-78"/>
              </a:rPr>
              <a:t>مارس 2022</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 xmlns:a16="http://schemas.microsoft.com/office/drawing/2014/main" id="{37FB2AF3-1EB8-4D0D-BB47-AE52F29B1077}"/>
              </a:ext>
            </a:extLst>
          </p:cNvPr>
          <p:cNvSpPr txBox="1"/>
          <p:nvPr/>
        </p:nvSpPr>
        <p:spPr>
          <a:xfrm>
            <a:off x="417993" y="71571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 </a:t>
            </a:r>
            <a:r>
              <a:rPr lang="ar-EG" sz="2200" b="1" dirty="0">
                <a:solidFill>
                  <a:srgbClr val="002060"/>
                </a:solidFill>
                <a:latin typeface="Simplified Arabic" panose="02020603050405020304" pitchFamily="18" charset="-78"/>
                <a:cs typeface="Simplified Arabic" panose="02020603050405020304" pitchFamily="18" charset="-78"/>
              </a:rPr>
              <a:t>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4" name="TextBox 13">
            <a:extLst>
              <a:ext uri="{FF2B5EF4-FFF2-40B4-BE49-F238E27FC236}">
                <a16:creationId xmlns="" xmlns:a16="http://schemas.microsoft.com/office/drawing/2014/main" id="{9F50C795-3B35-4655-9A10-E3C22E1F5AC8}"/>
              </a:ext>
            </a:extLst>
          </p:cNvPr>
          <p:cNvSpPr txBox="1"/>
          <p:nvPr/>
        </p:nvSpPr>
        <p:spPr>
          <a:xfrm>
            <a:off x="5643849" y="1434618"/>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1</a:t>
            </a:r>
            <a:r>
              <a:rPr lang="en-US" sz="2000" b="1" dirty="0" smtClean="0">
                <a:solidFill>
                  <a:srgbClr val="002060"/>
                </a:solidFill>
                <a:latin typeface="Simplified Arabic" panose="02020603050405020304" pitchFamily="18" charset="-78"/>
                <a:cs typeface="Simplified Arabic" panose="02020603050405020304" pitchFamily="18" charset="-78"/>
              </a:rPr>
              <a:t>.</a:t>
            </a:r>
            <a:r>
              <a:rPr lang="ar-EG" sz="2000" b="1" dirty="0" smtClean="0">
                <a:solidFill>
                  <a:srgbClr val="002060"/>
                </a:solidFill>
                <a:latin typeface="Simplified Arabic" panose="02020603050405020304" pitchFamily="18" charset="-78"/>
                <a:cs typeface="Simplified Arabic" panose="02020603050405020304" pitchFamily="18" charset="-78"/>
              </a:rPr>
              <a:t> مؤشرات التمويل الاستهلاكي</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15" name="TextBox 14">
            <a:extLst>
              <a:ext uri="{FF2B5EF4-FFF2-40B4-BE49-F238E27FC236}">
                <a16:creationId xmlns="" xmlns:a16="http://schemas.microsoft.com/office/drawing/2014/main" id="{1A15F6D2-9F1E-4652-9EEE-C9B9FC74B150}"/>
              </a:ext>
            </a:extLst>
          </p:cNvPr>
          <p:cNvSpPr txBox="1"/>
          <p:nvPr/>
        </p:nvSpPr>
        <p:spPr>
          <a:xfrm>
            <a:off x="4837946" y="4358058"/>
            <a:ext cx="549965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cs typeface="Simplified Arabic" panose="02020603050405020304" pitchFamily="18" charset="-78"/>
              </a:rPr>
              <a:t>2</a:t>
            </a:r>
            <a:r>
              <a:rPr lang="en-US" sz="1800" b="1" dirty="0" smtClean="0">
                <a:solidFill>
                  <a:srgbClr val="002060"/>
                </a:solidFill>
                <a:latin typeface="Simplified Arabic" panose="02020603050405020304" pitchFamily="18" charset="-78"/>
                <a:cs typeface="Simplified Arabic" panose="02020603050405020304" pitchFamily="18" charset="-78"/>
              </a:rPr>
              <a:t>.</a:t>
            </a:r>
            <a:r>
              <a:rPr lang="ar-EG" sz="1800" b="1" dirty="0" smtClean="0">
                <a:solidFill>
                  <a:srgbClr val="002060"/>
                </a:solidFill>
                <a:latin typeface="Simplified Arabic" panose="02020603050405020304" pitchFamily="18" charset="-78"/>
                <a:cs typeface="Simplified Arabic" panose="02020603050405020304" pitchFamily="18" charset="-78"/>
              </a:rPr>
              <a:t>1. </a:t>
            </a:r>
            <a:r>
              <a:rPr lang="ar-EG" sz="1800" b="1" dirty="0">
                <a:solidFill>
                  <a:srgbClr val="002060"/>
                </a:solidFill>
                <a:latin typeface="Simplified Arabic" panose="02020603050405020304" pitchFamily="18" charset="-78"/>
                <a:cs typeface="Simplified Arabic" panose="02020603050405020304" pitchFamily="18" charset="-78"/>
              </a:rPr>
              <a:t>مؤشرات التمويل الاستهلاكي عن الفترة يناير </a:t>
            </a:r>
            <a:r>
              <a:rPr lang="ar-EG" sz="1800" b="1" dirty="0">
                <a:solidFill>
                  <a:srgbClr val="002060"/>
                </a:solidFill>
                <a:latin typeface="Times New Roman" panose="02020603050405020304" pitchFamily="18" charset="0"/>
                <a:cs typeface="Times New Roman" panose="02020603050405020304" pitchFamily="18" charset="0"/>
              </a:rPr>
              <a:t>–</a:t>
            </a:r>
            <a:r>
              <a:rPr lang="ar-EG" sz="1800" b="1" dirty="0">
                <a:solidFill>
                  <a:srgbClr val="002060"/>
                </a:solidFill>
                <a:latin typeface="Simplified Arabic" panose="02020603050405020304" pitchFamily="18" charset="-78"/>
                <a:cs typeface="Simplified Arabic" panose="02020603050405020304" pitchFamily="18" charset="-78"/>
              </a:rPr>
              <a:t> </a:t>
            </a:r>
            <a:r>
              <a:rPr lang="ar-EG" sz="1800" b="1" dirty="0" smtClean="0">
                <a:solidFill>
                  <a:srgbClr val="002060"/>
                </a:solidFill>
                <a:latin typeface="Simplified Arabic" panose="02020603050405020304" pitchFamily="18" charset="-78"/>
                <a:cs typeface="Simplified Arabic" panose="02020603050405020304" pitchFamily="18" charset="-78"/>
              </a:rPr>
              <a:t>مارس 2022 </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8" name="Picture 2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30" name="Picture 29" descr="Untitled.png">
            <a:extLst>
              <a:ext uri="{FF2B5EF4-FFF2-40B4-BE49-F238E27FC236}">
                <a16:creationId xmlns="" xmlns:a16="http://schemas.microsoft.com/office/drawing/2014/main" id="{7505C99C-75FA-4D80-B040-60EF0FCE6F7B}"/>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75170" y="7525277"/>
            <a:ext cx="5903595" cy="666127"/>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27</a:t>
            </a:r>
            <a:endParaRPr lang="ar-EG" sz="2200" b="1" dirty="0">
              <a:solidFill>
                <a:srgbClr val="203864"/>
              </a:solidFill>
              <a:latin typeface="Arial" panose="020B0604020202020204" pitchFamily="34" charset="0"/>
            </a:endParaRPr>
          </a:p>
        </p:txBody>
      </p:sp>
      <p:sp>
        <p:nvSpPr>
          <p:cNvPr id="23" name="TextBox 22">
            <a:extLst>
              <a:ext uri="{FF2B5EF4-FFF2-40B4-BE49-F238E27FC236}">
                <a16:creationId xmlns="" xmlns:a16="http://schemas.microsoft.com/office/drawing/2014/main" id="{27D92D0F-3E8B-486D-A82B-1ECE0C1287FE}"/>
              </a:ext>
            </a:extLst>
          </p:cNvPr>
          <p:cNvSpPr txBox="1"/>
          <p:nvPr/>
        </p:nvSpPr>
        <p:spPr>
          <a:xfrm>
            <a:off x="4751397" y="3877483"/>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endParaRPr lang="en-US" sz="900" i="1" u="sng" dirty="0">
              <a:solidFill>
                <a:srgbClr val="000066"/>
              </a:solidFill>
              <a:latin typeface="Simplified Arabic" panose="02020603050405020304" pitchFamily="18" charset="-78"/>
              <a:cs typeface="Simplified Arabic" panose="02020603050405020304" pitchFamily="18" charset="-78"/>
            </a:endParaRPr>
          </a:p>
        </p:txBody>
      </p:sp>
      <p:sp>
        <p:nvSpPr>
          <p:cNvPr id="24" name="TextBox 23">
            <a:extLst>
              <a:ext uri="{FF2B5EF4-FFF2-40B4-BE49-F238E27FC236}">
                <a16:creationId xmlns="" xmlns:a16="http://schemas.microsoft.com/office/drawing/2014/main" id="{11719870-E335-4EA2-B69D-5F6464F82553}"/>
              </a:ext>
            </a:extLst>
          </p:cNvPr>
          <p:cNvSpPr txBox="1"/>
          <p:nvPr/>
        </p:nvSpPr>
        <p:spPr>
          <a:xfrm>
            <a:off x="4765303" y="6223823"/>
            <a:ext cx="491045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a:t>
            </a:r>
            <a:r>
              <a:rPr lang="ar-EG" sz="900" dirty="0" smtClean="0">
                <a:solidFill>
                  <a:srgbClr val="000066"/>
                </a:solidFill>
                <a:latin typeface="Simplified Arabic" panose="02020603050405020304" pitchFamily="18" charset="-78"/>
                <a:cs typeface="Simplified Arabic" panose="02020603050405020304" pitchFamily="18" charset="-78"/>
              </a:rPr>
              <a:t>التمويل</a:t>
            </a:r>
          </a:p>
        </p:txBody>
      </p:sp>
      <p:pic>
        <p:nvPicPr>
          <p:cNvPr id="2" name="Picture 1"/>
          <p:cNvPicPr>
            <a:picLocks noChangeAspect="1"/>
          </p:cNvPicPr>
          <p:nvPr/>
        </p:nvPicPr>
        <p:blipFill>
          <a:blip r:embed="rId5"/>
          <a:stretch>
            <a:fillRect/>
          </a:stretch>
        </p:blipFill>
        <p:spPr>
          <a:xfrm>
            <a:off x="1338570" y="2433047"/>
            <a:ext cx="8247519" cy="1468830"/>
          </a:xfrm>
          <a:prstGeom prst="rect">
            <a:avLst/>
          </a:prstGeom>
        </p:spPr>
      </p:pic>
      <p:pic>
        <p:nvPicPr>
          <p:cNvPr id="3" name="Picture 2"/>
          <p:cNvPicPr>
            <a:picLocks noChangeAspect="1"/>
          </p:cNvPicPr>
          <p:nvPr/>
        </p:nvPicPr>
        <p:blipFill>
          <a:blip r:embed="rId6"/>
          <a:stretch>
            <a:fillRect/>
          </a:stretch>
        </p:blipFill>
        <p:spPr>
          <a:xfrm>
            <a:off x="1338570" y="4733312"/>
            <a:ext cx="8247519" cy="1490511"/>
          </a:xfrm>
          <a:prstGeom prst="rect">
            <a:avLst/>
          </a:prstGeom>
        </p:spPr>
      </p:pic>
    </p:spTree>
    <p:extLst>
      <p:ext uri="{BB962C8B-B14F-4D97-AF65-F5344CB8AC3E}">
        <p14:creationId xmlns:p14="http://schemas.microsoft.com/office/powerpoint/2010/main" val="2286889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B3C7AF-7AF9-425C-A7FB-9E348853880B}"/>
              </a:ext>
            </a:extLst>
          </p:cNvPr>
          <p:cNvSpPr txBox="1"/>
          <p:nvPr/>
        </p:nvSpPr>
        <p:spPr>
          <a:xfrm>
            <a:off x="535692" y="71260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 xmlns:a16="http://schemas.microsoft.com/office/drawing/2014/main" id="{C63A2D8E-BD00-47C9-B324-306707C43B21}"/>
              </a:ext>
            </a:extLst>
          </p:cNvPr>
          <p:cNvSpPr txBox="1"/>
          <p:nvPr/>
        </p:nvSpPr>
        <p:spPr>
          <a:xfrm>
            <a:off x="4837311" y="1302020"/>
            <a:ext cx="5441479"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2. تصنيف قيمة التمويل الاستهلاكي وفقاً لنوع السلع والخدمات</a:t>
            </a:r>
            <a:endParaRPr lang="ar-EG" sz="2000" b="1" dirty="0">
              <a:solidFill>
                <a:srgbClr val="002060"/>
              </a:solidFill>
              <a:latin typeface="Simplified Arabic" panose="02020603050405020304" pitchFamily="18" charset="-78"/>
              <a:cs typeface="Simplified Arabic" panose="02020603050405020304" pitchFamily="18" charset="-78"/>
            </a:endParaRPr>
          </a:p>
        </p:txBody>
      </p:sp>
      <p:sp>
        <p:nvSpPr>
          <p:cNvPr id="6" name="TextBox 5">
            <a:extLst>
              <a:ext uri="{FF2B5EF4-FFF2-40B4-BE49-F238E27FC236}">
                <a16:creationId xmlns="" xmlns:a16="http://schemas.microsoft.com/office/drawing/2014/main" id="{C63A2D8E-BD00-47C9-B324-306707C43B21}"/>
              </a:ext>
            </a:extLst>
          </p:cNvPr>
          <p:cNvSpPr txBox="1"/>
          <p:nvPr/>
        </p:nvSpPr>
        <p:spPr>
          <a:xfrm>
            <a:off x="5683375" y="1895419"/>
            <a:ext cx="4771926" cy="646331"/>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.2.1</a:t>
            </a:r>
            <a:r>
              <a:rPr lang="ar-EG" sz="1800" b="1" dirty="0" smtClean="0">
                <a:solidFill>
                  <a:srgbClr val="002060"/>
                </a:solidFill>
                <a:latin typeface="Simplified Arabic" panose="02020603050405020304" pitchFamily="18" charset="-78"/>
                <a:cs typeface="Simplified Arabic" panose="02020603050405020304" pitchFamily="18" charset="-78"/>
              </a:rPr>
              <a:t>  قيمة التمويل الاستهلاكي وفقاً لنوع السلع والخدمات عن شهر مارس 2022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1" name="TextBox 10">
            <a:extLst>
              <a:ext uri="{FF2B5EF4-FFF2-40B4-BE49-F238E27FC236}">
                <a16:creationId xmlns="" xmlns:a16="http://schemas.microsoft.com/office/drawing/2014/main" id="{8D0F6161-FFE4-463F-9EFE-85A3E1FC60B2}"/>
              </a:ext>
            </a:extLst>
          </p:cNvPr>
          <p:cNvSpPr txBox="1"/>
          <p:nvPr/>
        </p:nvSpPr>
        <p:spPr>
          <a:xfrm>
            <a:off x="5815189" y="6372544"/>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p:txBody>
      </p:sp>
      <p:sp>
        <p:nvSpPr>
          <p:cNvPr id="12" name="TextBox 11">
            <a:extLst>
              <a:ext uri="{FF2B5EF4-FFF2-40B4-BE49-F238E27FC236}">
                <a16:creationId xmlns="" xmlns:a16="http://schemas.microsoft.com/office/drawing/2014/main" id="{23E4EB1E-AD17-4C90-967C-C8D3E13B6FF6}"/>
              </a:ext>
            </a:extLst>
          </p:cNvPr>
          <p:cNvSpPr txBox="1"/>
          <p:nvPr/>
        </p:nvSpPr>
        <p:spPr>
          <a:xfrm>
            <a:off x="588839" y="6384379"/>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15" name="Picture 14" descr="Untitled.png">
            <a:extLst>
              <a:ext uri="{FF2B5EF4-FFF2-40B4-BE49-F238E27FC236}">
                <a16:creationId xmlns="" xmlns:a16="http://schemas.microsoft.com/office/drawing/2014/main" id="{EBEFBA01-0407-4CDD-8041-F8B03B20694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28</a:t>
            </a:r>
            <a:endParaRPr lang="ar-EG" sz="2200" b="1" dirty="0">
              <a:solidFill>
                <a:srgbClr val="203864"/>
              </a:solidFill>
              <a:latin typeface="Arial" panose="020B0604020202020204" pitchFamily="34" charset="0"/>
            </a:endParaRPr>
          </a:p>
        </p:txBody>
      </p:sp>
      <p:sp>
        <p:nvSpPr>
          <p:cNvPr id="13" name="TextBox 12">
            <a:extLst>
              <a:ext uri="{FF2B5EF4-FFF2-40B4-BE49-F238E27FC236}">
                <a16:creationId xmlns="" xmlns:a16="http://schemas.microsoft.com/office/drawing/2014/main" id="{C63A2D8E-BD00-47C9-B324-306707C43B21}"/>
              </a:ext>
            </a:extLst>
          </p:cNvPr>
          <p:cNvSpPr txBox="1"/>
          <p:nvPr/>
        </p:nvSpPr>
        <p:spPr>
          <a:xfrm>
            <a:off x="433574" y="1922857"/>
            <a:ext cx="4750722" cy="646331"/>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.2.2</a:t>
            </a:r>
            <a:r>
              <a:rPr lang="ar-EG" sz="1800" b="1" dirty="0" smtClean="0">
                <a:solidFill>
                  <a:srgbClr val="002060"/>
                </a:solidFill>
                <a:latin typeface="Simplified Arabic" panose="02020603050405020304" pitchFamily="18" charset="-78"/>
                <a:cs typeface="Simplified Arabic" panose="02020603050405020304" pitchFamily="18" charset="-78"/>
              </a:rPr>
              <a:t>  قيمة التمويل الاستهلاكي وفقاً لنوع السلع والخدمات عن الفترة يناير-مارس 2022  </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4"/>
          <a:stretch>
            <a:fillRect/>
          </a:stretch>
        </p:blipFill>
        <p:spPr>
          <a:xfrm>
            <a:off x="5515617" y="2616190"/>
            <a:ext cx="5082334" cy="3785311"/>
          </a:xfrm>
          <a:prstGeom prst="rect">
            <a:avLst/>
          </a:prstGeom>
        </p:spPr>
      </p:pic>
      <p:pic>
        <p:nvPicPr>
          <p:cNvPr id="4" name="Picture 3"/>
          <p:cNvPicPr>
            <a:picLocks noChangeAspect="1"/>
          </p:cNvPicPr>
          <p:nvPr/>
        </p:nvPicPr>
        <p:blipFill>
          <a:blip r:embed="rId5"/>
          <a:stretch>
            <a:fillRect/>
          </a:stretch>
        </p:blipFill>
        <p:spPr>
          <a:xfrm>
            <a:off x="300808" y="2604356"/>
            <a:ext cx="5060832" cy="3780023"/>
          </a:xfrm>
          <a:prstGeom prst="rect">
            <a:avLst/>
          </a:prstGeom>
        </p:spPr>
      </p:pic>
    </p:spTree>
    <p:extLst>
      <p:ext uri="{BB962C8B-B14F-4D97-AF65-F5344CB8AC3E}">
        <p14:creationId xmlns:p14="http://schemas.microsoft.com/office/powerpoint/2010/main" val="900102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267672" y="727051"/>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أولاً: نشاط سوق رأس المال</a:t>
            </a:r>
          </a:p>
        </p:txBody>
      </p:sp>
      <p:sp>
        <p:nvSpPr>
          <p:cNvPr id="18" name="TextBox 17"/>
          <p:cNvSpPr txBox="1"/>
          <p:nvPr/>
        </p:nvSpPr>
        <p:spPr>
          <a:xfrm>
            <a:off x="2761730" y="1803060"/>
            <a:ext cx="4931491" cy="338554"/>
          </a:xfrm>
          <a:prstGeom prst="rect">
            <a:avLst/>
          </a:prstGeom>
          <a:noFill/>
        </p:spPr>
        <p:txBody>
          <a:bodyPr wrap="square" rtlCol="0">
            <a:spAutoFit/>
          </a:bodyPr>
          <a:lstStyle/>
          <a:p>
            <a:pPr algn="ctr"/>
            <a:r>
              <a:rPr lang="ar-EG" sz="1600" b="1" dirty="0">
                <a:solidFill>
                  <a:srgbClr val="002060"/>
                </a:solidFill>
                <a:latin typeface="Simplified Arabic" panose="02020603050405020304" pitchFamily="18" charset="-78"/>
                <a:ea typeface="+mj-ea"/>
                <a:cs typeface="Simplified Arabic" panose="02020603050405020304" pitchFamily="18" charset="-78"/>
              </a:rPr>
              <a:t>بيان بموافقات الإصدارات الجديدة عن شهر </a:t>
            </a:r>
            <a:r>
              <a:rPr lang="ar-EG" sz="16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en-US" sz="14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5" name="TextBox 24"/>
          <p:cNvSpPr txBox="1"/>
          <p:nvPr/>
        </p:nvSpPr>
        <p:spPr>
          <a:xfrm>
            <a:off x="5844362" y="7277066"/>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40" name="TextBox 39"/>
          <p:cNvSpPr txBox="1"/>
          <p:nvPr/>
        </p:nvSpPr>
        <p:spPr>
          <a:xfrm>
            <a:off x="1485554" y="3705554"/>
            <a:ext cx="9001000" cy="369332"/>
          </a:xfrm>
          <a:prstGeom prst="rect">
            <a:avLst/>
          </a:prstGeom>
          <a:noFill/>
        </p:spPr>
        <p:txBody>
          <a:bodyPr wrap="square" rtlCol="0">
            <a:spAutoFit/>
          </a:bodyPr>
          <a:lstStyle/>
          <a:p>
            <a:pPr algn="r"/>
            <a:r>
              <a:rPr lang="ar-EG" sz="900" dirty="0">
                <a:solidFill>
                  <a:srgbClr val="000066"/>
                </a:solidFill>
                <a:latin typeface="Simplified Arabic" panose="02020603050405020304" pitchFamily="18" charset="-78"/>
                <a:ea typeface="+mj-ea"/>
                <a:cs typeface="Simplified Arabic" panose="02020603050405020304" pitchFamily="18" charset="-78"/>
              </a:rPr>
              <a:t>المصدر:  الإدارة المركزية لتمويل الشركات</a:t>
            </a: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pic>
        <p:nvPicPr>
          <p:cNvPr id="13" name="Picture 12">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sp>
        <p:nvSpPr>
          <p:cNvPr id="17" name="TextBox 16">
            <a:extLst>
              <a:ext uri="{FF2B5EF4-FFF2-40B4-BE49-F238E27FC236}">
                <a16:creationId xmlns="" xmlns:a16="http://schemas.microsoft.com/office/drawing/2014/main" id="{520F22FD-8E7E-47B1-AC8A-0829A11739E0}"/>
              </a:ext>
            </a:extLst>
          </p:cNvPr>
          <p:cNvSpPr txBox="1"/>
          <p:nvPr/>
        </p:nvSpPr>
        <p:spPr>
          <a:xfrm>
            <a:off x="588839" y="1107703"/>
            <a:ext cx="9804647" cy="40011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 </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a:t>
            </a:r>
            <a:r>
              <a:rPr lang="en-US" sz="2000" b="1" dirty="0">
                <a:solidFill>
                  <a:srgbClr val="002060"/>
                </a:solidFill>
                <a:latin typeface="Simplified Arabic" panose="02020603050405020304" pitchFamily="18" charset="-78"/>
                <a:cs typeface="Simplified Arabic" panose="02020603050405020304" pitchFamily="18" charset="-78"/>
              </a:rPr>
              <a:t> </a:t>
            </a:r>
            <a:endParaRPr lang="en-US" sz="1400" b="1" dirty="0">
              <a:solidFill>
                <a:srgbClr val="002060"/>
              </a:solidFill>
              <a:latin typeface="Simplified Arabic" panose="02020603050405020304" pitchFamily="18" charset="-78"/>
              <a:cs typeface="Simplified Arabic" panose="02020603050405020304" pitchFamily="18" charset="-78"/>
            </a:endParaRPr>
          </a:p>
        </p:txBody>
      </p:sp>
      <p:pic>
        <p:nvPicPr>
          <p:cNvPr id="20" name="Picture 19" descr="Untitled.png">
            <a:extLst>
              <a:ext uri="{FF2B5EF4-FFF2-40B4-BE49-F238E27FC236}">
                <a16:creationId xmlns="" xmlns:a16="http://schemas.microsoft.com/office/drawing/2014/main" id="{7E951B8F-D663-44A9-8EB7-CA1686AFB84D}"/>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46085"/>
            <a:ext cx="5903595" cy="666127"/>
          </a:xfrm>
          <a:prstGeom prst="rect">
            <a:avLst/>
          </a:prstGeom>
          <a:noFill/>
          <a:ln>
            <a:noFill/>
          </a:ln>
          <a:extLst>
            <a:ext uri="{53640926-AAD7-44D8-BBD7-CCE9431645EC}">
              <a14:shadowObscured xmlns:a14="http://schemas.microsoft.com/office/drawing/2010/main"/>
            </a:ext>
          </a:extLst>
        </p:spPr>
      </p:pic>
      <p:sp>
        <p:nvSpPr>
          <p:cNvPr id="15" name="TextBox 14">
            <a:extLst>
              <a:ext uri="{FF2B5EF4-FFF2-40B4-BE49-F238E27FC236}">
                <a16:creationId xmlns="" xmlns:a16="http://schemas.microsoft.com/office/drawing/2014/main" id="{3F3ADCD0-9CC1-42A0-B4A6-FDBBCD700B15}"/>
              </a:ext>
            </a:extLst>
          </p:cNvPr>
          <p:cNvSpPr txBox="1"/>
          <p:nvPr/>
        </p:nvSpPr>
        <p:spPr>
          <a:xfrm>
            <a:off x="84783" y="7689176"/>
            <a:ext cx="576064" cy="430887"/>
          </a:xfrm>
          <a:prstGeom prst="rect">
            <a:avLst/>
          </a:prstGeom>
          <a:noFill/>
        </p:spPr>
        <p:txBody>
          <a:bodyPr wrap="square" rtlCol="1">
            <a:spAutoFit/>
          </a:bodyPr>
          <a:lstStyle/>
          <a:p>
            <a:pPr algn="ctr"/>
            <a:r>
              <a:rPr lang="ar-EG" sz="2200" b="1" dirty="0">
                <a:solidFill>
                  <a:srgbClr val="203864"/>
                </a:solidFill>
              </a:rPr>
              <a:t>2</a:t>
            </a:r>
          </a:p>
        </p:txBody>
      </p:sp>
      <p:sp>
        <p:nvSpPr>
          <p:cNvPr id="19" name="TextBox 18">
            <a:extLst>
              <a:ext uri="{FF2B5EF4-FFF2-40B4-BE49-F238E27FC236}">
                <a16:creationId xmlns="" xmlns:a16="http://schemas.microsoft.com/office/drawing/2014/main" id="{D5E24461-B63B-4E58-9D49-049FDDD8BA1C}"/>
              </a:ext>
            </a:extLst>
          </p:cNvPr>
          <p:cNvSpPr txBox="1"/>
          <p:nvPr/>
        </p:nvSpPr>
        <p:spPr>
          <a:xfrm>
            <a:off x="747971" y="7266788"/>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2" name="TextBox 21">
            <a:extLst>
              <a:ext uri="{FF2B5EF4-FFF2-40B4-BE49-F238E27FC236}">
                <a16:creationId xmlns="" xmlns:a16="http://schemas.microsoft.com/office/drawing/2014/main" id="{83182A2C-9DED-4631-8600-B95E096AED33}"/>
              </a:ext>
            </a:extLst>
          </p:cNvPr>
          <p:cNvSpPr txBox="1"/>
          <p:nvPr/>
        </p:nvSpPr>
        <p:spPr>
          <a:xfrm>
            <a:off x="588839" y="1493216"/>
            <a:ext cx="9804647" cy="40011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.1.1 </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a:t>
            </a:r>
            <a:r>
              <a:rPr lang="en-US" sz="2000" b="1" dirty="0">
                <a:solidFill>
                  <a:srgbClr val="002060"/>
                </a:solidFill>
                <a:latin typeface="Simplified Arabic" panose="02020603050405020304" pitchFamily="18" charset="-78"/>
                <a:cs typeface="Simplified Arabic" panose="02020603050405020304" pitchFamily="18" charset="-78"/>
              </a:rPr>
              <a:t> </a:t>
            </a:r>
            <a:r>
              <a:rPr lang="ar-EG" sz="2000" b="1" dirty="0">
                <a:solidFill>
                  <a:srgbClr val="002060"/>
                </a:solidFill>
                <a:latin typeface="Simplified Arabic" panose="02020603050405020304" pitchFamily="18" charset="-78"/>
                <a:cs typeface="Simplified Arabic" panose="02020603050405020304" pitchFamily="18" charset="-78"/>
              </a:rPr>
              <a:t>عن شهر </a:t>
            </a:r>
            <a:r>
              <a:rPr lang="ar-EG" sz="2000" b="1" dirty="0" smtClean="0">
                <a:solidFill>
                  <a:srgbClr val="002060"/>
                </a:solidFill>
                <a:latin typeface="Simplified Arabic" panose="02020603050405020304" pitchFamily="18" charset="-78"/>
                <a:cs typeface="Simplified Arabic" panose="02020603050405020304" pitchFamily="18" charset="-78"/>
              </a:rPr>
              <a:t>مارس 2022</a:t>
            </a:r>
            <a:r>
              <a:rPr lang="en-US" sz="1400" b="1" dirty="0" smtClean="0">
                <a:solidFill>
                  <a:srgbClr val="002060"/>
                </a:solidFill>
                <a:latin typeface="Simplified Arabic" panose="02020603050405020304" pitchFamily="18" charset="-78"/>
                <a:cs typeface="Simplified Arabic" panose="02020603050405020304" pitchFamily="18" charset="-78"/>
              </a:rPr>
              <a:t> </a:t>
            </a:r>
            <a:endParaRPr lang="en-US" sz="1400" b="1" dirty="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372815" y="2119518"/>
            <a:ext cx="10020671" cy="1633686"/>
          </a:xfrm>
          <a:prstGeom prst="rect">
            <a:avLst/>
          </a:prstGeom>
        </p:spPr>
      </p:pic>
      <p:pic>
        <p:nvPicPr>
          <p:cNvPr id="4" name="Picture 3"/>
          <p:cNvPicPr>
            <a:picLocks noChangeAspect="1"/>
          </p:cNvPicPr>
          <p:nvPr/>
        </p:nvPicPr>
        <p:blipFill>
          <a:blip r:embed="rId6"/>
          <a:stretch>
            <a:fillRect/>
          </a:stretch>
        </p:blipFill>
        <p:spPr>
          <a:xfrm>
            <a:off x="5629399" y="4268322"/>
            <a:ext cx="4880366" cy="2976889"/>
          </a:xfrm>
          <a:prstGeom prst="rect">
            <a:avLst/>
          </a:prstGeom>
        </p:spPr>
      </p:pic>
      <p:pic>
        <p:nvPicPr>
          <p:cNvPr id="7" name="Picture 6"/>
          <p:cNvPicPr>
            <a:picLocks noChangeAspect="1"/>
          </p:cNvPicPr>
          <p:nvPr/>
        </p:nvPicPr>
        <p:blipFill>
          <a:blip r:embed="rId7"/>
          <a:stretch>
            <a:fillRect/>
          </a:stretch>
        </p:blipFill>
        <p:spPr>
          <a:xfrm>
            <a:off x="372814" y="4268322"/>
            <a:ext cx="5010335" cy="3003732"/>
          </a:xfrm>
          <a:prstGeom prst="rect">
            <a:avLst/>
          </a:prstGeom>
        </p:spPr>
      </p:pic>
    </p:spTree>
    <p:extLst>
      <p:ext uri="{BB962C8B-B14F-4D97-AF65-F5344CB8AC3E}">
        <p14:creationId xmlns:p14="http://schemas.microsoft.com/office/powerpoint/2010/main" val="3191182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B3C7AF-7AF9-425C-A7FB-9E348853880B}"/>
              </a:ext>
            </a:extLst>
          </p:cNvPr>
          <p:cNvSpPr txBox="1"/>
          <p:nvPr/>
        </p:nvSpPr>
        <p:spPr>
          <a:xfrm>
            <a:off x="535692" y="71260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5" name="TextBox 4">
            <a:extLst>
              <a:ext uri="{FF2B5EF4-FFF2-40B4-BE49-F238E27FC236}">
                <a16:creationId xmlns="" xmlns:a16="http://schemas.microsoft.com/office/drawing/2014/main" id="{C63A2D8E-BD00-47C9-B324-306707C43B21}"/>
              </a:ext>
            </a:extLst>
          </p:cNvPr>
          <p:cNvSpPr txBox="1"/>
          <p:nvPr/>
        </p:nvSpPr>
        <p:spPr>
          <a:xfrm>
            <a:off x="5803648" y="1146411"/>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3. </a:t>
            </a:r>
            <a:r>
              <a:rPr lang="ar-EG" sz="20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الاستهلاكي </a:t>
            </a:r>
          </a:p>
        </p:txBody>
      </p:sp>
      <p:sp>
        <p:nvSpPr>
          <p:cNvPr id="6" name="TextBox 5">
            <a:extLst>
              <a:ext uri="{FF2B5EF4-FFF2-40B4-BE49-F238E27FC236}">
                <a16:creationId xmlns="" xmlns:a16="http://schemas.microsoft.com/office/drawing/2014/main" id="{C63A2D8E-BD00-47C9-B324-306707C43B21}"/>
              </a:ext>
            </a:extLst>
          </p:cNvPr>
          <p:cNvSpPr txBox="1"/>
          <p:nvPr/>
        </p:nvSpPr>
        <p:spPr>
          <a:xfrm>
            <a:off x="1211923" y="1811436"/>
            <a:ext cx="8567146"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.3.1</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a:t>
            </a:r>
            <a:r>
              <a:rPr lang="ar-EG" sz="1800" b="1" dirty="0" smtClean="0">
                <a:solidFill>
                  <a:srgbClr val="002060"/>
                </a:solidFill>
                <a:latin typeface="Simplified Arabic" panose="02020603050405020304" pitchFamily="18" charset="-78"/>
                <a:cs typeface="Simplified Arabic" panose="02020603050405020304" pitchFamily="18" charset="-78"/>
              </a:rPr>
              <a:t>الاستهلاكي </a:t>
            </a:r>
            <a:r>
              <a:rPr lang="ar-EG" sz="1800" b="1" dirty="0">
                <a:solidFill>
                  <a:srgbClr val="002060"/>
                </a:solidFill>
                <a:latin typeface="Simplified Arabic" panose="02020603050405020304" pitchFamily="18" charset="-78"/>
                <a:cs typeface="Simplified Arabic" panose="02020603050405020304" pitchFamily="18" charset="-78"/>
              </a:rPr>
              <a:t>عن </a:t>
            </a:r>
            <a:r>
              <a:rPr lang="ar-EG" sz="1800" b="1" dirty="0" smtClean="0">
                <a:solidFill>
                  <a:srgbClr val="002060"/>
                </a:solidFill>
                <a:latin typeface="Simplified Arabic" panose="02020603050405020304" pitchFamily="18" charset="-78"/>
                <a:cs typeface="Simplified Arabic" panose="02020603050405020304" pitchFamily="18" charset="-78"/>
              </a:rPr>
              <a:t>شهر مارس 2022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1" name="TextBox 10">
            <a:extLst>
              <a:ext uri="{FF2B5EF4-FFF2-40B4-BE49-F238E27FC236}">
                <a16:creationId xmlns="" xmlns:a16="http://schemas.microsoft.com/office/drawing/2014/main" id="{8D0F6161-FFE4-463F-9EFE-85A3E1FC60B2}"/>
              </a:ext>
            </a:extLst>
          </p:cNvPr>
          <p:cNvSpPr txBox="1"/>
          <p:nvPr/>
        </p:nvSpPr>
        <p:spPr>
          <a:xfrm>
            <a:off x="5495496" y="6688981"/>
            <a:ext cx="5041222"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a:t>
            </a:r>
            <a:r>
              <a:rPr lang="ar-EG" sz="900" dirty="0" smtClean="0">
                <a:solidFill>
                  <a:srgbClr val="000066"/>
                </a:solidFill>
                <a:latin typeface="Simplified Arabic" panose="02020603050405020304" pitchFamily="18" charset="-78"/>
                <a:cs typeface="Simplified Arabic" panose="02020603050405020304" pitchFamily="18" charset="-78"/>
              </a:rPr>
              <a:t>والسياسات</a:t>
            </a:r>
          </a:p>
        </p:txBody>
      </p:sp>
      <p:sp>
        <p:nvSpPr>
          <p:cNvPr id="12" name="TextBox 11">
            <a:extLst>
              <a:ext uri="{FF2B5EF4-FFF2-40B4-BE49-F238E27FC236}">
                <a16:creationId xmlns="" xmlns:a16="http://schemas.microsoft.com/office/drawing/2014/main" id="{23E4EB1E-AD17-4C90-967C-C8D3E13B6FF6}"/>
              </a:ext>
            </a:extLst>
          </p:cNvPr>
          <p:cNvSpPr txBox="1"/>
          <p:nvPr/>
        </p:nvSpPr>
        <p:spPr>
          <a:xfrm>
            <a:off x="454274" y="6688981"/>
            <a:ext cx="5041222"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15" name="Picture 14" descr="Untitled.png">
            <a:extLst>
              <a:ext uri="{FF2B5EF4-FFF2-40B4-BE49-F238E27FC236}">
                <a16:creationId xmlns="" xmlns:a16="http://schemas.microsoft.com/office/drawing/2014/main" id="{EBEFBA01-0407-4CDD-8041-F8B03B20694A}"/>
              </a:ext>
            </a:extLst>
          </p:cNvPr>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7437"/>
            <a:ext cx="5903595" cy="666127"/>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29</a:t>
            </a:r>
            <a:endParaRPr lang="ar-EG" sz="2200" b="1" dirty="0">
              <a:solidFill>
                <a:srgbClr val="203864"/>
              </a:solidFill>
              <a:latin typeface="Arial" panose="020B0604020202020204" pitchFamily="34" charset="0"/>
            </a:endParaRPr>
          </a:p>
        </p:txBody>
      </p:sp>
      <p:pic>
        <p:nvPicPr>
          <p:cNvPr id="2" name="Picture 1"/>
          <p:cNvPicPr>
            <a:picLocks noChangeAspect="1"/>
          </p:cNvPicPr>
          <p:nvPr/>
        </p:nvPicPr>
        <p:blipFill>
          <a:blip r:embed="rId4"/>
          <a:stretch>
            <a:fillRect/>
          </a:stretch>
        </p:blipFill>
        <p:spPr>
          <a:xfrm>
            <a:off x="5629399" y="2475856"/>
            <a:ext cx="4824536" cy="4200888"/>
          </a:xfrm>
          <a:prstGeom prst="rect">
            <a:avLst/>
          </a:prstGeom>
        </p:spPr>
      </p:pic>
      <p:pic>
        <p:nvPicPr>
          <p:cNvPr id="4" name="Picture 3"/>
          <p:cNvPicPr>
            <a:picLocks noChangeAspect="1"/>
          </p:cNvPicPr>
          <p:nvPr/>
        </p:nvPicPr>
        <p:blipFill>
          <a:blip r:embed="rId5"/>
          <a:stretch>
            <a:fillRect/>
          </a:stretch>
        </p:blipFill>
        <p:spPr>
          <a:xfrm>
            <a:off x="300807" y="2475856"/>
            <a:ext cx="5150932" cy="4200888"/>
          </a:xfrm>
          <a:prstGeom prst="rect">
            <a:avLst/>
          </a:prstGeom>
        </p:spPr>
      </p:pic>
    </p:spTree>
    <p:extLst>
      <p:ext uri="{BB962C8B-B14F-4D97-AF65-F5344CB8AC3E}">
        <p14:creationId xmlns:p14="http://schemas.microsoft.com/office/powerpoint/2010/main" val="19762595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4" name="TextBox 13">
            <a:extLst>
              <a:ext uri="{FF2B5EF4-FFF2-40B4-BE49-F238E27FC236}">
                <a16:creationId xmlns="" xmlns:a16="http://schemas.microsoft.com/office/drawing/2014/main" id="{C63A2D8E-BD00-47C9-B324-306707C43B21}"/>
              </a:ext>
            </a:extLst>
          </p:cNvPr>
          <p:cNvSpPr txBox="1"/>
          <p:nvPr/>
        </p:nvSpPr>
        <p:spPr>
          <a:xfrm>
            <a:off x="5595661" y="1206886"/>
            <a:ext cx="453703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3. </a:t>
            </a:r>
            <a:r>
              <a:rPr lang="ar-EG" sz="2000" b="1" dirty="0">
                <a:solidFill>
                  <a:srgbClr val="002060"/>
                </a:solidFill>
                <a:latin typeface="Simplified Arabic" panose="02020603050405020304" pitchFamily="18" charset="-78"/>
                <a:cs typeface="Simplified Arabic" panose="02020603050405020304" pitchFamily="18" charset="-78"/>
              </a:rPr>
              <a:t>الحصص </a:t>
            </a:r>
            <a:r>
              <a:rPr lang="ar-EG" sz="2000" b="1" dirty="0" smtClean="0">
                <a:solidFill>
                  <a:srgbClr val="002060"/>
                </a:solidFill>
                <a:latin typeface="Simplified Arabic" panose="02020603050405020304" pitchFamily="18" charset="-78"/>
                <a:cs typeface="Simplified Arabic" panose="02020603050405020304" pitchFamily="18" charset="-78"/>
              </a:rPr>
              <a:t>السوقية لشركات التمويل </a:t>
            </a:r>
            <a:r>
              <a:rPr lang="ar-EG" sz="2000" b="1" dirty="0">
                <a:solidFill>
                  <a:srgbClr val="002060"/>
                </a:solidFill>
                <a:latin typeface="Simplified Arabic" panose="02020603050405020304" pitchFamily="18" charset="-78"/>
                <a:cs typeface="Simplified Arabic" panose="02020603050405020304" pitchFamily="18" charset="-78"/>
              </a:rPr>
              <a:t>الاستهلاكي </a:t>
            </a:r>
          </a:p>
        </p:txBody>
      </p:sp>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5" name="Picture 14" descr="Untitled.png">
            <a:extLst>
              <a:ext uri="{FF2B5EF4-FFF2-40B4-BE49-F238E27FC236}">
                <a16:creationId xmlns="" xmlns:a16="http://schemas.microsoft.com/office/drawing/2014/main" id="{43427FA8-EAD6-42CD-9790-5B79B6EE2EB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7549"/>
            <a:ext cx="5903595" cy="66612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30</a:t>
            </a:r>
            <a:endParaRPr lang="ar-EG" sz="2200" b="1" dirty="0">
              <a:solidFill>
                <a:srgbClr val="203864"/>
              </a:solidFill>
              <a:latin typeface="Arial" panose="020B0604020202020204" pitchFamily="34" charset="0"/>
            </a:endParaRPr>
          </a:p>
        </p:txBody>
      </p:sp>
      <p:sp>
        <p:nvSpPr>
          <p:cNvPr id="27" name="TextBox 26">
            <a:extLst>
              <a:ext uri="{FF2B5EF4-FFF2-40B4-BE49-F238E27FC236}">
                <a16:creationId xmlns="" xmlns:a16="http://schemas.microsoft.com/office/drawing/2014/main" id="{7DB3C7AF-7AF9-425C-A7FB-9E348853880B}"/>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6" name="TextBox 15">
            <a:extLst>
              <a:ext uri="{FF2B5EF4-FFF2-40B4-BE49-F238E27FC236}">
                <a16:creationId xmlns="" xmlns:a16="http://schemas.microsoft.com/office/drawing/2014/main" id="{150AF906-7DDD-4F0B-B5F8-2E558AC8584C}"/>
              </a:ext>
            </a:extLst>
          </p:cNvPr>
          <p:cNvSpPr txBox="1"/>
          <p:nvPr/>
        </p:nvSpPr>
        <p:spPr>
          <a:xfrm>
            <a:off x="607186" y="1935419"/>
            <a:ext cx="9438847"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.3.2</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لشركات التمويل الاستهلاكي</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عن </a:t>
            </a:r>
            <a:r>
              <a:rPr lang="ar-EG" sz="1800" b="1" dirty="0" smtClean="0">
                <a:solidFill>
                  <a:srgbClr val="002060"/>
                </a:solidFill>
                <a:latin typeface="Simplified Arabic" panose="02020603050405020304" pitchFamily="18" charset="-78"/>
                <a:cs typeface="Simplified Arabic" panose="02020603050405020304" pitchFamily="18" charset="-78"/>
              </a:rPr>
              <a:t>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smtClean="0">
                <a:solidFill>
                  <a:srgbClr val="002060"/>
                </a:solidFill>
                <a:latin typeface="Simplified Arabic" panose="02020603050405020304" pitchFamily="18" charset="-78"/>
                <a:cs typeface="Simplified Arabic" panose="02020603050405020304" pitchFamily="18" charset="-78"/>
              </a:rPr>
              <a:t>مارس 2022</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9" name="TextBox 18">
            <a:extLst>
              <a:ext uri="{FF2B5EF4-FFF2-40B4-BE49-F238E27FC236}">
                <a16:creationId xmlns="" xmlns:a16="http://schemas.microsoft.com/office/drawing/2014/main" id="{8D0F6161-FFE4-463F-9EFE-85A3E1FC60B2}"/>
              </a:ext>
            </a:extLst>
          </p:cNvPr>
          <p:cNvSpPr txBox="1"/>
          <p:nvPr/>
        </p:nvSpPr>
        <p:spPr>
          <a:xfrm>
            <a:off x="5701407" y="6334551"/>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20" name="TextBox 19">
            <a:extLst>
              <a:ext uri="{FF2B5EF4-FFF2-40B4-BE49-F238E27FC236}">
                <a16:creationId xmlns="" xmlns:a16="http://schemas.microsoft.com/office/drawing/2014/main" id="{23E4EB1E-AD17-4C90-967C-C8D3E13B6FF6}"/>
              </a:ext>
            </a:extLst>
          </p:cNvPr>
          <p:cNvSpPr txBox="1"/>
          <p:nvPr/>
        </p:nvSpPr>
        <p:spPr>
          <a:xfrm>
            <a:off x="556158" y="6334551"/>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5595662" y="2475855"/>
            <a:ext cx="4858274" cy="3904862"/>
          </a:xfrm>
          <a:prstGeom prst="rect">
            <a:avLst/>
          </a:prstGeom>
        </p:spPr>
      </p:pic>
      <p:pic>
        <p:nvPicPr>
          <p:cNvPr id="3" name="Picture 2"/>
          <p:cNvPicPr>
            <a:picLocks noChangeAspect="1"/>
          </p:cNvPicPr>
          <p:nvPr/>
        </p:nvPicPr>
        <p:blipFill>
          <a:blip r:embed="rId6"/>
          <a:stretch>
            <a:fillRect/>
          </a:stretch>
        </p:blipFill>
        <p:spPr>
          <a:xfrm>
            <a:off x="371423" y="2475855"/>
            <a:ext cx="4955185" cy="3858696"/>
          </a:xfrm>
          <a:prstGeom prst="rect">
            <a:avLst/>
          </a:prstGeom>
        </p:spPr>
      </p:pic>
    </p:spTree>
    <p:extLst>
      <p:ext uri="{BB962C8B-B14F-4D97-AF65-F5344CB8AC3E}">
        <p14:creationId xmlns:p14="http://schemas.microsoft.com/office/powerpoint/2010/main" val="3552669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4" name="TextBox 13">
            <a:extLst>
              <a:ext uri="{FF2B5EF4-FFF2-40B4-BE49-F238E27FC236}">
                <a16:creationId xmlns="" xmlns:a16="http://schemas.microsoft.com/office/drawing/2014/main" id="{C63A2D8E-BD00-47C9-B324-306707C43B21}"/>
              </a:ext>
            </a:extLst>
          </p:cNvPr>
          <p:cNvSpPr txBox="1"/>
          <p:nvPr/>
        </p:nvSpPr>
        <p:spPr>
          <a:xfrm>
            <a:off x="4837311" y="1206886"/>
            <a:ext cx="529538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4. </a:t>
            </a:r>
            <a:r>
              <a:rPr lang="ar-EG" sz="2000" b="1" dirty="0">
                <a:solidFill>
                  <a:srgbClr val="002060"/>
                </a:solidFill>
                <a:latin typeface="Simplified Arabic" panose="02020603050405020304" pitchFamily="18" charset="-78"/>
                <a:cs typeface="Simplified Arabic" panose="02020603050405020304" pitchFamily="18" charset="-78"/>
              </a:rPr>
              <a:t>الحصص </a:t>
            </a:r>
            <a:r>
              <a:rPr lang="ar-EG" sz="2000" b="1" dirty="0" smtClean="0">
                <a:solidFill>
                  <a:srgbClr val="002060"/>
                </a:solidFill>
                <a:latin typeface="Simplified Arabic" panose="02020603050405020304" pitchFamily="18" charset="-78"/>
                <a:cs typeface="Simplified Arabic" panose="02020603050405020304" pitchFamily="18" charset="-78"/>
              </a:rPr>
              <a:t>السوقية لمقدمي خدمة التمويل </a:t>
            </a:r>
            <a:r>
              <a:rPr lang="ar-EG" sz="2000" b="1" dirty="0">
                <a:solidFill>
                  <a:srgbClr val="002060"/>
                </a:solidFill>
                <a:latin typeface="Simplified Arabic" panose="02020603050405020304" pitchFamily="18" charset="-78"/>
                <a:cs typeface="Simplified Arabic" panose="02020603050405020304" pitchFamily="18" charset="-78"/>
              </a:rPr>
              <a:t>الاستهلاكي </a:t>
            </a:r>
          </a:p>
        </p:txBody>
      </p:sp>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5" name="Picture 14" descr="Untitled.png">
            <a:extLst>
              <a:ext uri="{FF2B5EF4-FFF2-40B4-BE49-F238E27FC236}">
                <a16:creationId xmlns="" xmlns:a16="http://schemas.microsoft.com/office/drawing/2014/main" id="{43427FA8-EAD6-42CD-9790-5B79B6EE2EB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7549"/>
            <a:ext cx="5903595" cy="66612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31</a:t>
            </a:r>
            <a:endParaRPr lang="ar-EG" sz="2200" b="1" dirty="0">
              <a:solidFill>
                <a:srgbClr val="203864"/>
              </a:solidFill>
              <a:latin typeface="Arial" panose="020B0604020202020204" pitchFamily="34" charset="0"/>
            </a:endParaRPr>
          </a:p>
        </p:txBody>
      </p:sp>
      <p:sp>
        <p:nvSpPr>
          <p:cNvPr id="27" name="TextBox 26">
            <a:extLst>
              <a:ext uri="{FF2B5EF4-FFF2-40B4-BE49-F238E27FC236}">
                <a16:creationId xmlns="" xmlns:a16="http://schemas.microsoft.com/office/drawing/2014/main" id="{7DB3C7AF-7AF9-425C-A7FB-9E348853880B}"/>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6" name="TextBox 15">
            <a:extLst>
              <a:ext uri="{FF2B5EF4-FFF2-40B4-BE49-F238E27FC236}">
                <a16:creationId xmlns="" xmlns:a16="http://schemas.microsoft.com/office/drawing/2014/main" id="{150AF906-7DDD-4F0B-B5F8-2E558AC8584C}"/>
              </a:ext>
            </a:extLst>
          </p:cNvPr>
          <p:cNvSpPr txBox="1"/>
          <p:nvPr/>
        </p:nvSpPr>
        <p:spPr>
          <a:xfrm>
            <a:off x="613338" y="1880440"/>
            <a:ext cx="9438847"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.4.1</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a:t>
            </a:r>
            <a:r>
              <a:rPr lang="ar-EG" sz="1800" b="1" dirty="0" smtClean="0">
                <a:solidFill>
                  <a:srgbClr val="002060"/>
                </a:solidFill>
                <a:latin typeface="Simplified Arabic" panose="02020603050405020304" pitchFamily="18" charset="-78"/>
                <a:cs typeface="Simplified Arabic" panose="02020603050405020304" pitchFamily="18" charset="-78"/>
              </a:rPr>
              <a:t>لمقدمي خدمة </a:t>
            </a:r>
            <a:r>
              <a:rPr lang="ar-EG" sz="1800" b="1" dirty="0">
                <a:solidFill>
                  <a:srgbClr val="002060"/>
                </a:solidFill>
                <a:latin typeface="Simplified Arabic" panose="02020603050405020304" pitchFamily="18" charset="-78"/>
                <a:cs typeface="Simplified Arabic" panose="02020603050405020304" pitchFamily="18" charset="-78"/>
              </a:rPr>
              <a:t>التمويل الاستهلاكي</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عن </a:t>
            </a:r>
            <a:r>
              <a:rPr lang="ar-EG" sz="1800" b="1" dirty="0" smtClean="0">
                <a:solidFill>
                  <a:srgbClr val="002060"/>
                </a:solidFill>
                <a:latin typeface="Simplified Arabic" panose="02020603050405020304" pitchFamily="18" charset="-78"/>
                <a:cs typeface="Simplified Arabic" panose="02020603050405020304" pitchFamily="18" charset="-78"/>
              </a:rPr>
              <a:t>شهر مارس 2022</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9" name="TextBox 18">
            <a:extLst>
              <a:ext uri="{FF2B5EF4-FFF2-40B4-BE49-F238E27FC236}">
                <a16:creationId xmlns="" xmlns:a16="http://schemas.microsoft.com/office/drawing/2014/main" id="{8D0F6161-FFE4-463F-9EFE-85A3E1FC60B2}"/>
              </a:ext>
            </a:extLst>
          </p:cNvPr>
          <p:cNvSpPr txBox="1"/>
          <p:nvPr/>
        </p:nvSpPr>
        <p:spPr>
          <a:xfrm>
            <a:off x="5701407" y="6575223"/>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20" name="TextBox 19">
            <a:extLst>
              <a:ext uri="{FF2B5EF4-FFF2-40B4-BE49-F238E27FC236}">
                <a16:creationId xmlns="" xmlns:a16="http://schemas.microsoft.com/office/drawing/2014/main" id="{23E4EB1E-AD17-4C90-967C-C8D3E13B6FF6}"/>
              </a:ext>
            </a:extLst>
          </p:cNvPr>
          <p:cNvSpPr txBox="1"/>
          <p:nvPr/>
        </p:nvSpPr>
        <p:spPr>
          <a:xfrm>
            <a:off x="700487" y="6593420"/>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594176" y="2328489"/>
            <a:ext cx="4888674" cy="4264931"/>
          </a:xfrm>
          <a:prstGeom prst="rect">
            <a:avLst/>
          </a:prstGeom>
        </p:spPr>
      </p:pic>
      <p:pic>
        <p:nvPicPr>
          <p:cNvPr id="6" name="Picture 5"/>
          <p:cNvPicPr>
            <a:picLocks noChangeAspect="1"/>
          </p:cNvPicPr>
          <p:nvPr/>
        </p:nvPicPr>
        <p:blipFill>
          <a:blip r:embed="rId6"/>
          <a:stretch>
            <a:fillRect/>
          </a:stretch>
        </p:blipFill>
        <p:spPr>
          <a:xfrm>
            <a:off x="228799" y="2328488"/>
            <a:ext cx="5184575" cy="4264931"/>
          </a:xfrm>
          <a:prstGeom prst="rect">
            <a:avLst/>
          </a:prstGeom>
        </p:spPr>
      </p:pic>
    </p:spTree>
    <p:extLst>
      <p:ext uri="{BB962C8B-B14F-4D97-AF65-F5344CB8AC3E}">
        <p14:creationId xmlns:p14="http://schemas.microsoft.com/office/powerpoint/2010/main" val="3921000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4" name="TextBox 13">
            <a:extLst>
              <a:ext uri="{FF2B5EF4-FFF2-40B4-BE49-F238E27FC236}">
                <a16:creationId xmlns="" xmlns:a16="http://schemas.microsoft.com/office/drawing/2014/main" id="{C63A2D8E-BD00-47C9-B324-306707C43B21}"/>
              </a:ext>
            </a:extLst>
          </p:cNvPr>
          <p:cNvSpPr txBox="1"/>
          <p:nvPr/>
        </p:nvSpPr>
        <p:spPr>
          <a:xfrm>
            <a:off x="4837311" y="1206886"/>
            <a:ext cx="5295388"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cs typeface="Simplified Arabic" panose="02020603050405020304" pitchFamily="18" charset="-78"/>
              </a:rPr>
              <a:t>4. </a:t>
            </a:r>
            <a:r>
              <a:rPr lang="ar-EG" sz="2000" b="1" dirty="0">
                <a:solidFill>
                  <a:srgbClr val="002060"/>
                </a:solidFill>
                <a:latin typeface="Simplified Arabic" panose="02020603050405020304" pitchFamily="18" charset="-78"/>
                <a:cs typeface="Simplified Arabic" panose="02020603050405020304" pitchFamily="18" charset="-78"/>
              </a:rPr>
              <a:t>الحصص </a:t>
            </a:r>
            <a:r>
              <a:rPr lang="ar-EG" sz="2000" b="1" dirty="0" smtClean="0">
                <a:solidFill>
                  <a:srgbClr val="002060"/>
                </a:solidFill>
                <a:latin typeface="Simplified Arabic" panose="02020603050405020304" pitchFamily="18" charset="-78"/>
                <a:cs typeface="Simplified Arabic" panose="02020603050405020304" pitchFamily="18" charset="-78"/>
              </a:rPr>
              <a:t>السوقية لمقدمي خدمة التمويل </a:t>
            </a:r>
            <a:r>
              <a:rPr lang="ar-EG" sz="2000" b="1" dirty="0">
                <a:solidFill>
                  <a:srgbClr val="002060"/>
                </a:solidFill>
                <a:latin typeface="Simplified Arabic" panose="02020603050405020304" pitchFamily="18" charset="-78"/>
                <a:cs typeface="Simplified Arabic" panose="02020603050405020304" pitchFamily="18" charset="-78"/>
              </a:rPr>
              <a:t>الاستهلاكي </a:t>
            </a:r>
          </a:p>
        </p:txBody>
      </p:sp>
      <p:pic>
        <p:nvPicPr>
          <p:cNvPr id="17" name="Picture 16">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5" name="Picture 14" descr="Untitled.png">
            <a:extLst>
              <a:ext uri="{FF2B5EF4-FFF2-40B4-BE49-F238E27FC236}">
                <a16:creationId xmlns="" xmlns:a16="http://schemas.microsoft.com/office/drawing/2014/main" id="{43427FA8-EAD6-42CD-9790-5B79B6EE2EB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27549"/>
            <a:ext cx="5903595" cy="666127"/>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32</a:t>
            </a:r>
            <a:endParaRPr lang="ar-EG" sz="2200" b="1" dirty="0">
              <a:solidFill>
                <a:srgbClr val="203864"/>
              </a:solidFill>
              <a:latin typeface="Arial" panose="020B0604020202020204" pitchFamily="34" charset="0"/>
            </a:endParaRPr>
          </a:p>
        </p:txBody>
      </p:sp>
      <p:sp>
        <p:nvSpPr>
          <p:cNvPr id="27" name="TextBox 26">
            <a:extLst>
              <a:ext uri="{FF2B5EF4-FFF2-40B4-BE49-F238E27FC236}">
                <a16:creationId xmlns="" xmlns:a16="http://schemas.microsoft.com/office/drawing/2014/main" id="{7DB3C7AF-7AF9-425C-A7FB-9E348853880B}"/>
              </a:ext>
            </a:extLst>
          </p:cNvPr>
          <p:cNvSpPr txBox="1"/>
          <p:nvPr/>
        </p:nvSpPr>
        <p:spPr>
          <a:xfrm>
            <a:off x="372958" y="727032"/>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سادساً</a:t>
            </a:r>
            <a:r>
              <a:rPr lang="ar-EG" sz="2200" b="1" dirty="0">
                <a:solidFill>
                  <a:srgbClr val="002060"/>
                </a:solidFill>
                <a:latin typeface="Simplified Arabic" panose="02020603050405020304" pitchFamily="18" charset="-78"/>
                <a:cs typeface="Simplified Arabic" panose="02020603050405020304" pitchFamily="18" charset="-78"/>
              </a:rPr>
              <a:t>: نشاط </a:t>
            </a:r>
            <a:r>
              <a:rPr lang="ar-EG" sz="2200" b="1" dirty="0" smtClean="0">
                <a:solidFill>
                  <a:srgbClr val="002060"/>
                </a:solidFill>
                <a:latin typeface="Simplified Arabic" panose="02020603050405020304" pitchFamily="18" charset="-78"/>
                <a:cs typeface="Simplified Arabic" panose="02020603050405020304" pitchFamily="18" charset="-78"/>
              </a:rPr>
              <a:t>التمويل الاستهلاكي </a:t>
            </a:r>
            <a:r>
              <a:rPr lang="ar-EG" sz="2200" b="1" dirty="0">
                <a:solidFill>
                  <a:srgbClr val="002060"/>
                </a:solidFill>
                <a:latin typeface="Simplified Arabic" panose="02020603050405020304" pitchFamily="18" charset="-78"/>
                <a:cs typeface="Simplified Arabic" panose="02020603050405020304" pitchFamily="18" charset="-78"/>
              </a:rPr>
              <a:t>(تابع)</a:t>
            </a:r>
            <a:endParaRPr lang="en-US" sz="2200" b="1" dirty="0">
              <a:solidFill>
                <a:srgbClr val="002060"/>
              </a:solidFill>
              <a:latin typeface="Simplified Arabic" panose="02020603050405020304" pitchFamily="18" charset="-78"/>
              <a:cs typeface="Simplified Arabic" panose="02020603050405020304" pitchFamily="18" charset="-78"/>
            </a:endParaRPr>
          </a:p>
        </p:txBody>
      </p:sp>
      <p:sp>
        <p:nvSpPr>
          <p:cNvPr id="16" name="TextBox 15">
            <a:extLst>
              <a:ext uri="{FF2B5EF4-FFF2-40B4-BE49-F238E27FC236}">
                <a16:creationId xmlns="" xmlns:a16="http://schemas.microsoft.com/office/drawing/2014/main" id="{150AF906-7DDD-4F0B-B5F8-2E558AC8584C}"/>
              </a:ext>
            </a:extLst>
          </p:cNvPr>
          <p:cNvSpPr txBox="1"/>
          <p:nvPr/>
        </p:nvSpPr>
        <p:spPr>
          <a:xfrm>
            <a:off x="613338" y="1846861"/>
            <a:ext cx="9438847" cy="369332"/>
          </a:xfrm>
          <a:prstGeom prst="rect">
            <a:avLst/>
          </a:prstGeom>
          <a:noFill/>
        </p:spPr>
        <p:txBody>
          <a:bodyPr wrap="square" rtlCol="0">
            <a:spAutoFit/>
          </a:bodyPr>
          <a:lstStyle/>
          <a:p>
            <a:pPr algn="ctr" rtl="1"/>
            <a:r>
              <a:rPr lang="en-US" sz="1800" b="1" dirty="0" smtClean="0">
                <a:solidFill>
                  <a:srgbClr val="002060"/>
                </a:solidFill>
                <a:latin typeface="Simplified Arabic" panose="02020603050405020304" pitchFamily="18" charset="-78"/>
                <a:cs typeface="Simplified Arabic" panose="02020603050405020304" pitchFamily="18" charset="-78"/>
              </a:rPr>
              <a:t>.4.2</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الحصص السوقية </a:t>
            </a:r>
            <a:r>
              <a:rPr lang="ar-EG" sz="1800" b="1" dirty="0" smtClean="0">
                <a:solidFill>
                  <a:srgbClr val="002060"/>
                </a:solidFill>
                <a:latin typeface="Simplified Arabic" panose="02020603050405020304" pitchFamily="18" charset="-78"/>
                <a:cs typeface="Simplified Arabic" panose="02020603050405020304" pitchFamily="18" charset="-78"/>
              </a:rPr>
              <a:t>لمقدمي خدمة </a:t>
            </a:r>
            <a:r>
              <a:rPr lang="ar-EG" sz="1800" b="1" dirty="0">
                <a:solidFill>
                  <a:srgbClr val="002060"/>
                </a:solidFill>
                <a:latin typeface="Simplified Arabic" panose="02020603050405020304" pitchFamily="18" charset="-78"/>
                <a:cs typeface="Simplified Arabic" panose="02020603050405020304" pitchFamily="18" charset="-78"/>
              </a:rPr>
              <a:t>التمويل الاستهلاكي</a:t>
            </a:r>
            <a:r>
              <a:rPr lang="ar-EG" sz="1800" b="1" dirty="0" smtClean="0">
                <a:solidFill>
                  <a:srgbClr val="002060"/>
                </a:solidFill>
                <a:latin typeface="Simplified Arabic" panose="02020603050405020304" pitchFamily="18" charset="-78"/>
                <a:cs typeface="Simplified Arabic" panose="02020603050405020304" pitchFamily="18" charset="-78"/>
              </a:rPr>
              <a:t> </a:t>
            </a:r>
            <a:r>
              <a:rPr lang="ar-EG" sz="1800" b="1" dirty="0">
                <a:solidFill>
                  <a:srgbClr val="002060"/>
                </a:solidFill>
                <a:latin typeface="Simplified Arabic" panose="02020603050405020304" pitchFamily="18" charset="-78"/>
                <a:cs typeface="Simplified Arabic" panose="02020603050405020304" pitchFamily="18" charset="-78"/>
              </a:rPr>
              <a:t>عن </a:t>
            </a:r>
            <a:r>
              <a:rPr lang="ar-EG" sz="1800" b="1" dirty="0" smtClean="0">
                <a:solidFill>
                  <a:srgbClr val="002060"/>
                </a:solidFill>
                <a:latin typeface="Simplified Arabic" panose="02020603050405020304" pitchFamily="18" charset="-78"/>
                <a:cs typeface="Simplified Arabic" panose="02020603050405020304" pitchFamily="18" charset="-78"/>
              </a:rPr>
              <a:t>الفترة </a:t>
            </a:r>
            <a:r>
              <a:rPr lang="ar-EG" sz="1800" b="1" dirty="0">
                <a:solidFill>
                  <a:srgbClr val="002060"/>
                </a:solidFill>
                <a:latin typeface="Simplified Arabic" panose="02020603050405020304" pitchFamily="18" charset="-78"/>
                <a:cs typeface="Simplified Arabic" panose="02020603050405020304" pitchFamily="18" charset="-78"/>
              </a:rPr>
              <a:t>يناير- </a:t>
            </a:r>
            <a:r>
              <a:rPr lang="ar-EG" sz="1800" b="1" dirty="0" smtClean="0">
                <a:solidFill>
                  <a:srgbClr val="002060"/>
                </a:solidFill>
                <a:latin typeface="Simplified Arabic" panose="02020603050405020304" pitchFamily="18" charset="-78"/>
                <a:cs typeface="Simplified Arabic" panose="02020603050405020304" pitchFamily="18" charset="-78"/>
              </a:rPr>
              <a:t>مارس 2022</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19" name="TextBox 18">
            <a:extLst>
              <a:ext uri="{FF2B5EF4-FFF2-40B4-BE49-F238E27FC236}">
                <a16:creationId xmlns="" xmlns:a16="http://schemas.microsoft.com/office/drawing/2014/main" id="{8D0F6161-FFE4-463F-9EFE-85A3E1FC60B2}"/>
              </a:ext>
            </a:extLst>
          </p:cNvPr>
          <p:cNvSpPr txBox="1"/>
          <p:nvPr/>
        </p:nvSpPr>
        <p:spPr>
          <a:xfrm>
            <a:off x="5743181" y="6630076"/>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sp>
        <p:nvSpPr>
          <p:cNvPr id="20" name="TextBox 19">
            <a:extLst>
              <a:ext uri="{FF2B5EF4-FFF2-40B4-BE49-F238E27FC236}">
                <a16:creationId xmlns="" xmlns:a16="http://schemas.microsoft.com/office/drawing/2014/main" id="{23E4EB1E-AD17-4C90-967C-C8D3E13B6FF6}"/>
              </a:ext>
            </a:extLst>
          </p:cNvPr>
          <p:cNvSpPr txBox="1"/>
          <p:nvPr/>
        </p:nvSpPr>
        <p:spPr>
          <a:xfrm>
            <a:off x="762542" y="6652319"/>
            <a:ext cx="4854770"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المركزية للإشراف والرقابة على أنشطة شركات التمويل</a:t>
            </a:r>
            <a:r>
              <a:rPr lang="ar-EG" sz="900" i="1" dirty="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dirty="0">
              <a:solidFill>
                <a:srgbClr val="000066"/>
              </a:solidFill>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5"/>
          <a:stretch>
            <a:fillRect/>
          </a:stretch>
        </p:blipFill>
        <p:spPr>
          <a:xfrm>
            <a:off x="5743181" y="2360445"/>
            <a:ext cx="4710753" cy="4228581"/>
          </a:xfrm>
          <a:prstGeom prst="rect">
            <a:avLst/>
          </a:prstGeom>
        </p:spPr>
      </p:pic>
      <p:pic>
        <p:nvPicPr>
          <p:cNvPr id="6" name="Picture 5"/>
          <p:cNvPicPr>
            <a:picLocks noChangeAspect="1"/>
          </p:cNvPicPr>
          <p:nvPr/>
        </p:nvPicPr>
        <p:blipFill>
          <a:blip r:embed="rId6"/>
          <a:stretch>
            <a:fillRect/>
          </a:stretch>
        </p:blipFill>
        <p:spPr>
          <a:xfrm>
            <a:off x="372959" y="2360445"/>
            <a:ext cx="5211616" cy="4228581"/>
          </a:xfrm>
          <a:prstGeom prst="rect">
            <a:avLst/>
          </a:prstGeom>
        </p:spPr>
      </p:pic>
    </p:spTree>
    <p:extLst>
      <p:ext uri="{BB962C8B-B14F-4D97-AF65-F5344CB8AC3E}">
        <p14:creationId xmlns:p14="http://schemas.microsoft.com/office/powerpoint/2010/main" val="1900037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786767" y="6767559"/>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9" name="TextBox 18">
            <a:extLst>
              <a:ext uri="{FF2B5EF4-FFF2-40B4-BE49-F238E27FC236}">
                <a16:creationId xmlns="" xmlns:a16="http://schemas.microsoft.com/office/drawing/2014/main" id="{DF0FF731-AA34-46A9-A34D-BAC7CFA44731}"/>
              </a:ext>
            </a:extLst>
          </p:cNvPr>
          <p:cNvSpPr txBox="1"/>
          <p:nvPr/>
        </p:nvSpPr>
        <p:spPr>
          <a:xfrm>
            <a:off x="5881376" y="1794694"/>
            <a:ext cx="430697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أرصدة التمويل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r>
              <a:rPr lang="ar-EG" sz="1800" b="1" dirty="0" smtClean="0">
                <a:solidFill>
                  <a:srgbClr val="002060"/>
                </a:solidFill>
                <a:latin typeface="Simplified Arabic" panose="02020603050405020304" pitchFamily="18" charset="-78"/>
                <a:cs typeface="Simplified Arabic" panose="02020603050405020304" pitchFamily="18" charset="-78"/>
              </a:rPr>
              <a:t>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 xmlns:a16="http://schemas.microsoft.com/office/drawing/2014/main" id="{37FB2AF3-1EB8-4D0D-BB47-AE52F29B1077}"/>
              </a:ext>
            </a:extLst>
          </p:cNvPr>
          <p:cNvSpPr txBox="1"/>
          <p:nvPr/>
        </p:nvSpPr>
        <p:spPr>
          <a:xfrm>
            <a:off x="485453" y="748126"/>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ea typeface="+mj-ea"/>
                <a:cs typeface="Simplified Arabic" panose="02020603050405020304" pitchFamily="18" charset="-78"/>
              </a:rPr>
              <a:t>سابعًا: </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أنشطة تمويل المشروعات المتوسطة والصغيرة ومتناهية الصغر</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 xmlns:a16="http://schemas.microsoft.com/office/drawing/2014/main" id="{C63A2D8E-BD00-47C9-B324-306707C43B21}"/>
              </a:ext>
            </a:extLst>
          </p:cNvPr>
          <p:cNvSpPr txBox="1"/>
          <p:nvPr/>
        </p:nvSpPr>
        <p:spPr>
          <a:xfrm>
            <a:off x="3109119" y="1241525"/>
            <a:ext cx="7061633"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a:t>
            </a:r>
            <a:r>
              <a:rPr lang="en-US" sz="2000" b="1" dirty="0">
                <a:solidFill>
                  <a:srgbClr val="002060"/>
                </a:solidFill>
                <a:latin typeface="Simplified Arabic" panose="02020603050405020304" pitchFamily="18" charset="-78"/>
                <a:ea typeface="+mj-ea"/>
                <a:cs typeface="Simplified Arabic" panose="02020603050405020304" pitchFamily="18" charset="-78"/>
              </a:rPr>
              <a:t>.</a:t>
            </a:r>
            <a:r>
              <a:rPr lang="ar-EG" sz="2000" b="1" dirty="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0066"/>
                </a:solidFill>
                <a:latin typeface="Simplified Arabic" panose="02020603050405020304" pitchFamily="18" charset="-78"/>
                <a:ea typeface="+mj-ea"/>
                <a:cs typeface="Simplified Arabic" panose="02020603050405020304" pitchFamily="18" charset="-78"/>
              </a:rPr>
              <a:t>تمويل المشروعات المتوسطة والصغيرة ومتناهية الصغر وفقاً </a:t>
            </a:r>
            <a:r>
              <a:rPr lang="ar-EG" sz="2000" b="1" dirty="0">
                <a:solidFill>
                  <a:srgbClr val="000066"/>
                </a:solidFill>
                <a:latin typeface="Simplified Arabic" panose="02020603050405020304" pitchFamily="18" charset="-78"/>
                <a:ea typeface="+mj-ea"/>
                <a:cs typeface="Simplified Arabic" panose="02020603050405020304" pitchFamily="18" charset="-78"/>
              </a:rPr>
              <a:t>لأرصدة التمويل</a:t>
            </a:r>
            <a:endParaRPr lang="ar-EG" sz="2000" b="1"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 xmlns:a16="http://schemas.microsoft.com/office/drawing/2014/main" id="{800B8BE0-8B19-4A49-A740-D2EBD9D57F8E}"/>
              </a:ext>
            </a:extLst>
          </p:cNvPr>
          <p:cNvSpPr txBox="1"/>
          <p:nvPr/>
        </p:nvSpPr>
        <p:spPr>
          <a:xfrm>
            <a:off x="5653995" y="2424810"/>
            <a:ext cx="4161565" cy="340414"/>
          </a:xfrm>
          <a:prstGeom prst="rect">
            <a:avLst/>
          </a:prstGeom>
          <a:solidFill>
            <a:srgbClr val="996633"/>
          </a:solidFill>
          <a:ln>
            <a:noFill/>
          </a:ln>
        </p:spPr>
        <p:txBody>
          <a:bodyPr wrap="square" rtlCol="1">
            <a:spAutoFit/>
          </a:bodyPr>
          <a:lstStyle/>
          <a:p>
            <a:pPr algn="ctr"/>
            <a:r>
              <a:rPr lang="ar-EG" sz="1600" b="1" dirty="0">
                <a:solidFill>
                  <a:srgbClr val="FBFEFF"/>
                </a:solidFill>
              </a:rPr>
              <a:t>أ</a:t>
            </a:r>
            <a:r>
              <a:rPr lang="ar-EG" sz="1600" b="1" dirty="0">
                <a:solidFill>
                  <a:srgbClr val="FBFEFF"/>
                </a:solidFill>
                <a:latin typeface="Simplified Arabic" panose="02020603050405020304" pitchFamily="18" charset="-78"/>
                <a:ea typeface="+mj-ea"/>
                <a:cs typeface="Simplified Arabic" panose="02020603050405020304" pitchFamily="18" charset="-78"/>
              </a:rPr>
              <a:t>رصدة التمويل (مليون جنيه) فى نهاية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مارس 2022</a:t>
            </a:r>
            <a:endParaRPr lang="ar-EG" sz="1600" b="1" dirty="0">
              <a:solidFill>
                <a:srgbClr val="FBFEFF"/>
              </a:solidFill>
              <a:latin typeface="Simplified Arabic" panose="02020603050405020304" pitchFamily="18" charset="-78"/>
              <a:ea typeface="+mj-ea"/>
              <a:cs typeface="Simplified Arabic" panose="02020603050405020304" pitchFamily="18" charset="-78"/>
            </a:endParaRPr>
          </a:p>
        </p:txBody>
      </p:sp>
      <p:sp>
        <p:nvSpPr>
          <p:cNvPr id="25" name="TextBox 24">
            <a:extLst>
              <a:ext uri="{FF2B5EF4-FFF2-40B4-BE49-F238E27FC236}">
                <a16:creationId xmlns="" xmlns:a16="http://schemas.microsoft.com/office/drawing/2014/main" id="{23A9B547-4C24-4061-8400-9FD3CE064E9B}"/>
              </a:ext>
            </a:extLst>
          </p:cNvPr>
          <p:cNvSpPr txBox="1"/>
          <p:nvPr/>
        </p:nvSpPr>
        <p:spPr>
          <a:xfrm>
            <a:off x="381447" y="2424807"/>
            <a:ext cx="4161565" cy="340414"/>
          </a:xfrm>
          <a:prstGeom prst="rect">
            <a:avLst/>
          </a:prstGeom>
          <a:solidFill>
            <a:srgbClr val="203864"/>
          </a:solidFill>
          <a:ln>
            <a:solidFill>
              <a:srgbClr val="000066"/>
            </a:solidFill>
          </a:ln>
        </p:spPr>
        <p:txBody>
          <a:bodyPr wrap="square" rtlCol="1">
            <a:spAutoFit/>
          </a:bodyPr>
          <a:lstStyle/>
          <a:p>
            <a:pPr algn="ctr"/>
            <a:r>
              <a:rPr lang="ar-EG" sz="1600" b="1" dirty="0">
                <a:solidFill>
                  <a:srgbClr val="FBFEFF"/>
                </a:solidFill>
              </a:rPr>
              <a:t>أ</a:t>
            </a:r>
            <a:r>
              <a:rPr lang="ar-EG" sz="1600" b="1" dirty="0">
                <a:solidFill>
                  <a:srgbClr val="FBFEFF"/>
                </a:solidFill>
                <a:latin typeface="Simplified Arabic" panose="02020603050405020304" pitchFamily="18" charset="-78"/>
                <a:ea typeface="+mj-ea"/>
                <a:cs typeface="Simplified Arabic" panose="02020603050405020304" pitchFamily="18" charset="-78"/>
              </a:rPr>
              <a:t>رصدة التمويل (مليون جنيه) فى نهاية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مارس 2021</a:t>
            </a:r>
            <a:endParaRPr lang="ar-EG" sz="1600" b="1" dirty="0">
              <a:solidFill>
                <a:srgbClr val="FBFEFF"/>
              </a:solidFill>
              <a:latin typeface="Simplified Arabic" panose="02020603050405020304" pitchFamily="18" charset="-78"/>
              <a:ea typeface="+mj-ea"/>
              <a:cs typeface="Simplified Arabic" panose="02020603050405020304" pitchFamily="18" charset="-78"/>
            </a:endParaRPr>
          </a:p>
        </p:txBody>
      </p:sp>
      <p:sp>
        <p:nvSpPr>
          <p:cNvPr id="4" name="Oval 3">
            <a:extLst>
              <a:ext uri="{FF2B5EF4-FFF2-40B4-BE49-F238E27FC236}">
                <a16:creationId xmlns="" xmlns:a16="http://schemas.microsoft.com/office/drawing/2014/main" id="{FF834EC7-CA4D-4DB2-A6F3-EAE961B8925E}"/>
              </a:ext>
            </a:extLst>
          </p:cNvPr>
          <p:cNvSpPr/>
          <p:nvPr/>
        </p:nvSpPr>
        <p:spPr>
          <a:xfrm>
            <a:off x="1638491" y="2892969"/>
            <a:ext cx="1677317" cy="1354756"/>
          </a:xfrm>
          <a:prstGeom prst="ellipse">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t>20,986.1 </a:t>
            </a:r>
            <a:r>
              <a:rPr lang="en-US" sz="1600" dirty="0" smtClean="0"/>
              <a:t>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مليون </a:t>
            </a:r>
            <a:r>
              <a:rPr lang="ar-EG" sz="1600" b="1" dirty="0">
                <a:solidFill>
                  <a:srgbClr val="FBFEFF"/>
                </a:solidFill>
                <a:latin typeface="Simplified Arabic" panose="02020603050405020304" pitchFamily="18" charset="-78"/>
                <a:ea typeface="+mj-ea"/>
                <a:cs typeface="Simplified Arabic" panose="02020603050405020304" pitchFamily="18" charset="-78"/>
              </a:rPr>
              <a:t>جنيه</a:t>
            </a:r>
          </a:p>
        </p:txBody>
      </p:sp>
      <p:sp>
        <p:nvSpPr>
          <p:cNvPr id="28" name="Oval 27">
            <a:extLst>
              <a:ext uri="{FF2B5EF4-FFF2-40B4-BE49-F238E27FC236}">
                <a16:creationId xmlns="" xmlns:a16="http://schemas.microsoft.com/office/drawing/2014/main" id="{A00B3808-9474-4959-9381-080020F0D0DD}"/>
              </a:ext>
            </a:extLst>
          </p:cNvPr>
          <p:cNvSpPr/>
          <p:nvPr/>
        </p:nvSpPr>
        <p:spPr>
          <a:xfrm>
            <a:off x="6643963" y="2817279"/>
            <a:ext cx="1677317" cy="1354756"/>
          </a:xfrm>
          <a:prstGeom prst="ellipse">
            <a:avLst/>
          </a:prstGeom>
          <a:solidFill>
            <a:srgbClr val="996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t>30,695</a:t>
            </a:r>
            <a:r>
              <a:rPr lang="en-US" sz="1600" dirty="0" smtClean="0"/>
              <a:t>  </a:t>
            </a:r>
            <a:r>
              <a:rPr lang="ar-EG" sz="1600" b="1" dirty="0" smtClean="0">
                <a:solidFill>
                  <a:srgbClr val="FBFEFF"/>
                </a:solidFill>
                <a:latin typeface="Simplified Arabic" panose="02020603050405020304" pitchFamily="18" charset="-78"/>
                <a:ea typeface="+mj-ea"/>
                <a:cs typeface="Simplified Arabic" panose="02020603050405020304" pitchFamily="18" charset="-78"/>
              </a:rPr>
              <a:t>مليون </a:t>
            </a:r>
            <a:r>
              <a:rPr lang="ar-EG" sz="1600" b="1" dirty="0">
                <a:solidFill>
                  <a:srgbClr val="FBFEFF"/>
                </a:solidFill>
                <a:latin typeface="Simplified Arabic" panose="02020603050405020304" pitchFamily="18" charset="-78"/>
                <a:ea typeface="+mj-ea"/>
                <a:cs typeface="Simplified Arabic" panose="02020603050405020304" pitchFamily="18" charset="-78"/>
              </a:rPr>
              <a:t>جنيه</a:t>
            </a:r>
          </a:p>
        </p:txBody>
      </p:sp>
      <p:sp>
        <p:nvSpPr>
          <p:cNvPr id="54" name="TextBox 53">
            <a:extLst>
              <a:ext uri="{FF2B5EF4-FFF2-40B4-BE49-F238E27FC236}">
                <a16:creationId xmlns="" xmlns:a16="http://schemas.microsoft.com/office/drawing/2014/main" id="{257DC13C-9CFB-419C-832F-56CEFBD60616}"/>
              </a:ext>
            </a:extLst>
          </p:cNvPr>
          <p:cNvSpPr txBox="1"/>
          <p:nvPr/>
        </p:nvSpPr>
        <p:spPr>
          <a:xfrm>
            <a:off x="308741" y="1775401"/>
            <a:ext cx="4306976"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1.2. أرصدة التمويل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2021</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1" name="TextBox 20">
            <a:extLst>
              <a:ext uri="{FF2B5EF4-FFF2-40B4-BE49-F238E27FC236}">
                <a16:creationId xmlns="" xmlns:a16="http://schemas.microsoft.com/office/drawing/2014/main" id="{B93A3275-B3BA-4582-B77E-8C5E4B9C8463}"/>
              </a:ext>
            </a:extLst>
          </p:cNvPr>
          <p:cNvSpPr txBox="1"/>
          <p:nvPr/>
        </p:nvSpPr>
        <p:spPr>
          <a:xfrm>
            <a:off x="5895727" y="7029625"/>
            <a:ext cx="4842939" cy="479683"/>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أرصدة التمويل (بالمليون جنيه) فى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مارس 2022: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حجم الأرصدة المدينة فى لحظة تاريخية محددة</a:t>
            </a:r>
            <a:endParaRPr lang="en-US" sz="900" dirty="0">
              <a:solidFill>
                <a:srgbClr val="000066"/>
              </a:solidFill>
              <a:latin typeface="Simplified Arabic" panose="02020603050405020304" pitchFamily="18" charset="-78"/>
              <a:cs typeface="Simplified Arabic" panose="02020603050405020304" pitchFamily="18" charset="-78"/>
            </a:endParaRPr>
          </a:p>
          <a:p>
            <a:pPr algn="r" rtl="1"/>
            <a:endParaRPr lang="ar-EG" sz="717" b="1" dirty="0">
              <a:solidFill>
                <a:srgbClr val="FF0000"/>
              </a:solidFill>
              <a:latin typeface="Simplified Arabic" panose="02020603050405020304" pitchFamily="18" charset="-78"/>
              <a:cs typeface="Simplified Arabic" panose="02020603050405020304" pitchFamily="18" charset="-78"/>
            </a:endParaRPr>
          </a:p>
        </p:txBody>
      </p:sp>
      <p:pic>
        <p:nvPicPr>
          <p:cNvPr id="29" name="Picture 28">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cxnSp>
        <p:nvCxnSpPr>
          <p:cNvPr id="3" name="Straight Arrow Connector 2">
            <a:extLst>
              <a:ext uri="{FF2B5EF4-FFF2-40B4-BE49-F238E27FC236}">
                <a16:creationId xmlns="" xmlns:a16="http://schemas.microsoft.com/office/drawing/2014/main" id="{B50F92DF-1A33-457B-8B50-6E9E4FBDBBF0}"/>
              </a:ext>
            </a:extLst>
          </p:cNvPr>
          <p:cNvCxnSpPr>
            <a:cxnSpLocks/>
          </p:cNvCxnSpPr>
          <p:nvPr/>
        </p:nvCxnSpPr>
        <p:spPr>
          <a:xfrm flipH="1">
            <a:off x="6709519" y="4234152"/>
            <a:ext cx="769020" cy="881519"/>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 xmlns:a16="http://schemas.microsoft.com/office/drawing/2014/main" id="{2A1C6936-FD39-478A-9EAE-264F261FA950}"/>
              </a:ext>
            </a:extLst>
          </p:cNvPr>
          <p:cNvCxnSpPr>
            <a:cxnSpLocks/>
          </p:cNvCxnSpPr>
          <p:nvPr/>
        </p:nvCxnSpPr>
        <p:spPr>
          <a:xfrm>
            <a:off x="7452045" y="4194336"/>
            <a:ext cx="985666" cy="921335"/>
          </a:xfrm>
          <a:prstGeom prst="straightConnector1">
            <a:avLst/>
          </a:prstGeom>
          <a:ln>
            <a:solidFill>
              <a:srgbClr val="996633"/>
            </a:solidFill>
            <a:tailEnd type="triangle"/>
          </a:ln>
        </p:spPr>
        <p:style>
          <a:lnRef idx="2">
            <a:schemeClr val="dk1"/>
          </a:lnRef>
          <a:fillRef idx="0">
            <a:schemeClr val="dk1"/>
          </a:fillRef>
          <a:effectRef idx="1">
            <a:schemeClr val="dk1"/>
          </a:effectRef>
          <a:fontRef idx="minor">
            <a:schemeClr val="tx1"/>
          </a:fontRef>
        </p:style>
      </p:cxnSp>
      <p:pic>
        <p:nvPicPr>
          <p:cNvPr id="36" name="Picture 35" descr="Untitled.png">
            <a:extLst>
              <a:ext uri="{FF2B5EF4-FFF2-40B4-BE49-F238E27FC236}">
                <a16:creationId xmlns="" xmlns:a16="http://schemas.microsoft.com/office/drawing/2014/main" id="{E5F0EF7C-AD95-4981-BEDD-4FCD8C0AF6C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09308"/>
            <a:ext cx="5903595" cy="666127"/>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33</a:t>
            </a:r>
            <a:endParaRPr lang="ar-EG" sz="2200" b="1" dirty="0">
              <a:solidFill>
                <a:srgbClr val="203864"/>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 xmlns:a16="http://schemas.microsoft.com/office/drawing/2014/main" id="{B93A3275-B3BA-4582-B77E-8C5E4B9C8463}"/>
              </a:ext>
            </a:extLst>
          </p:cNvPr>
          <p:cNvSpPr txBox="1"/>
          <p:nvPr/>
        </p:nvSpPr>
        <p:spPr>
          <a:xfrm>
            <a:off x="300807" y="7029995"/>
            <a:ext cx="5019726" cy="479683"/>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أرصدة التمويل (بالمليون جنيه) فى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مارس 2021: </a:t>
            </a:r>
            <a:r>
              <a:rPr lang="ar-EG" sz="900" dirty="0">
                <a:solidFill>
                  <a:srgbClr val="000066"/>
                </a:solidFill>
                <a:latin typeface="Simplified Arabic" panose="02020603050405020304" pitchFamily="18" charset="-78"/>
                <a:cs typeface="Simplified Arabic" panose="02020603050405020304" pitchFamily="18" charset="-78"/>
              </a:rPr>
              <a:t>هذا الرقم يعبر عن حجم الأرصدة المدينة فى لحظة تاريخية محددة</a:t>
            </a:r>
            <a:endParaRPr lang="en-US" sz="900" dirty="0">
              <a:solidFill>
                <a:srgbClr val="000066"/>
              </a:solidFill>
              <a:latin typeface="Simplified Arabic" panose="02020603050405020304" pitchFamily="18" charset="-78"/>
              <a:cs typeface="Simplified Arabic" panose="02020603050405020304" pitchFamily="18" charset="-78"/>
            </a:endParaRPr>
          </a:p>
          <a:p>
            <a:pPr algn="r" rtl="1"/>
            <a:endParaRPr lang="ar-EG" sz="717" b="1" dirty="0">
              <a:solidFill>
                <a:srgbClr val="FF0000"/>
              </a:solidFill>
              <a:latin typeface="Simplified Arabic" panose="02020603050405020304" pitchFamily="18" charset="-78"/>
              <a:cs typeface="Simplified Arabic" panose="02020603050405020304" pitchFamily="18" charset="-78"/>
            </a:endParaRPr>
          </a:p>
        </p:txBody>
      </p:sp>
      <p:cxnSp>
        <p:nvCxnSpPr>
          <p:cNvPr id="30" name="Straight Arrow Connector 29">
            <a:extLst>
              <a:ext uri="{FF2B5EF4-FFF2-40B4-BE49-F238E27FC236}">
                <a16:creationId xmlns="" xmlns:a16="http://schemas.microsoft.com/office/drawing/2014/main" id="{869A4384-CDB2-4FC0-BA13-ED04867C112B}"/>
              </a:ext>
            </a:extLst>
          </p:cNvPr>
          <p:cNvCxnSpPr>
            <a:cxnSpLocks/>
          </p:cNvCxnSpPr>
          <p:nvPr/>
        </p:nvCxnSpPr>
        <p:spPr>
          <a:xfrm>
            <a:off x="2444949" y="4247725"/>
            <a:ext cx="870859" cy="867946"/>
          </a:xfrm>
          <a:prstGeom prst="straightConnector1">
            <a:avLst/>
          </a:prstGeom>
          <a:ln>
            <a:solidFill>
              <a:srgbClr val="000066"/>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 xmlns:a16="http://schemas.microsoft.com/office/drawing/2014/main" id="{A3936653-0EAE-494D-882B-C06A36041895}"/>
              </a:ext>
            </a:extLst>
          </p:cNvPr>
          <p:cNvCxnSpPr>
            <a:cxnSpLocks/>
          </p:cNvCxnSpPr>
          <p:nvPr/>
        </p:nvCxnSpPr>
        <p:spPr>
          <a:xfrm flipH="1">
            <a:off x="1524943" y="4257225"/>
            <a:ext cx="920006" cy="866404"/>
          </a:xfrm>
          <a:prstGeom prst="straightConnector1">
            <a:avLst/>
          </a:prstGeom>
          <a:ln>
            <a:solidFill>
              <a:srgbClr val="000066"/>
            </a:solidFill>
            <a:tailEnd type="triangle"/>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5"/>
          <a:stretch>
            <a:fillRect/>
          </a:stretch>
        </p:blipFill>
        <p:spPr>
          <a:xfrm>
            <a:off x="308741" y="5215727"/>
            <a:ext cx="2367852" cy="1787077"/>
          </a:xfrm>
          <a:prstGeom prst="rect">
            <a:avLst/>
          </a:prstGeom>
        </p:spPr>
      </p:pic>
      <p:pic>
        <p:nvPicPr>
          <p:cNvPr id="9" name="Picture 8"/>
          <p:cNvPicPr>
            <a:picLocks noChangeAspect="1"/>
          </p:cNvPicPr>
          <p:nvPr/>
        </p:nvPicPr>
        <p:blipFill>
          <a:blip r:embed="rId6"/>
          <a:stretch>
            <a:fillRect/>
          </a:stretch>
        </p:blipFill>
        <p:spPr>
          <a:xfrm>
            <a:off x="2806049" y="5215727"/>
            <a:ext cx="2529940" cy="1772403"/>
          </a:xfrm>
          <a:prstGeom prst="rect">
            <a:avLst/>
          </a:prstGeom>
        </p:spPr>
      </p:pic>
      <p:pic>
        <p:nvPicPr>
          <p:cNvPr id="10" name="Picture 9"/>
          <p:cNvPicPr>
            <a:picLocks noChangeAspect="1"/>
          </p:cNvPicPr>
          <p:nvPr/>
        </p:nvPicPr>
        <p:blipFill>
          <a:blip r:embed="rId7"/>
          <a:stretch>
            <a:fillRect/>
          </a:stretch>
        </p:blipFill>
        <p:spPr>
          <a:xfrm>
            <a:off x="8062641" y="5237446"/>
            <a:ext cx="2549211" cy="1765358"/>
          </a:xfrm>
          <a:prstGeom prst="rect">
            <a:avLst/>
          </a:prstGeom>
        </p:spPr>
      </p:pic>
      <p:pic>
        <p:nvPicPr>
          <p:cNvPr id="11" name="Picture 10"/>
          <p:cNvPicPr>
            <a:picLocks noChangeAspect="1"/>
          </p:cNvPicPr>
          <p:nvPr/>
        </p:nvPicPr>
        <p:blipFill>
          <a:blip r:embed="rId8"/>
          <a:stretch>
            <a:fillRect/>
          </a:stretch>
        </p:blipFill>
        <p:spPr>
          <a:xfrm>
            <a:off x="5403245" y="5237446"/>
            <a:ext cx="2579705" cy="1763006"/>
          </a:xfrm>
          <a:prstGeom prst="rect">
            <a:avLst/>
          </a:prstGeom>
        </p:spPr>
      </p:pic>
    </p:spTree>
    <p:extLst>
      <p:ext uri="{BB962C8B-B14F-4D97-AF65-F5344CB8AC3E}">
        <p14:creationId xmlns:p14="http://schemas.microsoft.com/office/powerpoint/2010/main" val="778437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9" name="TextBox 18">
            <a:extLst>
              <a:ext uri="{FF2B5EF4-FFF2-40B4-BE49-F238E27FC236}">
                <a16:creationId xmlns="" xmlns:a16="http://schemas.microsoft.com/office/drawing/2014/main" id="{DF0FF731-AA34-46A9-A34D-BAC7CFA44731}"/>
              </a:ext>
            </a:extLst>
          </p:cNvPr>
          <p:cNvSpPr txBox="1"/>
          <p:nvPr/>
        </p:nvSpPr>
        <p:spPr>
          <a:xfrm>
            <a:off x="5881376" y="1832794"/>
            <a:ext cx="4306976"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2.1. عدد </a:t>
            </a:r>
            <a:r>
              <a:rPr lang="ar-EG" sz="1800" b="1" dirty="0">
                <a:solidFill>
                  <a:srgbClr val="002060"/>
                </a:solidFill>
                <a:latin typeface="Simplified Arabic" panose="02020603050405020304" pitchFamily="18" charset="-78"/>
                <a:ea typeface="+mj-ea"/>
                <a:cs typeface="Simplified Arabic" panose="02020603050405020304" pitchFamily="18" charset="-78"/>
              </a:rPr>
              <a:t>المستفيدين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r>
              <a:rPr lang="ar-EG" sz="1800" b="1" dirty="0" smtClean="0">
                <a:solidFill>
                  <a:srgbClr val="002060"/>
                </a:solidFill>
                <a:latin typeface="Simplified Arabic" panose="02020603050405020304" pitchFamily="18" charset="-78"/>
                <a:cs typeface="Simplified Arabic" panose="02020603050405020304" pitchFamily="18" charset="-78"/>
              </a:rPr>
              <a:t> </a:t>
            </a:r>
            <a:endParaRPr lang="ar-EG" sz="1800" b="1" dirty="0">
              <a:solidFill>
                <a:srgbClr val="002060"/>
              </a:solidFill>
              <a:latin typeface="Simplified Arabic" panose="02020603050405020304" pitchFamily="18" charset="-78"/>
              <a:cs typeface="Simplified Arabic" panose="02020603050405020304" pitchFamily="18" charset="-78"/>
            </a:endParaRPr>
          </a:p>
        </p:txBody>
      </p:sp>
      <p:sp>
        <p:nvSpPr>
          <p:cNvPr id="22" name="TextBox 21">
            <a:extLst>
              <a:ext uri="{FF2B5EF4-FFF2-40B4-BE49-F238E27FC236}">
                <a16:creationId xmlns="" xmlns:a16="http://schemas.microsoft.com/office/drawing/2014/main" id="{37FB2AF3-1EB8-4D0D-BB47-AE52F29B1077}"/>
              </a:ext>
            </a:extLst>
          </p:cNvPr>
          <p:cNvSpPr txBox="1"/>
          <p:nvPr/>
        </p:nvSpPr>
        <p:spPr>
          <a:xfrm>
            <a:off x="0" y="746764"/>
            <a:ext cx="10680712"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cs typeface="Simplified Arabic" panose="02020603050405020304" pitchFamily="18" charset="-78"/>
              </a:rPr>
              <a:t>سابعًا</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200" b="1" dirty="0">
                <a:solidFill>
                  <a:srgbClr val="002060"/>
                </a:solidFill>
                <a:latin typeface="Simplified Arabic" panose="02020603050405020304" pitchFamily="18" charset="-78"/>
                <a:cs typeface="Simplified Arabic" panose="02020603050405020304" pitchFamily="18" charset="-78"/>
              </a:rPr>
              <a:t>أنشطة تمويل المشروعات </a:t>
            </a:r>
            <a:r>
              <a:rPr lang="ar-EG" sz="2200" b="1" dirty="0" smtClean="0">
                <a:solidFill>
                  <a:srgbClr val="002060"/>
                </a:solidFill>
                <a:latin typeface="Simplified Arabic" panose="02020603050405020304" pitchFamily="18" charset="-78"/>
                <a:cs typeface="Simplified Arabic" panose="02020603050405020304" pitchFamily="18" charset="-78"/>
              </a:rPr>
              <a:t>المتوسطة والصغيرة </a:t>
            </a:r>
            <a:r>
              <a:rPr lang="ar-EG" sz="2200" b="1" dirty="0">
                <a:solidFill>
                  <a:srgbClr val="002060"/>
                </a:solidFill>
                <a:latin typeface="Simplified Arabic" panose="02020603050405020304" pitchFamily="18" charset="-78"/>
                <a:cs typeface="Simplified Arabic" panose="02020603050405020304" pitchFamily="18" charset="-78"/>
              </a:rPr>
              <a:t>ومتناهية </a:t>
            </a:r>
            <a:r>
              <a:rPr lang="ar-EG" sz="2200" b="1" dirty="0" smtClean="0">
                <a:solidFill>
                  <a:srgbClr val="002060"/>
                </a:solidFill>
                <a:latin typeface="Simplified Arabic" panose="02020603050405020304" pitchFamily="18" charset="-78"/>
                <a:cs typeface="Simplified Arabic" panose="02020603050405020304" pitchFamily="18" charset="-78"/>
              </a:rPr>
              <a:t>الصغر</a:t>
            </a:r>
            <a:r>
              <a:rPr lang="ar-EG" sz="2200" b="1" dirty="0">
                <a:solidFill>
                  <a:srgbClr val="002060"/>
                </a:solidFill>
                <a:latin typeface="Simplified Arabic" panose="02020603050405020304" pitchFamily="18" charset="-78"/>
                <a:cs typeface="Simplified Arabic" panose="02020603050405020304" pitchFamily="18" charset="-78"/>
              </a:rPr>
              <a:t> </a:t>
            </a:r>
            <a:r>
              <a:rPr lang="ar-EG" sz="2200" b="1" dirty="0" smtClean="0">
                <a:solidFill>
                  <a:srgbClr val="002060"/>
                </a:solidFill>
                <a:latin typeface="Simplified Arabic" panose="02020603050405020304" pitchFamily="18" charset="-78"/>
                <a:ea typeface="+mj-ea"/>
                <a:cs typeface="Simplified Arabic" panose="02020603050405020304" pitchFamily="18" charset="-78"/>
              </a:rPr>
              <a:t>(تابع</a:t>
            </a:r>
            <a:r>
              <a:rPr lang="ar-EG" sz="2200" b="1" dirty="0">
                <a:solidFill>
                  <a:srgbClr val="002060"/>
                </a:solidFill>
                <a:latin typeface="Simplified Arabic" panose="02020603050405020304" pitchFamily="18" charset="-78"/>
                <a:ea typeface="+mj-ea"/>
                <a:cs typeface="Simplified Arabic" panose="02020603050405020304" pitchFamily="18" charset="-78"/>
              </a:rPr>
              <a:t>)</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 xmlns:a16="http://schemas.microsoft.com/office/drawing/2014/main" id="{C63A2D8E-BD00-47C9-B324-306707C43B21}"/>
              </a:ext>
            </a:extLst>
          </p:cNvPr>
          <p:cNvSpPr txBox="1"/>
          <p:nvPr/>
        </p:nvSpPr>
        <p:spPr>
          <a:xfrm>
            <a:off x="2551655" y="1241525"/>
            <a:ext cx="7619097" cy="400110"/>
          </a:xfrm>
          <a:prstGeom prst="rect">
            <a:avLst/>
          </a:prstGeom>
          <a:noFill/>
        </p:spPr>
        <p:txBody>
          <a:bodyPr wrap="square" rtlCol="0">
            <a:spAutoFit/>
          </a:bodyPr>
          <a:lstStyle/>
          <a:p>
            <a:pPr algn="r" rtl="1"/>
            <a:r>
              <a:rPr lang="ar-EG" sz="2000" b="1" dirty="0" smtClean="0">
                <a:solidFill>
                  <a:srgbClr val="002060"/>
                </a:solidFill>
                <a:latin typeface="Simplified Arabic" panose="02020603050405020304" pitchFamily="18" charset="-78"/>
                <a:ea typeface="+mj-ea"/>
                <a:cs typeface="Simplified Arabic" panose="02020603050405020304" pitchFamily="18" charset="-78"/>
              </a:rPr>
              <a:t>2</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a:solidFill>
                  <a:srgbClr val="000066"/>
                </a:solidFill>
                <a:latin typeface="Simplified Arabic" panose="02020603050405020304" pitchFamily="18" charset="-78"/>
                <a:cs typeface="Simplified Arabic" panose="02020603050405020304" pitchFamily="18" charset="-78"/>
              </a:rPr>
              <a:t>تمويل المشروعات </a:t>
            </a:r>
            <a:r>
              <a:rPr lang="ar-EG" sz="2000" b="1" dirty="0" smtClean="0">
                <a:solidFill>
                  <a:srgbClr val="000066"/>
                </a:solidFill>
                <a:latin typeface="Simplified Arabic" panose="02020603050405020304" pitchFamily="18" charset="-78"/>
                <a:cs typeface="Simplified Arabic" panose="02020603050405020304" pitchFamily="18" charset="-78"/>
              </a:rPr>
              <a:t>المتوسطة والصغيرة ومتناهية </a:t>
            </a:r>
            <a:r>
              <a:rPr lang="ar-EG" sz="2000" b="1" dirty="0">
                <a:solidFill>
                  <a:srgbClr val="000066"/>
                </a:solidFill>
                <a:latin typeface="Simplified Arabic" panose="02020603050405020304" pitchFamily="18" charset="-78"/>
                <a:cs typeface="Simplified Arabic" panose="02020603050405020304" pitchFamily="18" charset="-78"/>
              </a:rPr>
              <a:t>الصغر وفقاً </a:t>
            </a:r>
            <a:r>
              <a:rPr lang="ar-EG" sz="2000" b="1" dirty="0" smtClean="0">
                <a:solidFill>
                  <a:srgbClr val="000066"/>
                </a:solidFill>
                <a:latin typeface="Simplified Arabic" panose="02020603050405020304" pitchFamily="18" charset="-78"/>
                <a:ea typeface="+mj-ea"/>
                <a:cs typeface="Simplified Arabic" panose="02020603050405020304" pitchFamily="18" charset="-78"/>
              </a:rPr>
              <a:t>لعدد </a:t>
            </a:r>
            <a:r>
              <a:rPr lang="ar-EG" sz="2000" b="1" dirty="0" smtClean="0">
                <a:solidFill>
                  <a:srgbClr val="000066"/>
                </a:solidFill>
                <a:latin typeface="Simplified Arabic" panose="02020603050405020304" pitchFamily="18" charset="-78"/>
                <a:ea typeface="+mj-ea"/>
                <a:cs typeface="Simplified Arabic" panose="02020603050405020304" pitchFamily="18" charset="-78"/>
              </a:rPr>
              <a:t>المستفيدين</a:t>
            </a:r>
            <a:endParaRPr lang="ar-EG" sz="2000" b="1" dirty="0">
              <a:solidFill>
                <a:srgbClr val="000066"/>
              </a:solidFill>
              <a:latin typeface="Simplified Arabic" panose="02020603050405020304" pitchFamily="18" charset="-78"/>
              <a:cs typeface="Simplified Arabic" panose="02020603050405020304" pitchFamily="18" charset="-78"/>
            </a:endParaRPr>
          </a:p>
        </p:txBody>
      </p:sp>
      <p:sp>
        <p:nvSpPr>
          <p:cNvPr id="23" name="TextBox 22">
            <a:extLst>
              <a:ext uri="{FF2B5EF4-FFF2-40B4-BE49-F238E27FC236}">
                <a16:creationId xmlns="" xmlns:a16="http://schemas.microsoft.com/office/drawing/2014/main" id="{800B8BE0-8B19-4A49-A740-D2EBD9D57F8E}"/>
              </a:ext>
            </a:extLst>
          </p:cNvPr>
          <p:cNvSpPr txBox="1"/>
          <p:nvPr/>
        </p:nvSpPr>
        <p:spPr>
          <a:xfrm>
            <a:off x="5653995" y="2511752"/>
            <a:ext cx="4161565" cy="340414"/>
          </a:xfrm>
          <a:prstGeom prst="rect">
            <a:avLst/>
          </a:prstGeom>
          <a:solidFill>
            <a:srgbClr val="996633"/>
          </a:solidFill>
          <a:ln>
            <a:noFill/>
          </a:ln>
        </p:spPr>
        <p:txBody>
          <a:bodyPr wrap="square" rtlCol="1">
            <a:spAutoFit/>
          </a:bodyPr>
          <a:lstStyle/>
          <a:p>
            <a:pPr algn="ctr" rtl="1"/>
            <a:r>
              <a:rPr lang="ar-EG" sz="1600" b="1" dirty="0">
                <a:solidFill>
                  <a:srgbClr val="FBFEFF"/>
                </a:solidFill>
                <a:latin typeface="Simplified Arabic" panose="02020603050405020304" pitchFamily="18" charset="-78"/>
                <a:cs typeface="Simplified Arabic" panose="02020603050405020304" pitchFamily="18" charset="-78"/>
              </a:rPr>
              <a:t>عدد المستفيدين (بالألف) فى نهاية </a:t>
            </a:r>
            <a:r>
              <a:rPr lang="ar-EG" sz="1600" b="1" dirty="0" smtClean="0">
                <a:solidFill>
                  <a:srgbClr val="FBFEFF"/>
                </a:solidFill>
                <a:latin typeface="Simplified Arabic" panose="02020603050405020304" pitchFamily="18" charset="-78"/>
                <a:cs typeface="Simplified Arabic" panose="02020603050405020304" pitchFamily="18" charset="-78"/>
              </a:rPr>
              <a:t>مارس 2022 </a:t>
            </a:r>
            <a:endParaRPr lang="ar-EG" sz="1600" b="1" dirty="0">
              <a:solidFill>
                <a:srgbClr val="FBFEFF"/>
              </a:solidFill>
              <a:latin typeface="Simplified Arabic" panose="02020603050405020304" pitchFamily="18" charset="-78"/>
              <a:cs typeface="Simplified Arabic" panose="02020603050405020304" pitchFamily="18" charset="-78"/>
            </a:endParaRPr>
          </a:p>
        </p:txBody>
      </p:sp>
      <p:sp>
        <p:nvSpPr>
          <p:cNvPr id="25" name="TextBox 24">
            <a:extLst>
              <a:ext uri="{FF2B5EF4-FFF2-40B4-BE49-F238E27FC236}">
                <a16:creationId xmlns="" xmlns:a16="http://schemas.microsoft.com/office/drawing/2014/main" id="{23A9B547-4C24-4061-8400-9FD3CE064E9B}"/>
              </a:ext>
            </a:extLst>
          </p:cNvPr>
          <p:cNvSpPr txBox="1"/>
          <p:nvPr/>
        </p:nvSpPr>
        <p:spPr>
          <a:xfrm>
            <a:off x="381447" y="2511749"/>
            <a:ext cx="4161565" cy="340414"/>
          </a:xfrm>
          <a:prstGeom prst="rect">
            <a:avLst/>
          </a:prstGeom>
          <a:solidFill>
            <a:srgbClr val="203864"/>
          </a:solidFill>
          <a:ln>
            <a:solidFill>
              <a:srgbClr val="000066"/>
            </a:solidFill>
          </a:ln>
        </p:spPr>
        <p:txBody>
          <a:bodyPr wrap="square" rtlCol="1">
            <a:spAutoFit/>
          </a:bodyPr>
          <a:lstStyle/>
          <a:p>
            <a:pPr algn="ctr" rtl="1"/>
            <a:r>
              <a:rPr lang="ar-EG" sz="1600" b="1" dirty="0">
                <a:solidFill>
                  <a:srgbClr val="FBFEFF"/>
                </a:solidFill>
                <a:latin typeface="Simplified Arabic" panose="02020603050405020304" pitchFamily="18" charset="-78"/>
                <a:cs typeface="Simplified Arabic" panose="02020603050405020304" pitchFamily="18" charset="-78"/>
              </a:rPr>
              <a:t>عدد المستفيدين</a:t>
            </a:r>
            <a:r>
              <a:rPr lang="en-US" sz="1600" b="1" dirty="0">
                <a:solidFill>
                  <a:srgbClr val="FBFEFF"/>
                </a:solidFill>
                <a:latin typeface="Simplified Arabic" panose="02020603050405020304" pitchFamily="18" charset="-78"/>
                <a:cs typeface="Simplified Arabic" panose="02020603050405020304" pitchFamily="18" charset="-78"/>
              </a:rPr>
              <a:t> </a:t>
            </a:r>
            <a:r>
              <a:rPr lang="ar-EG" sz="1600" b="1" dirty="0">
                <a:solidFill>
                  <a:srgbClr val="FBFEFF"/>
                </a:solidFill>
                <a:latin typeface="Simplified Arabic" panose="02020603050405020304" pitchFamily="18" charset="-78"/>
                <a:cs typeface="Simplified Arabic" panose="02020603050405020304" pitchFamily="18" charset="-78"/>
              </a:rPr>
              <a:t>(بالألف) فى نهاية </a:t>
            </a:r>
            <a:r>
              <a:rPr lang="ar-EG" sz="1600" b="1" dirty="0" smtClean="0">
                <a:solidFill>
                  <a:srgbClr val="FBFEFF"/>
                </a:solidFill>
                <a:latin typeface="Simplified Arabic" panose="02020603050405020304" pitchFamily="18" charset="-78"/>
                <a:cs typeface="Simplified Arabic" panose="02020603050405020304" pitchFamily="18" charset="-78"/>
              </a:rPr>
              <a:t>مارس </a:t>
            </a:r>
            <a:r>
              <a:rPr lang="en-US" sz="1600" b="1" dirty="0" smtClean="0">
                <a:solidFill>
                  <a:srgbClr val="FBFEFF"/>
                </a:solidFill>
                <a:latin typeface="Simplified Arabic" panose="02020603050405020304" pitchFamily="18" charset="-78"/>
                <a:cs typeface="Simplified Arabic" panose="02020603050405020304" pitchFamily="18" charset="-78"/>
              </a:rPr>
              <a:t>2021</a:t>
            </a:r>
            <a:r>
              <a:rPr lang="ar-EG" sz="1600" b="1" dirty="0" smtClean="0">
                <a:solidFill>
                  <a:srgbClr val="FBFEFF"/>
                </a:solidFill>
                <a:latin typeface="Simplified Arabic" panose="02020603050405020304" pitchFamily="18" charset="-78"/>
                <a:cs typeface="Simplified Arabic" panose="02020603050405020304" pitchFamily="18" charset="-78"/>
              </a:rPr>
              <a:t>   </a:t>
            </a:r>
            <a:endParaRPr lang="ar-EG" sz="1600" b="1" dirty="0">
              <a:solidFill>
                <a:srgbClr val="FBFEFF"/>
              </a:solidFill>
              <a:latin typeface="Simplified Arabic" panose="02020603050405020304" pitchFamily="18" charset="-78"/>
              <a:cs typeface="Simplified Arabic" panose="02020603050405020304" pitchFamily="18" charset="-78"/>
            </a:endParaRPr>
          </a:p>
        </p:txBody>
      </p:sp>
      <p:sp>
        <p:nvSpPr>
          <p:cNvPr id="4" name="Oval 3">
            <a:extLst>
              <a:ext uri="{FF2B5EF4-FFF2-40B4-BE49-F238E27FC236}">
                <a16:creationId xmlns="" xmlns:a16="http://schemas.microsoft.com/office/drawing/2014/main" id="{FF834EC7-CA4D-4DB2-A6F3-EAE961B8925E}"/>
              </a:ext>
            </a:extLst>
          </p:cNvPr>
          <p:cNvSpPr/>
          <p:nvPr/>
        </p:nvSpPr>
        <p:spPr>
          <a:xfrm>
            <a:off x="1638491" y="2979911"/>
            <a:ext cx="1677317" cy="1354756"/>
          </a:xfrm>
          <a:prstGeom prst="ellipse">
            <a:avLst/>
          </a:prstGeom>
          <a:solidFill>
            <a:srgbClr val="2038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t>3,203.2 </a:t>
            </a:r>
            <a:r>
              <a:rPr lang="en-US" sz="1600" b="1" dirty="0" smtClean="0"/>
              <a:t> </a:t>
            </a:r>
          </a:p>
          <a:p>
            <a:pPr algn="ctr"/>
            <a:r>
              <a:rPr lang="ar-EG" sz="1600" b="1" dirty="0" smtClean="0">
                <a:solidFill>
                  <a:srgbClr val="FBFEFF"/>
                </a:solidFill>
                <a:latin typeface="Simplified Arabic" panose="02020603050405020304" pitchFamily="18" charset="-78"/>
                <a:ea typeface="+mj-ea"/>
                <a:cs typeface="Simplified Arabic" panose="02020603050405020304" pitchFamily="18" charset="-78"/>
              </a:rPr>
              <a:t>ألف مستفيد</a:t>
            </a:r>
            <a:endParaRPr lang="en-US" sz="1600" b="1" dirty="0">
              <a:solidFill>
                <a:srgbClr val="FBFEFF"/>
              </a:solidFill>
              <a:latin typeface="Simplified Arabic" panose="02020603050405020304" pitchFamily="18" charset="-78"/>
              <a:ea typeface="+mj-ea"/>
              <a:cs typeface="Simplified Arabic" panose="02020603050405020304" pitchFamily="18" charset="-78"/>
            </a:endParaRPr>
          </a:p>
        </p:txBody>
      </p:sp>
      <p:sp>
        <p:nvSpPr>
          <p:cNvPr id="28" name="Oval 27">
            <a:extLst>
              <a:ext uri="{FF2B5EF4-FFF2-40B4-BE49-F238E27FC236}">
                <a16:creationId xmlns="" xmlns:a16="http://schemas.microsoft.com/office/drawing/2014/main" id="{A00B3808-9474-4959-9381-080020F0D0DD}"/>
              </a:ext>
            </a:extLst>
          </p:cNvPr>
          <p:cNvSpPr/>
          <p:nvPr/>
        </p:nvSpPr>
        <p:spPr>
          <a:xfrm>
            <a:off x="7048426" y="2979911"/>
            <a:ext cx="1677317" cy="1354756"/>
          </a:xfrm>
          <a:prstGeom prst="ellipse">
            <a:avLst/>
          </a:prstGeom>
          <a:solidFill>
            <a:srgbClr val="9966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t>3,626.5</a:t>
            </a:r>
            <a:r>
              <a:rPr lang="en-US" sz="1600" dirty="0"/>
              <a:t> </a:t>
            </a:r>
            <a:r>
              <a:rPr lang="en-US" sz="1600" dirty="0" smtClean="0"/>
              <a:t> </a:t>
            </a:r>
            <a:r>
              <a:rPr lang="en-US" sz="1600" b="1" dirty="0" smtClean="0">
                <a:latin typeface="Simplified Arabic" panose="02020603050405020304" pitchFamily="18" charset="-78"/>
                <a:cs typeface="Simplified Arabic" panose="02020603050405020304" pitchFamily="18" charset="-78"/>
              </a:rPr>
              <a:t>  </a:t>
            </a:r>
            <a:r>
              <a:rPr lang="en-US" sz="1600" b="1" dirty="0" smtClean="0">
                <a:solidFill>
                  <a:srgbClr val="FBFEFF"/>
                </a:solidFill>
                <a:latin typeface="Simplified Arabic" panose="02020603050405020304" pitchFamily="18" charset="-78"/>
                <a:cs typeface="Simplified Arabic" panose="02020603050405020304" pitchFamily="18" charset="-78"/>
              </a:rPr>
              <a:t> </a:t>
            </a:r>
            <a:endParaRPr lang="en-US" sz="1600" b="1" dirty="0">
              <a:solidFill>
                <a:srgbClr val="FBFEFF"/>
              </a:solidFill>
              <a:latin typeface="Simplified Arabic" panose="02020603050405020304" pitchFamily="18" charset="-78"/>
              <a:cs typeface="Simplified Arabic" panose="02020603050405020304" pitchFamily="18" charset="-78"/>
            </a:endParaRPr>
          </a:p>
          <a:p>
            <a:pPr algn="ctr"/>
            <a:r>
              <a:rPr lang="ar-EG" sz="1600" b="1" dirty="0" smtClean="0">
                <a:solidFill>
                  <a:srgbClr val="FBFEFF"/>
                </a:solidFill>
                <a:latin typeface="Simplified Arabic" panose="02020603050405020304" pitchFamily="18" charset="-78"/>
                <a:ea typeface="+mj-ea"/>
                <a:cs typeface="Simplified Arabic" panose="02020603050405020304" pitchFamily="18" charset="-78"/>
              </a:rPr>
              <a:t>ألف </a:t>
            </a:r>
            <a:r>
              <a:rPr lang="ar-EG" sz="1600" b="1" dirty="0">
                <a:solidFill>
                  <a:srgbClr val="FBFEFF"/>
                </a:solidFill>
                <a:latin typeface="Simplified Arabic" panose="02020603050405020304" pitchFamily="18" charset="-78"/>
                <a:ea typeface="+mj-ea"/>
                <a:cs typeface="Simplified Arabic" panose="02020603050405020304" pitchFamily="18" charset="-78"/>
              </a:rPr>
              <a:t>مستفيد</a:t>
            </a:r>
          </a:p>
        </p:txBody>
      </p:sp>
      <p:sp>
        <p:nvSpPr>
          <p:cNvPr id="54" name="TextBox 53">
            <a:extLst>
              <a:ext uri="{FF2B5EF4-FFF2-40B4-BE49-F238E27FC236}">
                <a16:creationId xmlns="" xmlns:a16="http://schemas.microsoft.com/office/drawing/2014/main" id="{257DC13C-9CFB-419C-832F-56CEFBD60616}"/>
              </a:ext>
            </a:extLst>
          </p:cNvPr>
          <p:cNvSpPr txBox="1"/>
          <p:nvPr/>
        </p:nvSpPr>
        <p:spPr>
          <a:xfrm>
            <a:off x="308741" y="1840240"/>
            <a:ext cx="4306976" cy="369332"/>
          </a:xfrm>
          <a:prstGeom prst="rect">
            <a:avLst/>
          </a:prstGeom>
          <a:noFill/>
        </p:spPr>
        <p:txBody>
          <a:bodyPr wrap="square" rtlCol="0">
            <a:spAutoFit/>
          </a:bodyPr>
          <a:lstStyle/>
          <a:p>
            <a:pPr algn="r" rtl="1"/>
            <a:r>
              <a:rPr lang="ar-EG" sz="1800" b="1" dirty="0" smtClean="0">
                <a:solidFill>
                  <a:srgbClr val="002060"/>
                </a:solidFill>
                <a:latin typeface="Simplified Arabic" panose="02020603050405020304" pitchFamily="18" charset="-78"/>
                <a:ea typeface="+mj-ea"/>
                <a:cs typeface="Simplified Arabic" panose="02020603050405020304" pitchFamily="18" charset="-78"/>
              </a:rPr>
              <a:t>2.2. </a:t>
            </a:r>
            <a:r>
              <a:rPr lang="ar-EG" sz="1800" b="1" dirty="0">
                <a:solidFill>
                  <a:srgbClr val="002060"/>
                </a:solidFill>
                <a:latin typeface="Simplified Arabic" panose="02020603050405020304" pitchFamily="18" charset="-78"/>
                <a:ea typeface="+mj-ea"/>
                <a:cs typeface="Simplified Arabic" panose="02020603050405020304" pitchFamily="18" charset="-78"/>
              </a:rPr>
              <a:t>عدد المستفيدين فى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نهاية مارس 2021</a:t>
            </a:r>
            <a:endParaRPr lang="ar-EG" sz="1800" b="1" dirty="0">
              <a:solidFill>
                <a:srgbClr val="002060"/>
              </a:solidFill>
              <a:latin typeface="Simplified Arabic" panose="02020603050405020304" pitchFamily="18" charset="-78"/>
              <a:cs typeface="Simplified Arabic" panose="02020603050405020304" pitchFamily="18" charset="-78"/>
            </a:endParaRPr>
          </a:p>
        </p:txBody>
      </p:sp>
      <p:pic>
        <p:nvPicPr>
          <p:cNvPr id="29" name="Picture 28">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12474"/>
            <a:ext cx="10826751" cy="688129"/>
          </a:xfrm>
          <a:prstGeom prst="rect">
            <a:avLst/>
          </a:prstGeom>
        </p:spPr>
      </p:pic>
      <p:cxnSp>
        <p:nvCxnSpPr>
          <p:cNvPr id="3" name="Straight Arrow Connector 2">
            <a:extLst>
              <a:ext uri="{FF2B5EF4-FFF2-40B4-BE49-F238E27FC236}">
                <a16:creationId xmlns="" xmlns:a16="http://schemas.microsoft.com/office/drawing/2014/main" id="{B50F92DF-1A33-457B-8B50-6E9E4FBDBBF0}"/>
              </a:ext>
            </a:extLst>
          </p:cNvPr>
          <p:cNvCxnSpPr>
            <a:cxnSpLocks/>
          </p:cNvCxnSpPr>
          <p:nvPr/>
        </p:nvCxnSpPr>
        <p:spPr>
          <a:xfrm flipH="1">
            <a:off x="7081728" y="4311597"/>
            <a:ext cx="796544" cy="838338"/>
          </a:xfrm>
          <a:prstGeom prst="straightConnector1">
            <a:avLst/>
          </a:prstGeom>
          <a:ln>
            <a:solidFill>
              <a:srgbClr val="996633"/>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 xmlns:a16="http://schemas.microsoft.com/office/drawing/2014/main" id="{2A1C6936-FD39-478A-9EAE-264F261FA950}"/>
              </a:ext>
            </a:extLst>
          </p:cNvPr>
          <p:cNvCxnSpPr>
            <a:cxnSpLocks/>
          </p:cNvCxnSpPr>
          <p:nvPr/>
        </p:nvCxnSpPr>
        <p:spPr>
          <a:xfrm>
            <a:off x="7845881" y="4321666"/>
            <a:ext cx="661374" cy="828269"/>
          </a:xfrm>
          <a:prstGeom prst="straightConnector1">
            <a:avLst/>
          </a:prstGeom>
          <a:ln>
            <a:solidFill>
              <a:srgbClr val="996633"/>
            </a:solidFill>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a:extLst>
              <a:ext uri="{FF2B5EF4-FFF2-40B4-BE49-F238E27FC236}">
                <a16:creationId xmlns="" xmlns:a16="http://schemas.microsoft.com/office/drawing/2014/main" id="{B8AA672B-C667-4C4D-84BB-928C10D0FF47}"/>
              </a:ext>
            </a:extLst>
          </p:cNvPr>
          <p:cNvCxnSpPr>
            <a:cxnSpLocks/>
          </p:cNvCxnSpPr>
          <p:nvPr/>
        </p:nvCxnSpPr>
        <p:spPr>
          <a:xfrm>
            <a:off x="2500360" y="4281906"/>
            <a:ext cx="815448" cy="903056"/>
          </a:xfrm>
          <a:prstGeom prst="straightConnector1">
            <a:avLst/>
          </a:prstGeom>
          <a:ln>
            <a:solidFill>
              <a:srgbClr val="203864"/>
            </a:solidFill>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 xmlns:a16="http://schemas.microsoft.com/office/drawing/2014/main" id="{BB9E6C2D-7476-4AB7-9CFD-CE63651403D9}"/>
              </a:ext>
            </a:extLst>
          </p:cNvPr>
          <p:cNvCxnSpPr>
            <a:cxnSpLocks/>
          </p:cNvCxnSpPr>
          <p:nvPr/>
        </p:nvCxnSpPr>
        <p:spPr>
          <a:xfrm flipH="1">
            <a:off x="1740967" y="4275447"/>
            <a:ext cx="810688" cy="925654"/>
          </a:xfrm>
          <a:prstGeom prst="straightConnector1">
            <a:avLst/>
          </a:prstGeom>
          <a:ln>
            <a:solidFill>
              <a:srgbClr val="203864"/>
            </a:solidFill>
            <a:tailEnd type="triangle"/>
          </a:ln>
        </p:spPr>
        <p:style>
          <a:lnRef idx="2">
            <a:schemeClr val="accent1"/>
          </a:lnRef>
          <a:fillRef idx="0">
            <a:schemeClr val="accent1"/>
          </a:fillRef>
          <a:effectRef idx="1">
            <a:schemeClr val="accent1"/>
          </a:effectRef>
          <a:fontRef idx="minor">
            <a:schemeClr val="tx1"/>
          </a:fontRef>
        </p:style>
      </p:cxnSp>
      <p:pic>
        <p:nvPicPr>
          <p:cNvPr id="36" name="Picture 35" descr="Untitled.png">
            <a:extLst>
              <a:ext uri="{FF2B5EF4-FFF2-40B4-BE49-F238E27FC236}">
                <a16:creationId xmlns="" xmlns:a16="http://schemas.microsoft.com/office/drawing/2014/main" id="{E5F0EF7C-AD95-4981-BEDD-4FCD8C0AF6C3}"/>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34</a:t>
            </a:r>
            <a:endParaRPr lang="ar-EG" sz="2200" b="1" dirty="0">
              <a:solidFill>
                <a:srgbClr val="203864"/>
              </a:solidFill>
              <a:latin typeface="Arial" panose="020B0604020202020204" pitchFamily="34" charset="0"/>
              <a:cs typeface="Arial" panose="020B0604020202020204" pitchFamily="34" charset="0"/>
            </a:endParaRPr>
          </a:p>
        </p:txBody>
      </p:sp>
      <p:sp>
        <p:nvSpPr>
          <p:cNvPr id="2" name="TextBox 1"/>
          <p:cNvSpPr txBox="1"/>
          <p:nvPr/>
        </p:nvSpPr>
        <p:spPr>
          <a:xfrm>
            <a:off x="5457146" y="7059801"/>
            <a:ext cx="5107223"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عدد المستفيدين (بالألف) فى نهاية </a:t>
            </a:r>
            <a:r>
              <a:rPr lang="ar-EG" sz="900" dirty="0" smtClean="0">
                <a:solidFill>
                  <a:srgbClr val="000066"/>
                </a:solidFill>
                <a:latin typeface="Simplified Arabic" panose="02020603050405020304" pitchFamily="18" charset="-78"/>
                <a:cs typeface="Simplified Arabic" panose="02020603050405020304" pitchFamily="18" charset="-78"/>
              </a:rPr>
              <a:t>مارس 2022: </a:t>
            </a:r>
            <a:r>
              <a:rPr lang="ar-EG" sz="900" dirty="0">
                <a:solidFill>
                  <a:srgbClr val="000066"/>
                </a:solidFill>
                <a:latin typeface="Simplified Arabic" panose="02020603050405020304" pitchFamily="18" charset="-78"/>
                <a:cs typeface="Simplified Arabic" panose="02020603050405020304" pitchFamily="18" charset="-78"/>
              </a:rPr>
              <a:t>هذا الرقم </a:t>
            </a:r>
            <a:r>
              <a:rPr lang="ar-EG" sz="900" dirty="0" smtClean="0">
                <a:solidFill>
                  <a:srgbClr val="000066"/>
                </a:solidFill>
                <a:latin typeface="Simplified Arabic" panose="02020603050405020304" pitchFamily="18" charset="-78"/>
                <a:cs typeface="Simplified Arabic" panose="02020603050405020304" pitchFamily="18" charset="-78"/>
              </a:rPr>
              <a:t>يعبر عن </a:t>
            </a:r>
            <a:r>
              <a:rPr lang="ar-EG" sz="900" dirty="0">
                <a:solidFill>
                  <a:srgbClr val="000066"/>
                </a:solidFill>
                <a:latin typeface="Simplified Arabic" panose="02020603050405020304" pitchFamily="18" charset="-78"/>
                <a:cs typeface="Simplified Arabic" panose="02020603050405020304" pitchFamily="18" charset="-78"/>
              </a:rPr>
              <a:t>حركة عدد المسددين للقروض والعملاء الجدد </a:t>
            </a:r>
            <a:r>
              <a:rPr lang="ar-EG" sz="900" dirty="0" smtClean="0">
                <a:solidFill>
                  <a:srgbClr val="000066"/>
                </a:solidFill>
                <a:latin typeface="Simplified Arabic" panose="02020603050405020304" pitchFamily="18" charset="-78"/>
                <a:cs typeface="Simplified Arabic" panose="02020603050405020304" pitchFamily="18" charset="-78"/>
              </a:rPr>
              <a:t>منذ</a:t>
            </a:r>
            <a:r>
              <a:rPr lang="en-US" sz="900" dirty="0" smtClean="0">
                <a:solidFill>
                  <a:srgbClr val="000066"/>
                </a:solidFill>
                <a:latin typeface="Simplified Arabic" panose="02020603050405020304" pitchFamily="18" charset="-78"/>
                <a:cs typeface="Simplified Arabic" panose="02020603050405020304" pitchFamily="18" charset="-78"/>
              </a:rPr>
              <a:t>   31/3/2016 </a:t>
            </a:r>
            <a:r>
              <a:rPr lang="ar-EG" sz="900" dirty="0">
                <a:solidFill>
                  <a:srgbClr val="000066"/>
                </a:solidFill>
                <a:latin typeface="Simplified Arabic" panose="02020603050405020304" pitchFamily="18" charset="-78"/>
                <a:cs typeface="Simplified Arabic" panose="02020603050405020304" pitchFamily="18" charset="-78"/>
              </a:rPr>
              <a:t> ح</a:t>
            </a:r>
            <a:r>
              <a:rPr lang="ar-EG" sz="900" dirty="0" smtClean="0">
                <a:solidFill>
                  <a:srgbClr val="000066"/>
                </a:solidFill>
                <a:latin typeface="Simplified Arabic" panose="02020603050405020304" pitchFamily="18" charset="-78"/>
                <a:cs typeface="Simplified Arabic" panose="02020603050405020304" pitchFamily="18" charset="-78"/>
              </a:rPr>
              <a:t>تى </a:t>
            </a:r>
            <a:r>
              <a:rPr lang="ar-EG" sz="900" dirty="0">
                <a:solidFill>
                  <a:srgbClr val="000066"/>
                </a:solidFill>
                <a:latin typeface="Simplified Arabic" panose="02020603050405020304" pitchFamily="18" charset="-78"/>
                <a:cs typeface="Simplified Arabic" panose="02020603050405020304" pitchFamily="18" charset="-78"/>
              </a:rPr>
              <a:t>نهاية شهر </a:t>
            </a:r>
            <a:r>
              <a:rPr lang="ar-EG" sz="900" dirty="0" smtClean="0">
                <a:solidFill>
                  <a:srgbClr val="000066"/>
                </a:solidFill>
                <a:latin typeface="Simplified Arabic" panose="02020603050405020304" pitchFamily="18" charset="-78"/>
                <a:cs typeface="Simplified Arabic" panose="02020603050405020304" pitchFamily="18" charset="-78"/>
              </a:rPr>
              <a:t>مارس 2022</a:t>
            </a:r>
            <a:endParaRPr lang="en-US" sz="900" dirty="0">
              <a:solidFill>
                <a:srgbClr val="000066"/>
              </a:solidFill>
              <a:latin typeface="Simplified Arabic" panose="02020603050405020304" pitchFamily="18" charset="-78"/>
              <a:cs typeface="Simplified Arabic" panose="02020603050405020304" pitchFamily="18" charset="-78"/>
            </a:endParaRPr>
          </a:p>
        </p:txBody>
      </p:sp>
      <p:sp>
        <p:nvSpPr>
          <p:cNvPr id="11" name="TextBox 10"/>
          <p:cNvSpPr txBox="1"/>
          <p:nvPr/>
        </p:nvSpPr>
        <p:spPr>
          <a:xfrm>
            <a:off x="277279" y="7080592"/>
            <a:ext cx="4992080"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وحدة الرقابة على نشاط التمويل متناهي الصغر للجمعيات والمؤسسات الأهلية  والإدارة المركزية للبحوث والسياسات</a:t>
            </a:r>
          </a:p>
          <a:p>
            <a:pPr algn="r" rtl="1"/>
            <a:r>
              <a:rPr lang="ar-EG" sz="900" dirty="0">
                <a:solidFill>
                  <a:srgbClr val="000066"/>
                </a:solidFill>
                <a:latin typeface="Simplified Arabic" panose="02020603050405020304" pitchFamily="18" charset="-78"/>
                <a:cs typeface="Simplified Arabic" panose="02020603050405020304" pitchFamily="18" charset="-78"/>
              </a:rPr>
              <a:t>عدد المستفيدين (بالألف) فى نهاية </a:t>
            </a:r>
            <a:r>
              <a:rPr lang="ar-EG" sz="900" dirty="0" smtClean="0">
                <a:solidFill>
                  <a:srgbClr val="000066"/>
                </a:solidFill>
                <a:latin typeface="Simplified Arabic" panose="02020603050405020304" pitchFamily="18" charset="-78"/>
                <a:cs typeface="Simplified Arabic" panose="02020603050405020304" pitchFamily="18" charset="-78"/>
              </a:rPr>
              <a:t>مارس </a:t>
            </a:r>
            <a:r>
              <a:rPr lang="en-US" sz="900" dirty="0" smtClean="0">
                <a:solidFill>
                  <a:srgbClr val="000066"/>
                </a:solidFill>
                <a:latin typeface="Simplified Arabic" panose="02020603050405020304" pitchFamily="18" charset="-78"/>
                <a:cs typeface="Simplified Arabic" panose="02020603050405020304" pitchFamily="18" charset="-78"/>
              </a:rPr>
              <a:t>2021</a:t>
            </a:r>
            <a:r>
              <a:rPr lang="ar-EG" sz="900" dirty="0" smtClean="0">
                <a:solidFill>
                  <a:srgbClr val="000066"/>
                </a:solidFill>
                <a:latin typeface="Simplified Arabic" panose="02020603050405020304" pitchFamily="18" charset="-78"/>
                <a:cs typeface="Simplified Arabic" panose="02020603050405020304" pitchFamily="18" charset="-78"/>
              </a:rPr>
              <a:t>: </a:t>
            </a:r>
            <a:r>
              <a:rPr lang="ar-EG" sz="900" dirty="0">
                <a:solidFill>
                  <a:srgbClr val="000066"/>
                </a:solidFill>
                <a:latin typeface="Simplified Arabic" panose="02020603050405020304" pitchFamily="18" charset="-78"/>
                <a:cs typeface="Simplified Arabic" panose="02020603050405020304" pitchFamily="18" charset="-78"/>
              </a:rPr>
              <a:t>هذا الرقم يعبر </a:t>
            </a:r>
            <a:r>
              <a:rPr lang="ar-EG" sz="900" dirty="0" smtClean="0">
                <a:solidFill>
                  <a:srgbClr val="000066"/>
                </a:solidFill>
                <a:latin typeface="Simplified Arabic" panose="02020603050405020304" pitchFamily="18" charset="-78"/>
                <a:cs typeface="Simplified Arabic" panose="02020603050405020304" pitchFamily="18" charset="-78"/>
              </a:rPr>
              <a:t>عن حركة </a:t>
            </a:r>
            <a:r>
              <a:rPr lang="ar-EG" sz="900" dirty="0">
                <a:solidFill>
                  <a:srgbClr val="000066"/>
                </a:solidFill>
                <a:latin typeface="Simplified Arabic" panose="02020603050405020304" pitchFamily="18" charset="-78"/>
                <a:cs typeface="Simplified Arabic" panose="02020603050405020304" pitchFamily="18" charset="-78"/>
              </a:rPr>
              <a:t>عدد المسددين للقروض والعملاء الجدد منذ </a:t>
            </a:r>
            <a:r>
              <a:rPr lang="en-US" sz="900" dirty="0">
                <a:solidFill>
                  <a:srgbClr val="000066"/>
                </a:solidFill>
                <a:latin typeface="Simplified Arabic" panose="02020603050405020304" pitchFamily="18" charset="-78"/>
                <a:cs typeface="Simplified Arabic" panose="02020603050405020304" pitchFamily="18" charset="-78"/>
              </a:rPr>
              <a:t>31/3/2016</a:t>
            </a:r>
            <a:r>
              <a:rPr lang="ar-EG" sz="900" dirty="0">
                <a:solidFill>
                  <a:srgbClr val="000066"/>
                </a:solidFill>
                <a:latin typeface="Simplified Arabic" panose="02020603050405020304" pitchFamily="18" charset="-78"/>
                <a:cs typeface="Simplified Arabic" panose="02020603050405020304" pitchFamily="18" charset="-78"/>
              </a:rPr>
              <a:t> حتى نهاية شهر </a:t>
            </a:r>
            <a:r>
              <a:rPr lang="ar-EG" sz="900" dirty="0" smtClean="0">
                <a:solidFill>
                  <a:srgbClr val="000066"/>
                </a:solidFill>
                <a:latin typeface="Simplified Arabic" panose="02020603050405020304" pitchFamily="18" charset="-78"/>
                <a:cs typeface="Simplified Arabic" panose="02020603050405020304" pitchFamily="18" charset="-78"/>
              </a:rPr>
              <a:t>مارس 2021</a:t>
            </a:r>
            <a:endParaRPr lang="en-US" sz="900" dirty="0">
              <a:solidFill>
                <a:srgbClr val="000066"/>
              </a:solidFill>
              <a:latin typeface="Simplified Arabic" panose="02020603050405020304" pitchFamily="18" charset="-78"/>
              <a:cs typeface="Simplified Arabic" panose="02020603050405020304" pitchFamily="18" charset="-78"/>
            </a:endParaRPr>
          </a:p>
        </p:txBody>
      </p:sp>
      <p:pic>
        <p:nvPicPr>
          <p:cNvPr id="12" name="Picture 11"/>
          <p:cNvPicPr>
            <a:picLocks noChangeAspect="1"/>
          </p:cNvPicPr>
          <p:nvPr/>
        </p:nvPicPr>
        <p:blipFill>
          <a:blip r:embed="rId5"/>
          <a:stretch>
            <a:fillRect/>
          </a:stretch>
        </p:blipFill>
        <p:spPr>
          <a:xfrm>
            <a:off x="381447" y="5360016"/>
            <a:ext cx="2364200" cy="1695720"/>
          </a:xfrm>
          <a:prstGeom prst="rect">
            <a:avLst/>
          </a:prstGeom>
        </p:spPr>
      </p:pic>
      <p:pic>
        <p:nvPicPr>
          <p:cNvPr id="15" name="Picture 14"/>
          <p:cNvPicPr>
            <a:picLocks noChangeAspect="1"/>
          </p:cNvPicPr>
          <p:nvPr/>
        </p:nvPicPr>
        <p:blipFill>
          <a:blip r:embed="rId6"/>
          <a:stretch>
            <a:fillRect/>
          </a:stretch>
        </p:blipFill>
        <p:spPr>
          <a:xfrm>
            <a:off x="2923245" y="5360016"/>
            <a:ext cx="2339304" cy="1740561"/>
          </a:xfrm>
          <a:prstGeom prst="rect">
            <a:avLst/>
          </a:prstGeom>
        </p:spPr>
      </p:pic>
      <p:pic>
        <p:nvPicPr>
          <p:cNvPr id="6" name="Picture 5"/>
          <p:cNvPicPr>
            <a:picLocks noChangeAspect="1"/>
          </p:cNvPicPr>
          <p:nvPr/>
        </p:nvPicPr>
        <p:blipFill>
          <a:blip r:embed="rId7"/>
          <a:stretch>
            <a:fillRect/>
          </a:stretch>
        </p:blipFill>
        <p:spPr>
          <a:xfrm>
            <a:off x="8176568" y="5413400"/>
            <a:ext cx="2387801" cy="1606469"/>
          </a:xfrm>
          <a:prstGeom prst="rect">
            <a:avLst/>
          </a:prstGeom>
        </p:spPr>
      </p:pic>
      <p:pic>
        <p:nvPicPr>
          <p:cNvPr id="8" name="Picture 7"/>
          <p:cNvPicPr>
            <a:picLocks noChangeAspect="1"/>
          </p:cNvPicPr>
          <p:nvPr/>
        </p:nvPicPr>
        <p:blipFill>
          <a:blip r:embed="rId8"/>
          <a:stretch>
            <a:fillRect/>
          </a:stretch>
        </p:blipFill>
        <p:spPr>
          <a:xfrm>
            <a:off x="5653995" y="5413400"/>
            <a:ext cx="2409417" cy="1584446"/>
          </a:xfrm>
          <a:prstGeom prst="rect">
            <a:avLst/>
          </a:prstGeom>
        </p:spPr>
      </p:pic>
    </p:spTree>
    <p:extLst>
      <p:ext uri="{BB962C8B-B14F-4D97-AF65-F5344CB8AC3E}">
        <p14:creationId xmlns:p14="http://schemas.microsoft.com/office/powerpoint/2010/main" val="494191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7" name="Title 6" hidden="1"/>
          <p:cNvSpPr>
            <a:spLocks noGrp="1"/>
          </p:cNvSpPr>
          <p:nvPr>
            <p:ph type="title"/>
          </p:nvPr>
        </p:nvSpPr>
        <p:spPr/>
        <p:txBody>
          <a:bodyPr/>
          <a:lstStyle/>
          <a:p>
            <a:r>
              <a:rPr lang="en-US" dirty="0"/>
              <a:t>Tips and Tricks (PC and Mac)</a:t>
            </a:r>
          </a:p>
        </p:txBody>
      </p:sp>
      <p:sp>
        <p:nvSpPr>
          <p:cNvPr id="4" name="Rectangle 3"/>
          <p:cNvSpPr/>
          <p:nvPr/>
        </p:nvSpPr>
        <p:spPr>
          <a:xfrm>
            <a:off x="1164903" y="675655"/>
            <a:ext cx="7645992" cy="492443"/>
          </a:xfrm>
          <a:prstGeom prst="rect">
            <a:avLst/>
          </a:prstGeom>
          <a:noFill/>
          <a:ln>
            <a:noFill/>
          </a:ln>
        </p:spPr>
        <p:txBody>
          <a:bodyPr wrap="square">
            <a:spAutoFit/>
          </a:bodyPr>
          <a:lstStyle/>
          <a:p>
            <a:pPr algn="ctr" rtl="1"/>
            <a:r>
              <a:rPr lang="ar-EG" sz="2600" b="1" dirty="0">
                <a:solidFill>
                  <a:srgbClr val="002060"/>
                </a:solidFill>
                <a:latin typeface="Simplified Arabic" panose="02020603050405020304" pitchFamily="18" charset="-78"/>
                <a:cs typeface="Simplified Arabic" panose="02020603050405020304" pitchFamily="18" charset="-78"/>
              </a:rPr>
              <a:t>إيضاح</a:t>
            </a:r>
            <a:endParaRPr lang="en-US" sz="2600" b="1" dirty="0">
              <a:solidFill>
                <a:srgbClr val="002060"/>
              </a:solidFill>
              <a:latin typeface="Simplified Arabic" panose="02020603050405020304" pitchFamily="18" charset="-78"/>
              <a:cs typeface="Simplified Arabic" panose="02020603050405020304" pitchFamily="18" charset="-78"/>
            </a:endParaRPr>
          </a:p>
        </p:txBody>
      </p:sp>
      <p:sp>
        <p:nvSpPr>
          <p:cNvPr id="29" name="Rounded Rectangle 28">
            <a:extLst>
              <a:ext uri="{C183D7F6-B498-43B3-948B-1728B52AA6E4}">
                <adec:decorative xmlns="" xmlns:adec="http://schemas.microsoft.com/office/drawing/2017/decorative" val="1"/>
              </a:ext>
            </a:extLst>
          </p:cNvPr>
          <p:cNvSpPr/>
          <p:nvPr/>
        </p:nvSpPr>
        <p:spPr bwMode="auto">
          <a:xfrm>
            <a:off x="139995" y="1179711"/>
            <a:ext cx="10443908" cy="6509465"/>
          </a:xfrm>
          <a:prstGeom prst="roundRect">
            <a:avLst>
              <a:gd name="adj" fmla="val 3166"/>
            </a:avLst>
          </a:prstGeom>
          <a:solidFill>
            <a:srgbClr val="FFFFFF"/>
          </a:solidFill>
          <a:ln w="28575" cap="flat" cmpd="sng" algn="ctr">
            <a:solidFill>
              <a:srgbClr val="BEBEBE"/>
            </a:solidFill>
            <a:prstDash val="solid"/>
            <a:round/>
            <a:headEnd type="none" w="med" len="med"/>
            <a:tailEnd type="none" w="med" len="med"/>
          </a:ln>
          <a:effectLst/>
        </p:spPr>
        <p:txBody>
          <a:bodyPr vert="horz" wrap="square" lIns="81923" tIns="40960" rIns="81923" bIns="40960" numCol="1" rtlCol="0" anchor="t" anchorCtr="0" compatLnSpc="1">
            <a:prstTxWarp prst="textNoShape">
              <a:avLst/>
            </a:prstTxWarp>
          </a:bodyPr>
          <a:lstStyle/>
          <a:p>
            <a:pPr defTabSz="819144" eaLnBrk="0" fontAlgn="base" hangingPunct="0">
              <a:spcBef>
                <a:spcPct val="0"/>
              </a:spcBef>
              <a:spcAft>
                <a:spcPct val="0"/>
              </a:spcAft>
            </a:pPr>
            <a:endParaRPr lang="en-US" sz="2867" dirty="0">
              <a:latin typeface="Times"/>
            </a:endParaRPr>
          </a:p>
        </p:txBody>
      </p:sp>
      <p:pic>
        <p:nvPicPr>
          <p:cNvPr id="8" name="Picture 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9" name="Picture 8" descr="Untitled.png">
            <a:extLst>
              <a:ext uri="{FF2B5EF4-FFF2-40B4-BE49-F238E27FC236}">
                <a16:creationId xmlns="" xmlns:a16="http://schemas.microsoft.com/office/drawing/2014/main" id="{EC577169-4E48-4876-AA6F-EF91EC924F6A}"/>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10766"/>
            <a:ext cx="5903595" cy="666127"/>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35</a:t>
            </a:r>
            <a:endParaRPr lang="ar-EG" sz="2200" b="1" dirty="0">
              <a:solidFill>
                <a:srgbClr val="203864"/>
              </a:solidFill>
              <a:latin typeface="Arial" panose="020B0604020202020204" pitchFamily="34" charset="0"/>
              <a:cs typeface="Arial" panose="020B0604020202020204" pitchFamily="34" charset="0"/>
            </a:endParaRPr>
          </a:p>
        </p:txBody>
      </p:sp>
      <p:sp>
        <p:nvSpPr>
          <p:cNvPr id="2" name="TextBox 1"/>
          <p:cNvSpPr txBox="1"/>
          <p:nvPr/>
        </p:nvSpPr>
        <p:spPr>
          <a:xfrm>
            <a:off x="300807" y="1293930"/>
            <a:ext cx="10225138" cy="2954655"/>
          </a:xfrm>
          <a:prstGeom prst="rect">
            <a:avLst/>
          </a:prstGeom>
          <a:noFill/>
        </p:spPr>
        <p:txBody>
          <a:bodyPr wrap="square" rtlCol="0">
            <a:spAutoFit/>
          </a:bodyPr>
          <a:lstStyle/>
          <a:p>
            <a:pPr algn="just" rtl="1"/>
            <a:r>
              <a:rPr lang="ar-SA" sz="1800" dirty="0">
                <a:solidFill>
                  <a:srgbClr val="002060"/>
                </a:solidFill>
                <a:latin typeface="Simplified Arabic" panose="02020603050405020304" pitchFamily="18" charset="-78"/>
                <a:cs typeface="Simplified Arabic" panose="02020603050405020304" pitchFamily="18" charset="-78"/>
              </a:rPr>
              <a:t>فى إطار حرص الهيئة على رفع معدلات الإفصاح والشفافية والتواصل مع المؤسسات المهنية المتخصصة والجهات ذات العلاقة والمتعاملين مع الأسواق المالية غير المصرفية، فإن الهيئة قد قامت بإعداد هذا التقرير ليتضمن أهم المؤشرات عن نشاط سوق رأس المال والتأمين والتمويل العقارى والتأجير </a:t>
            </a:r>
            <a:r>
              <a:rPr lang="ar-SA" sz="1800" dirty="0" smtClean="0">
                <a:solidFill>
                  <a:srgbClr val="002060"/>
                </a:solidFill>
                <a:latin typeface="Simplified Arabic" panose="02020603050405020304" pitchFamily="18" charset="-78"/>
                <a:cs typeface="Simplified Arabic" panose="02020603050405020304" pitchFamily="18" charset="-78"/>
              </a:rPr>
              <a:t>التمويلي </a:t>
            </a:r>
            <a:r>
              <a:rPr lang="ar-SA" sz="1800" dirty="0" err="1" smtClean="0">
                <a:solidFill>
                  <a:srgbClr val="002060"/>
                </a:solidFill>
                <a:latin typeface="Simplified Arabic" panose="02020603050405020304" pitchFamily="18" charset="-78"/>
                <a:cs typeface="Simplified Arabic" panose="02020603050405020304" pitchFamily="18" charset="-78"/>
              </a:rPr>
              <a:t>والتخصيم</a:t>
            </a:r>
            <a:r>
              <a:rPr lang="ar-EG" sz="1800" dirty="0" smtClean="0">
                <a:solidFill>
                  <a:srgbClr val="002060"/>
                </a:solidFill>
                <a:latin typeface="Simplified Arabic" panose="02020603050405020304" pitchFamily="18" charset="-78"/>
                <a:cs typeface="Simplified Arabic" panose="02020603050405020304" pitchFamily="18" charset="-78"/>
              </a:rPr>
              <a:t> والتمويل الاستهلاكي</a:t>
            </a:r>
            <a:r>
              <a:rPr lang="ar-SA" sz="1800" dirty="0" smtClean="0">
                <a:solidFill>
                  <a:srgbClr val="002060"/>
                </a:solidFill>
                <a:latin typeface="Simplified Arabic" panose="02020603050405020304" pitchFamily="18" charset="-78"/>
                <a:cs typeface="Simplified Arabic" panose="02020603050405020304" pitchFamily="18" charset="-78"/>
              </a:rPr>
              <a:t> </a:t>
            </a:r>
            <a:r>
              <a:rPr lang="ar-EG" sz="1800" dirty="0">
                <a:solidFill>
                  <a:srgbClr val="002060"/>
                </a:solidFill>
                <a:latin typeface="Simplified Arabic" panose="02020603050405020304" pitchFamily="18" charset="-78"/>
                <a:cs typeface="Simplified Arabic" panose="02020603050405020304" pitchFamily="18" charset="-78"/>
              </a:rPr>
              <a:t>والتمويل متناهى الصغر</a:t>
            </a:r>
            <a:r>
              <a:rPr lang="ar-SA" sz="1800" dirty="0">
                <a:solidFill>
                  <a:srgbClr val="002060"/>
                </a:solidFill>
                <a:latin typeface="Simplified Arabic" panose="02020603050405020304" pitchFamily="18" charset="-78"/>
                <a:cs typeface="Simplified Arabic" panose="02020603050405020304" pitchFamily="18" charset="-78"/>
              </a:rPr>
              <a:t>.</a:t>
            </a:r>
            <a:endParaRPr lang="en-US" sz="1800" dirty="0">
              <a:solidFill>
                <a:srgbClr val="002060"/>
              </a:solidFill>
              <a:latin typeface="Simplified Arabic" panose="02020603050405020304" pitchFamily="18" charset="-78"/>
              <a:cs typeface="Simplified Arabic" panose="02020603050405020304" pitchFamily="18" charset="-78"/>
            </a:endParaRPr>
          </a:p>
          <a:p>
            <a:pPr algn="r" rtl="1"/>
            <a:r>
              <a:rPr lang="ar-EG" sz="1800" dirty="0">
                <a:solidFill>
                  <a:srgbClr val="002060"/>
                </a:solidFill>
                <a:latin typeface="Simplified Arabic" panose="02020603050405020304" pitchFamily="18" charset="-78"/>
                <a:cs typeface="Simplified Arabic" panose="02020603050405020304" pitchFamily="18" charset="-78"/>
              </a:rPr>
              <a:t> </a:t>
            </a:r>
            <a:endParaRPr lang="en-US" sz="1800" dirty="0">
              <a:solidFill>
                <a:srgbClr val="002060"/>
              </a:solidFill>
              <a:latin typeface="Simplified Arabic" panose="02020603050405020304" pitchFamily="18" charset="-78"/>
              <a:cs typeface="Simplified Arabic" panose="02020603050405020304" pitchFamily="18" charset="-78"/>
            </a:endParaRPr>
          </a:p>
          <a:p>
            <a:pPr algn="just" rtl="1"/>
            <a:r>
              <a:rPr lang="ar-SA" sz="1800" dirty="0">
                <a:solidFill>
                  <a:srgbClr val="002060"/>
                </a:solidFill>
                <a:latin typeface="Simplified Arabic" panose="02020603050405020304" pitchFamily="18" charset="-78"/>
                <a:cs typeface="Simplified Arabic" panose="02020603050405020304" pitchFamily="18" charset="-78"/>
              </a:rPr>
              <a:t> </a:t>
            </a:r>
            <a:r>
              <a:rPr lang="ar-EG" sz="1800" b="1" i="1" dirty="0">
                <a:solidFill>
                  <a:srgbClr val="002060"/>
                </a:solidFill>
                <a:latin typeface="Simplified Arabic" panose="02020603050405020304" pitchFamily="18" charset="-78"/>
                <a:cs typeface="Simplified Arabic" panose="02020603050405020304" pitchFamily="18" charset="-78"/>
              </a:rPr>
              <a:t>البيانات الواردة بهذا التقرير يتم إعدادها فى تاريخ إصداره، وجدير بالذكر أن هذه البيانات قد تكون عرضة للتعديل أو التغيير من وقت لآخر وفقاً لما يرد من الجهات ذات العلاقة، حيث يتم إجراء بعض التسويات والتعديلات والإلغاءات خلال الشهر مما قد يؤدى إلى تغير بعض الأرقام وفقا لتاريخ الإصدار.</a:t>
            </a:r>
          </a:p>
          <a:p>
            <a:pPr algn="just" rtl="1"/>
            <a:endParaRPr lang="en-US" sz="1800" b="1" dirty="0">
              <a:solidFill>
                <a:srgbClr val="002060"/>
              </a:solidFill>
              <a:latin typeface="Simplified Arabic" panose="02020603050405020304" pitchFamily="18" charset="-78"/>
              <a:cs typeface="Simplified Arabic" panose="02020603050405020304" pitchFamily="18" charset="-78"/>
            </a:endParaRPr>
          </a:p>
          <a:p>
            <a:pPr algn="r" rtl="1"/>
            <a:r>
              <a:rPr lang="ar-SA" sz="1800" dirty="0">
                <a:solidFill>
                  <a:srgbClr val="002060"/>
                </a:solidFill>
                <a:latin typeface="Simplified Arabic" panose="02020603050405020304" pitchFamily="18" charset="-78"/>
                <a:cs typeface="Simplified Arabic" panose="02020603050405020304" pitchFamily="18" charset="-78"/>
              </a:rPr>
              <a:t>لا يجوز استخدام البيانات والمعلومات الواردة بالتقرير دون الإشارة </a:t>
            </a:r>
            <a:r>
              <a:rPr lang="ar-SA" sz="1800" dirty="0" smtClean="0">
                <a:solidFill>
                  <a:srgbClr val="002060"/>
                </a:solidFill>
                <a:latin typeface="Simplified Arabic" panose="02020603050405020304" pitchFamily="18" charset="-78"/>
                <a:cs typeface="Simplified Arabic" panose="02020603050405020304" pitchFamily="18" charset="-78"/>
              </a:rPr>
              <a:t>إلى </a:t>
            </a:r>
            <a:r>
              <a:rPr lang="ar-SA" sz="1800" dirty="0">
                <a:solidFill>
                  <a:srgbClr val="002060"/>
                </a:solidFill>
                <a:latin typeface="Simplified Arabic" panose="02020603050405020304" pitchFamily="18" charset="-78"/>
                <a:cs typeface="Simplified Arabic" panose="02020603050405020304" pitchFamily="18" charset="-78"/>
              </a:rPr>
              <a:t>مصدرها.</a:t>
            </a:r>
            <a:endParaRPr lang="en-US" sz="1800" dirty="0">
              <a:solidFill>
                <a:srgbClr val="002060"/>
              </a:solidFill>
              <a:latin typeface="Simplified Arabic" panose="02020603050405020304" pitchFamily="18" charset="-78"/>
              <a:cs typeface="Simplified Arabic" panose="02020603050405020304" pitchFamily="18" charset="-78"/>
            </a:endParaRPr>
          </a:p>
          <a:p>
            <a:pPr algn="r"/>
            <a:r>
              <a:rPr lang="ar-SA" sz="1800" dirty="0">
                <a:solidFill>
                  <a:srgbClr val="002060"/>
                </a:solidFill>
                <a:latin typeface="Simplified Arabic" panose="02020603050405020304" pitchFamily="18" charset="-78"/>
                <a:cs typeface="Simplified Arabic" panose="02020603050405020304" pitchFamily="18" charset="-78"/>
              </a:rPr>
              <a:t> </a:t>
            </a:r>
            <a:r>
              <a:rPr lang="en-US" sz="2400" dirty="0">
                <a:solidFill>
                  <a:srgbClr val="002060"/>
                </a:solidFill>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2847733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869759" y="6796335"/>
            <a:ext cx="1872208" cy="1241376"/>
          </a:xfrm>
          <a:prstGeom prst="rect">
            <a:avLst/>
          </a:prstGeom>
          <a:solidFill>
            <a:srgbClr val="F9FDFF"/>
          </a:solidFill>
          <a:ln>
            <a:noFill/>
          </a:ln>
        </p:spPr>
        <p:txBody>
          <a:bodyPr wrap="square" rtlCol="0">
            <a:spAutoFit/>
          </a:bodyPr>
          <a:lstStyle/>
          <a:p>
            <a:endParaRPr lang="en-US" dirty="0"/>
          </a:p>
        </p:txBody>
      </p:sp>
      <p:sp>
        <p:nvSpPr>
          <p:cNvPr id="7" name="Title 6" hidden="1"/>
          <p:cNvSpPr>
            <a:spLocks noGrp="1"/>
          </p:cNvSpPr>
          <p:nvPr>
            <p:ph type="title"/>
          </p:nvPr>
        </p:nvSpPr>
        <p:spPr/>
        <p:txBody>
          <a:bodyPr/>
          <a:lstStyle/>
          <a:p>
            <a:r>
              <a:rPr lang="en-US" dirty="0"/>
              <a:t>Tips and Tricks (PC and Mac)</a:t>
            </a:r>
          </a:p>
        </p:txBody>
      </p:sp>
      <p:pic>
        <p:nvPicPr>
          <p:cNvPr id="12" name="Picture 11">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9" name="Picture 8" descr="Untitled.png">
            <a:extLst>
              <a:ext uri="{FF2B5EF4-FFF2-40B4-BE49-F238E27FC236}">
                <a16:creationId xmlns="" xmlns:a16="http://schemas.microsoft.com/office/drawing/2014/main" id="{0ACC84C7-CB2C-49D5-BB2A-8B9ECB1C2AD8}"/>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04930"/>
            <a:ext cx="5903595" cy="688129"/>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 xmlns:a16="http://schemas.microsoft.com/office/drawing/2014/main" id="{3F3ADCD0-9CC1-42A0-B4A6-FDBBCD700B15}"/>
              </a:ext>
            </a:extLst>
          </p:cNvPr>
          <p:cNvSpPr txBox="1"/>
          <p:nvPr/>
        </p:nvSpPr>
        <p:spPr>
          <a:xfrm>
            <a:off x="82034" y="7644553"/>
            <a:ext cx="576064" cy="430887"/>
          </a:xfrm>
          <a:prstGeom prst="rect">
            <a:avLst/>
          </a:prstGeom>
          <a:noFill/>
        </p:spPr>
        <p:txBody>
          <a:bodyPr wrap="square" rtlCol="1">
            <a:spAutoFit/>
          </a:bodyPr>
          <a:lstStyle/>
          <a:p>
            <a:pPr algn="ctr"/>
            <a:r>
              <a:rPr lang="en-US" sz="2200" b="1" dirty="0" smtClean="0">
                <a:solidFill>
                  <a:srgbClr val="203864"/>
                </a:solidFill>
                <a:latin typeface="Arial" panose="020B0604020202020204" pitchFamily="34" charset="0"/>
                <a:cs typeface="Arial" panose="020B0604020202020204" pitchFamily="34" charset="0"/>
              </a:rPr>
              <a:t>36</a:t>
            </a:r>
            <a:endParaRPr lang="ar-EG" sz="2200" b="1" dirty="0">
              <a:solidFill>
                <a:srgbClr val="20386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2528" y="1954390"/>
            <a:ext cx="1965964" cy="1965964"/>
          </a:xfrm>
          <a:prstGeom prst="rect">
            <a:avLst/>
          </a:prstGeom>
        </p:spPr>
      </p:pic>
      <p:sp>
        <p:nvSpPr>
          <p:cNvPr id="13" name="Text Box 24">
            <a:extLst>
              <a:ext uri="{FF2B5EF4-FFF2-40B4-BE49-F238E27FC236}">
                <a16:creationId xmlns="" xmlns:a16="http://schemas.microsoft.com/office/drawing/2014/main" id="{70B83D14-AC94-454C-A64E-5E5938158ACE}"/>
              </a:ext>
            </a:extLst>
          </p:cNvPr>
          <p:cNvSpPr txBox="1">
            <a:spLocks noChangeArrowheads="1"/>
          </p:cNvSpPr>
          <p:nvPr/>
        </p:nvSpPr>
        <p:spPr bwMode="auto">
          <a:xfrm>
            <a:off x="2560918" y="4060030"/>
            <a:ext cx="5704911" cy="33843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81923" tIns="40960" rIns="81923" bIns="40960" anchor="t" anchorCtr="0" upright="1">
            <a:noAutofit/>
          </a:bodyPr>
          <a:lstStyle/>
          <a:p>
            <a:pPr algn="ctr" rtl="1">
              <a:lnSpc>
                <a:spcPct val="115000"/>
              </a:lnSpc>
              <a:spcAft>
                <a:spcPts val="897"/>
              </a:spcAft>
            </a:pPr>
            <a:r>
              <a:rPr lang="ar-SA" sz="1791" dirty="0">
                <a:solidFill>
                  <a:srgbClr val="002060"/>
                </a:solidFill>
                <a:latin typeface="Simplified Arabic" panose="02020603050405020304" pitchFamily="18" charset="-78"/>
                <a:cs typeface="Simplified Arabic" panose="02020603050405020304" pitchFamily="18" charset="-78"/>
              </a:rPr>
              <a:t>إعداد / الإدارة </a:t>
            </a:r>
            <a:r>
              <a:rPr lang="ar-EG" sz="1791" dirty="0">
                <a:solidFill>
                  <a:srgbClr val="002060"/>
                </a:solidFill>
                <a:latin typeface="Simplified Arabic" panose="02020603050405020304" pitchFamily="18" charset="-78"/>
                <a:cs typeface="Simplified Arabic" panose="02020603050405020304" pitchFamily="18" charset="-78"/>
              </a:rPr>
              <a:t>المركزية</a:t>
            </a:r>
            <a:r>
              <a:rPr lang="ar-SA" sz="1791" dirty="0">
                <a:solidFill>
                  <a:srgbClr val="002060"/>
                </a:solidFill>
                <a:latin typeface="Simplified Arabic" panose="02020603050405020304" pitchFamily="18" charset="-78"/>
                <a:cs typeface="Simplified Arabic" panose="02020603050405020304" pitchFamily="18" charset="-78"/>
              </a:rPr>
              <a:t> للبحوث والسياسات</a:t>
            </a:r>
            <a:endParaRPr lang="ar-EG" sz="1791" dirty="0">
              <a:solidFill>
                <a:srgbClr val="002060"/>
              </a:solidFill>
              <a:latin typeface="Simplified Arabic" panose="02020603050405020304" pitchFamily="18" charset="-78"/>
              <a:cs typeface="Simplified Arabic" panose="02020603050405020304" pitchFamily="18" charset="-78"/>
            </a:endParaRPr>
          </a:p>
          <a:p>
            <a:pPr algn="ctr" rtl="1">
              <a:lnSpc>
                <a:spcPct val="115000"/>
              </a:lnSpc>
              <a:spcAft>
                <a:spcPts val="897"/>
              </a:spcAft>
            </a:pPr>
            <a:r>
              <a:rPr lang="ar-EG" sz="1791" dirty="0">
                <a:solidFill>
                  <a:srgbClr val="002060"/>
                </a:solidFill>
                <a:latin typeface="Simplified Arabic" panose="02020603050405020304" pitchFamily="18" charset="-78"/>
                <a:cs typeface="Simplified Arabic" panose="02020603050405020304" pitchFamily="18" charset="-78"/>
              </a:rPr>
              <a:t>الهيئة العامة للرقابة المالية </a:t>
            </a:r>
          </a:p>
          <a:p>
            <a:pPr algn="ctr" rtl="1">
              <a:lnSpc>
                <a:spcPct val="115000"/>
              </a:lnSpc>
              <a:spcAft>
                <a:spcPts val="897"/>
              </a:spcAft>
            </a:pPr>
            <a:r>
              <a:rPr lang="ar-EG" sz="1791" dirty="0">
                <a:solidFill>
                  <a:srgbClr val="002060"/>
                </a:solidFill>
                <a:latin typeface="Simplified Arabic" panose="02020603050405020304" pitchFamily="18" charset="-78"/>
                <a:cs typeface="Simplified Arabic" panose="02020603050405020304" pitchFamily="18" charset="-78"/>
              </a:rPr>
              <a:t>القرية الذكية</a:t>
            </a:r>
            <a:r>
              <a:rPr lang="en-US" sz="1791" dirty="0">
                <a:solidFill>
                  <a:srgbClr val="002060"/>
                </a:solidFill>
                <a:latin typeface="Simplified Arabic" panose="02020603050405020304" pitchFamily="18" charset="-78"/>
                <a:cs typeface="Simplified Arabic" panose="02020603050405020304" pitchFamily="18" charset="-78"/>
              </a:rPr>
              <a:t> </a:t>
            </a:r>
            <a:endParaRPr lang="ar-EG" sz="1791" dirty="0" smtClean="0">
              <a:solidFill>
                <a:srgbClr val="002060"/>
              </a:solidFill>
              <a:latin typeface="Simplified Arabic" panose="02020603050405020304" pitchFamily="18" charset="-78"/>
              <a:cs typeface="Simplified Arabic" panose="02020603050405020304" pitchFamily="18" charset="-78"/>
            </a:endParaRPr>
          </a:p>
          <a:p>
            <a:pPr algn="ctr" rtl="1">
              <a:lnSpc>
                <a:spcPct val="115000"/>
              </a:lnSpc>
              <a:spcAft>
                <a:spcPts val="897"/>
              </a:spcAft>
            </a:pPr>
            <a:r>
              <a:rPr lang="ar-EG" sz="1791" dirty="0" smtClean="0">
                <a:solidFill>
                  <a:srgbClr val="002060"/>
                </a:solidFill>
                <a:latin typeface="Simplified Arabic" panose="02020603050405020304" pitchFamily="18" charset="-78"/>
                <a:cs typeface="Simplified Arabic" panose="02020603050405020304" pitchFamily="18" charset="-78"/>
              </a:rPr>
              <a:t>مبنى</a:t>
            </a:r>
            <a:r>
              <a:rPr lang="en-US" sz="1791" dirty="0" smtClean="0">
                <a:solidFill>
                  <a:srgbClr val="002060"/>
                </a:solidFill>
                <a:latin typeface="Simplified Arabic" panose="02020603050405020304" pitchFamily="18" charset="-78"/>
                <a:cs typeface="Simplified Arabic" panose="02020603050405020304" pitchFamily="18" charset="-78"/>
              </a:rPr>
              <a:t> </a:t>
            </a:r>
            <a:r>
              <a:rPr lang="ar-EG" sz="1791" dirty="0" smtClean="0">
                <a:solidFill>
                  <a:srgbClr val="002060"/>
                </a:solidFill>
                <a:latin typeface="Simplified Arabic" panose="02020603050405020304" pitchFamily="18" charset="-78"/>
                <a:cs typeface="Simplified Arabic" panose="02020603050405020304" pitchFamily="18" charset="-78"/>
              </a:rPr>
              <a:t>رقم </a:t>
            </a:r>
            <a:r>
              <a:rPr lang="en-US" sz="1791" dirty="0" smtClean="0">
                <a:solidFill>
                  <a:srgbClr val="002060"/>
                </a:solidFill>
                <a:latin typeface="Simplified Arabic" panose="02020603050405020304" pitchFamily="18" charset="-78"/>
                <a:cs typeface="Simplified Arabic" panose="02020603050405020304" pitchFamily="18" charset="-78"/>
              </a:rPr>
              <a:t>137-B</a:t>
            </a:r>
            <a:r>
              <a:rPr lang="ar-EG" sz="1791" dirty="0" smtClean="0">
                <a:solidFill>
                  <a:srgbClr val="002060"/>
                </a:solidFill>
                <a:latin typeface="Simplified Arabic" panose="02020603050405020304" pitchFamily="18" charset="-78"/>
                <a:cs typeface="Simplified Arabic" panose="02020603050405020304" pitchFamily="18" charset="-78"/>
              </a:rPr>
              <a:t> بالحي المالي</a:t>
            </a:r>
            <a:r>
              <a:rPr lang="en-US" sz="1791" dirty="0">
                <a:solidFill>
                  <a:srgbClr val="002060"/>
                </a:solidFill>
                <a:latin typeface="Simplified Arabic" panose="02020603050405020304" pitchFamily="18" charset="-78"/>
                <a:cs typeface="Simplified Arabic" panose="02020603050405020304" pitchFamily="18" charset="-78"/>
              </a:rPr>
              <a:t/>
            </a:r>
            <a:br>
              <a:rPr lang="en-US" sz="1791" dirty="0">
                <a:solidFill>
                  <a:srgbClr val="002060"/>
                </a:solidFill>
                <a:latin typeface="Simplified Arabic" panose="02020603050405020304" pitchFamily="18" charset="-78"/>
                <a:cs typeface="Simplified Arabic" panose="02020603050405020304" pitchFamily="18" charset="-78"/>
              </a:rPr>
            </a:br>
            <a:r>
              <a:rPr lang="ar-EG" sz="1791" dirty="0" smtClean="0">
                <a:solidFill>
                  <a:srgbClr val="002060"/>
                </a:solidFill>
                <a:latin typeface="Simplified Arabic" panose="02020603050405020304" pitchFamily="18" charset="-78"/>
                <a:cs typeface="Simplified Arabic" panose="02020603050405020304" pitchFamily="18" charset="-78"/>
              </a:rPr>
              <a:t>الكيلو </a:t>
            </a:r>
            <a:r>
              <a:rPr lang="ar-EG" sz="1791" dirty="0">
                <a:solidFill>
                  <a:srgbClr val="002060"/>
                </a:solidFill>
                <a:latin typeface="Simplified Arabic" panose="02020603050405020304" pitchFamily="18" charset="-78"/>
                <a:cs typeface="Simplified Arabic" panose="02020603050405020304" pitchFamily="18" charset="-78"/>
              </a:rPr>
              <a:t>28 طريق مصر اسكندرية الصحراوي – الجيزة</a:t>
            </a:r>
            <a:endParaRPr lang="en-US" sz="1791" dirty="0">
              <a:solidFill>
                <a:srgbClr val="002060"/>
              </a:solidFill>
              <a:latin typeface="Simplified Arabic" panose="02020603050405020304" pitchFamily="18" charset="-78"/>
              <a:cs typeface="Simplified Arabic" panose="02020603050405020304" pitchFamily="18" charset="-78"/>
            </a:endParaRPr>
          </a:p>
          <a:p>
            <a:pPr algn="ctr" rtl="1">
              <a:lnSpc>
                <a:spcPct val="115000"/>
              </a:lnSpc>
              <a:spcAft>
                <a:spcPts val="897"/>
              </a:spcAft>
              <a:tabLst>
                <a:tab pos="2274" algn="r"/>
              </a:tabLst>
            </a:pPr>
            <a:r>
              <a:rPr lang="ar-EG" sz="1791" dirty="0">
                <a:solidFill>
                  <a:srgbClr val="002060"/>
                </a:solidFill>
                <a:latin typeface="Simplified Arabic" panose="02020603050405020304" pitchFamily="18" charset="-78"/>
                <a:cs typeface="Simplified Arabic" panose="02020603050405020304" pitchFamily="18" charset="-78"/>
              </a:rPr>
              <a:t>تليفون : </a:t>
            </a:r>
            <a:r>
              <a:rPr lang="en-US" sz="1791" dirty="0">
                <a:solidFill>
                  <a:srgbClr val="002060"/>
                </a:solidFill>
                <a:latin typeface="Simplified Arabic" panose="02020603050405020304" pitchFamily="18" charset="-78"/>
                <a:cs typeface="Simplified Arabic" panose="02020603050405020304" pitchFamily="18" charset="-78"/>
              </a:rPr>
              <a:t>35345350</a:t>
            </a:r>
            <a:r>
              <a:rPr lang="ar-EG" sz="1791" dirty="0">
                <a:solidFill>
                  <a:srgbClr val="002060"/>
                </a:solidFill>
                <a:latin typeface="Simplified Arabic" panose="02020603050405020304" pitchFamily="18" charset="-78"/>
                <a:cs typeface="Simplified Arabic" panose="02020603050405020304" pitchFamily="18" charset="-78"/>
              </a:rPr>
              <a:t>  فاكس : </a:t>
            </a:r>
            <a:r>
              <a:rPr lang="en-US" sz="1791" dirty="0">
                <a:solidFill>
                  <a:srgbClr val="002060"/>
                </a:solidFill>
                <a:latin typeface="Simplified Arabic" panose="02020603050405020304" pitchFamily="18" charset="-78"/>
                <a:cs typeface="Simplified Arabic" panose="02020603050405020304" pitchFamily="18" charset="-78"/>
              </a:rPr>
              <a:t>35370037</a:t>
            </a:r>
          </a:p>
          <a:p>
            <a:pPr algn="ctr" rtl="1">
              <a:lnSpc>
                <a:spcPct val="115000"/>
              </a:lnSpc>
              <a:spcAft>
                <a:spcPts val="897"/>
              </a:spcAft>
              <a:tabLst>
                <a:tab pos="2274" algn="r"/>
              </a:tabLst>
            </a:pPr>
            <a:r>
              <a:rPr lang="ar-EG" sz="1791" dirty="0">
                <a:solidFill>
                  <a:srgbClr val="002060"/>
                </a:solidFill>
                <a:latin typeface="Simplified Arabic" panose="02020603050405020304" pitchFamily="18" charset="-78"/>
                <a:cs typeface="Simplified Arabic" panose="02020603050405020304" pitchFamily="18" charset="-78"/>
              </a:rPr>
              <a:t>بريد إلكتروني </a:t>
            </a:r>
            <a:r>
              <a:rPr lang="ar-EG" sz="1791" u="sng" dirty="0">
                <a:solidFill>
                  <a:srgbClr val="203864"/>
                </a:solidFill>
                <a:latin typeface="Simplified Arabic" panose="02020603050405020304" pitchFamily="18" charset="-78"/>
                <a:cs typeface="Simplified Arabic" panose="02020603050405020304" pitchFamily="18" charset="-78"/>
              </a:rPr>
              <a:t>:</a:t>
            </a:r>
            <a:r>
              <a:rPr lang="en-US" sz="1791" u="sng" dirty="0">
                <a:solidFill>
                  <a:srgbClr val="203864"/>
                </a:solidFill>
                <a:latin typeface="Simplified Arabic" panose="02020603050405020304" pitchFamily="18" charset="-78"/>
                <a:cs typeface="Simplified Arabic" panose="02020603050405020304" pitchFamily="18" charset="-78"/>
              </a:rPr>
              <a:t>Research@fra.gov.eg</a:t>
            </a:r>
            <a:endParaRPr lang="ar-EG" sz="1791" u="sng" dirty="0">
              <a:solidFill>
                <a:srgbClr val="203864"/>
              </a:solidFill>
              <a:latin typeface="Simplified Arabic" panose="02020603050405020304" pitchFamily="18" charset="-78"/>
              <a:cs typeface="Simplified Arabic" panose="02020603050405020304" pitchFamily="18" charset="-78"/>
            </a:endParaRPr>
          </a:p>
          <a:p>
            <a:pPr algn="ctr" rtl="1">
              <a:lnSpc>
                <a:spcPct val="115000"/>
              </a:lnSpc>
              <a:spcAft>
                <a:spcPts val="897"/>
              </a:spcAft>
              <a:tabLst>
                <a:tab pos="2274" algn="r"/>
              </a:tabLst>
            </a:pPr>
            <a:r>
              <a:rPr lang="ar-EG" sz="1791" dirty="0">
                <a:solidFill>
                  <a:srgbClr val="002060"/>
                </a:solidFill>
                <a:latin typeface="Simplified Arabic" panose="02020603050405020304" pitchFamily="18" charset="-78"/>
                <a:cs typeface="Simplified Arabic" panose="02020603050405020304" pitchFamily="18" charset="-78"/>
              </a:rPr>
              <a:t>الموقع الإلكترونى: </a:t>
            </a:r>
            <a:r>
              <a:rPr lang="en-US" sz="1791" u="sng" dirty="0">
                <a:solidFill>
                  <a:srgbClr val="002060"/>
                </a:solidFill>
                <a:latin typeface="Simplified Arabic" panose="02020603050405020304" pitchFamily="18" charset="-78"/>
                <a:cs typeface="Simplified Arabic" panose="02020603050405020304" pitchFamily="18" charset="-78"/>
              </a:rPr>
              <a:t>www.fra.gov.eg</a:t>
            </a:r>
            <a:r>
              <a:rPr lang="ar-EG" sz="1791" dirty="0">
                <a:solidFill>
                  <a:srgbClr val="002060"/>
                </a:solidFill>
                <a:latin typeface="Simplified Arabic" panose="02020603050405020304" pitchFamily="18" charset="-78"/>
                <a:cs typeface="Simplified Arabic" panose="02020603050405020304" pitchFamily="18" charset="-78"/>
              </a:rPr>
              <a:t> </a:t>
            </a:r>
            <a:endParaRPr lang="en-US" sz="1791" dirty="0">
              <a:solidFill>
                <a:srgbClr val="002060"/>
              </a:solidFill>
              <a:latin typeface="Simplified Arabic" panose="02020603050405020304" pitchFamily="18" charset="-78"/>
              <a:cs typeface="Simplified Arabic" panose="02020603050405020304" pitchFamily="18" charset="-78"/>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ar-EG"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a:p>
            <a:pPr algn="ctr">
              <a:lnSpc>
                <a:spcPct val="115000"/>
              </a:lnSpc>
              <a:spcAft>
                <a:spcPts val="897"/>
              </a:spcAft>
            </a:pPr>
            <a:r>
              <a:rPr lang="en-US" sz="986" dirty="0">
                <a:solidFill>
                  <a:srgbClr val="7A0000"/>
                </a:solidFill>
                <a:latin typeface="Calibri" panose="020F0502020204030204" pitchFamily="34" charset="0"/>
                <a:ea typeface="Times New Roman" panose="02020603050405020304" pitchFamily="18" charset="0"/>
                <a:cs typeface="Arial" panose="020B0604020202020204" pitchFamily="34" charset="0"/>
              </a:rPr>
              <a:t> </a:t>
            </a:r>
            <a:endParaRPr lang="en-US" sz="986"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6168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267672" y="727051"/>
            <a:ext cx="9919609" cy="430887"/>
          </a:xfrm>
          <a:prstGeom prst="rect">
            <a:avLst/>
          </a:prstGeom>
          <a:noFill/>
        </p:spPr>
        <p:txBody>
          <a:bodyPr wrap="square" rtlCol="0">
            <a:spAutoFit/>
          </a:bodyPr>
          <a:lstStyle/>
          <a:p>
            <a:pPr algn="ctr" rtl="1"/>
            <a:r>
              <a:rPr lang="ar-EG" sz="2200" b="1" dirty="0" smtClean="0">
                <a:solidFill>
                  <a:srgbClr val="002060"/>
                </a:solidFill>
                <a:latin typeface="Simplified Arabic" panose="02020603050405020304" pitchFamily="18" charset="-78"/>
                <a:ea typeface="+mj-ea"/>
                <a:cs typeface="Simplified Arabic" panose="02020603050405020304" pitchFamily="18" charset="-78"/>
              </a:rPr>
              <a:t>أولاً: </a:t>
            </a:r>
            <a:r>
              <a:rPr lang="ar-EG" sz="2200" b="1" dirty="0">
                <a:solidFill>
                  <a:srgbClr val="002060"/>
                </a:solidFill>
                <a:latin typeface="Simplified Arabic" panose="02020603050405020304" pitchFamily="18" charset="-78"/>
                <a:ea typeface="+mj-ea"/>
                <a:cs typeface="Simplified Arabic" panose="02020603050405020304" pitchFamily="18" charset="-78"/>
              </a:rPr>
              <a:t>نشاط سوق رأس المال (تابع)</a:t>
            </a:r>
          </a:p>
        </p:txBody>
      </p:sp>
      <p:sp>
        <p:nvSpPr>
          <p:cNvPr id="18" name="TextBox 17"/>
          <p:cNvSpPr txBox="1"/>
          <p:nvPr/>
        </p:nvSpPr>
        <p:spPr>
          <a:xfrm>
            <a:off x="2761730" y="1810364"/>
            <a:ext cx="4931491" cy="338554"/>
          </a:xfrm>
          <a:prstGeom prst="rect">
            <a:avLst/>
          </a:prstGeom>
          <a:noFill/>
        </p:spPr>
        <p:txBody>
          <a:bodyPr wrap="square" rtlCol="0">
            <a:spAutoFit/>
          </a:bodyPr>
          <a:lstStyle/>
          <a:p>
            <a:pPr algn="ctr"/>
            <a:r>
              <a:rPr lang="ar-EG" sz="1600" b="1" dirty="0">
                <a:solidFill>
                  <a:srgbClr val="002060"/>
                </a:solidFill>
                <a:latin typeface="Simplified Arabic" panose="02020603050405020304" pitchFamily="18" charset="-78"/>
                <a:ea typeface="+mj-ea"/>
                <a:cs typeface="Simplified Arabic" panose="02020603050405020304" pitchFamily="18" charset="-78"/>
              </a:rPr>
              <a:t>بيان بموافقات الإصدارات الجديدة عن الفترة  يناير- </a:t>
            </a:r>
            <a:r>
              <a:rPr lang="ar-EG" sz="1600" b="1" dirty="0" smtClean="0">
                <a:solidFill>
                  <a:srgbClr val="002060"/>
                </a:solidFill>
                <a:latin typeface="Simplified Arabic" panose="02020603050405020304" pitchFamily="18" charset="-78"/>
                <a:ea typeface="+mj-ea"/>
                <a:cs typeface="Simplified Arabic" panose="02020603050405020304" pitchFamily="18" charset="-78"/>
              </a:rPr>
              <a:t>مارس 2022</a:t>
            </a:r>
            <a:r>
              <a:rPr lang="ar-EG" sz="1400" b="1" dirty="0" smtClean="0">
                <a:solidFill>
                  <a:srgbClr val="002060"/>
                </a:solidFill>
                <a:latin typeface="Simplified Arabic" panose="02020603050405020304" pitchFamily="18" charset="-78"/>
                <a:ea typeface="+mj-ea"/>
                <a:cs typeface="Simplified Arabic" panose="02020603050405020304" pitchFamily="18" charset="-78"/>
              </a:rPr>
              <a:t>  </a:t>
            </a:r>
            <a:endParaRPr lang="en-US" sz="14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3" name="Picture 12">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4" name="Picture 13" descr="Untitled.png">
            <a:extLst>
              <a:ext uri="{FF2B5EF4-FFF2-40B4-BE49-F238E27FC236}">
                <a16:creationId xmlns="" xmlns:a16="http://schemas.microsoft.com/office/drawing/2014/main" id="{3C1830C3-8079-4D0C-A693-B73BE6479C4D}"/>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54065"/>
            <a:ext cx="5903595" cy="666127"/>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 xmlns:a16="http://schemas.microsoft.com/office/drawing/2014/main" id="{3F3ADCD0-9CC1-42A0-B4A6-FDBBCD700B15}"/>
              </a:ext>
            </a:extLst>
          </p:cNvPr>
          <p:cNvSpPr txBox="1"/>
          <p:nvPr/>
        </p:nvSpPr>
        <p:spPr>
          <a:xfrm>
            <a:off x="12775" y="7733600"/>
            <a:ext cx="576064" cy="430887"/>
          </a:xfrm>
          <a:prstGeom prst="rect">
            <a:avLst/>
          </a:prstGeom>
          <a:noFill/>
        </p:spPr>
        <p:txBody>
          <a:bodyPr wrap="square" rtlCol="1">
            <a:spAutoFit/>
          </a:bodyPr>
          <a:lstStyle/>
          <a:p>
            <a:pPr algn="ctr"/>
            <a:r>
              <a:rPr lang="ar-EG" sz="2200" b="1" dirty="0">
                <a:solidFill>
                  <a:srgbClr val="203864"/>
                </a:solidFill>
              </a:rPr>
              <a:t>3</a:t>
            </a:r>
          </a:p>
        </p:txBody>
      </p:sp>
      <p:sp>
        <p:nvSpPr>
          <p:cNvPr id="15" name="TextBox 14">
            <a:extLst>
              <a:ext uri="{FF2B5EF4-FFF2-40B4-BE49-F238E27FC236}">
                <a16:creationId xmlns="" xmlns:a16="http://schemas.microsoft.com/office/drawing/2014/main" id="{520F22FD-8E7E-47B1-AC8A-0829A11739E0}"/>
              </a:ext>
            </a:extLst>
          </p:cNvPr>
          <p:cNvSpPr txBox="1"/>
          <p:nvPr/>
        </p:nvSpPr>
        <p:spPr>
          <a:xfrm>
            <a:off x="1176462" y="1478486"/>
            <a:ext cx="9217024" cy="400110"/>
          </a:xfrm>
          <a:prstGeom prst="rect">
            <a:avLst/>
          </a:prstGeom>
          <a:noFill/>
          <a:ln>
            <a:noFill/>
          </a:ln>
        </p:spPr>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.1.2 </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smtClean="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 عن الفترة يناير- </a:t>
            </a:r>
            <a:r>
              <a:rPr lang="ar-EG" sz="2000" b="1" dirty="0" smtClean="0">
                <a:solidFill>
                  <a:srgbClr val="002060"/>
                </a:solidFill>
                <a:latin typeface="Simplified Arabic" panose="02020603050405020304" pitchFamily="18" charset="-78"/>
                <a:cs typeface="Simplified Arabic" panose="02020603050405020304" pitchFamily="18" charset="-78"/>
              </a:rPr>
              <a:t>مارس 2022</a:t>
            </a:r>
            <a:endParaRPr lang="en-US" sz="2000" b="1" dirty="0">
              <a:solidFill>
                <a:srgbClr val="002060"/>
              </a:solidFill>
              <a:latin typeface="Simplified Arabic" panose="02020603050405020304" pitchFamily="18" charset="-78"/>
              <a:cs typeface="Simplified Arabic" panose="02020603050405020304" pitchFamily="18" charset="-78"/>
            </a:endParaRPr>
          </a:p>
        </p:txBody>
      </p:sp>
      <p:sp>
        <p:nvSpPr>
          <p:cNvPr id="17" name="TextBox 16"/>
          <p:cNvSpPr txBox="1"/>
          <p:nvPr/>
        </p:nvSpPr>
        <p:spPr>
          <a:xfrm>
            <a:off x="3023134" y="3998076"/>
            <a:ext cx="7379753" cy="380440"/>
          </a:xfrm>
          <a:prstGeom prst="rect">
            <a:avLst/>
          </a:prstGeom>
          <a:noFill/>
        </p:spPr>
        <p:txBody>
          <a:bodyPr wrap="square" rtlCol="0">
            <a:spAutoFit/>
          </a:bodyPr>
          <a:lstStyle/>
          <a:p>
            <a:pPr algn="r"/>
            <a:r>
              <a:rPr lang="ar-EG" sz="900" dirty="0">
                <a:solidFill>
                  <a:srgbClr val="000066"/>
                </a:solidFill>
                <a:latin typeface="Simplified Arabic" panose="02020603050405020304" pitchFamily="18" charset="-78"/>
                <a:ea typeface="+mj-ea"/>
                <a:cs typeface="Simplified Arabic" panose="02020603050405020304" pitchFamily="18" charset="-78"/>
              </a:rPr>
              <a:t>المصدر:  الإدارة المركزية لتمويل الشركات</a:t>
            </a: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sp>
        <p:nvSpPr>
          <p:cNvPr id="19" name="TextBox 18">
            <a:extLst>
              <a:ext uri="{FF2B5EF4-FFF2-40B4-BE49-F238E27FC236}">
                <a16:creationId xmlns="" xmlns:a16="http://schemas.microsoft.com/office/drawing/2014/main" id="{8B707680-54D4-4076-852C-54ACBD77F94A}"/>
              </a:ext>
            </a:extLst>
          </p:cNvPr>
          <p:cNvSpPr txBox="1"/>
          <p:nvPr/>
        </p:nvSpPr>
        <p:spPr>
          <a:xfrm>
            <a:off x="5824254" y="7454279"/>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 xmlns:a16="http://schemas.microsoft.com/office/drawing/2014/main" id="{6F867CBF-3246-4039-94BD-9CB9B4039A7B}"/>
              </a:ext>
            </a:extLst>
          </p:cNvPr>
          <p:cNvSpPr txBox="1"/>
          <p:nvPr/>
        </p:nvSpPr>
        <p:spPr>
          <a:xfrm>
            <a:off x="732855" y="7421167"/>
            <a:ext cx="4665403" cy="230384"/>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الإدارة المركزية لتمويل الشركات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3" name="TextBox 22">
            <a:extLst>
              <a:ext uri="{FF2B5EF4-FFF2-40B4-BE49-F238E27FC236}">
                <a16:creationId xmlns="" xmlns:a16="http://schemas.microsoft.com/office/drawing/2014/main" id="{E1CCDC9C-7922-405E-8060-87D2C8E00FD3}"/>
              </a:ext>
            </a:extLst>
          </p:cNvPr>
          <p:cNvSpPr txBox="1"/>
          <p:nvPr/>
        </p:nvSpPr>
        <p:spPr>
          <a:xfrm>
            <a:off x="588839" y="1107703"/>
            <a:ext cx="9804647" cy="40011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.1 </a:t>
            </a:r>
            <a:r>
              <a:rPr lang="ar-EG" sz="2000" b="1" dirty="0">
                <a:solidFill>
                  <a:srgbClr val="002060"/>
                </a:solidFill>
                <a:latin typeface="Simplified Arabic" panose="02020603050405020304" pitchFamily="18" charset="-78"/>
                <a:cs typeface="Simplified Arabic" panose="02020603050405020304" pitchFamily="18" charset="-78"/>
              </a:rPr>
              <a:t> تطور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الأولي (الإصدارات)</a:t>
            </a:r>
            <a:r>
              <a:rPr lang="en-US" sz="2000" b="1" dirty="0">
                <a:solidFill>
                  <a:srgbClr val="002060"/>
                </a:solidFill>
                <a:latin typeface="Simplified Arabic" panose="02020603050405020304" pitchFamily="18" charset="-78"/>
                <a:cs typeface="Simplified Arabic" panose="02020603050405020304" pitchFamily="18" charset="-78"/>
              </a:rPr>
              <a:t> </a:t>
            </a:r>
            <a:endParaRPr lang="en-US" sz="1400" b="1" dirty="0">
              <a:solidFill>
                <a:srgbClr val="002060"/>
              </a:solidFill>
              <a:latin typeface="Simplified Arabic" panose="02020603050405020304" pitchFamily="18" charset="-78"/>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412030" y="2102948"/>
            <a:ext cx="9970170" cy="1938427"/>
          </a:xfrm>
          <a:prstGeom prst="rect">
            <a:avLst/>
          </a:prstGeom>
        </p:spPr>
      </p:pic>
      <p:pic>
        <p:nvPicPr>
          <p:cNvPr id="4" name="Picture 3"/>
          <p:cNvPicPr>
            <a:picLocks noChangeAspect="1"/>
          </p:cNvPicPr>
          <p:nvPr/>
        </p:nvPicPr>
        <p:blipFill>
          <a:blip r:embed="rId6"/>
          <a:stretch>
            <a:fillRect/>
          </a:stretch>
        </p:blipFill>
        <p:spPr>
          <a:xfrm>
            <a:off x="5542629" y="4619779"/>
            <a:ext cx="4860258" cy="2832200"/>
          </a:xfrm>
          <a:prstGeom prst="rect">
            <a:avLst/>
          </a:prstGeom>
        </p:spPr>
      </p:pic>
      <p:pic>
        <p:nvPicPr>
          <p:cNvPr id="7" name="Picture 6"/>
          <p:cNvPicPr>
            <a:picLocks noChangeAspect="1"/>
          </p:cNvPicPr>
          <p:nvPr/>
        </p:nvPicPr>
        <p:blipFill>
          <a:blip r:embed="rId7"/>
          <a:stretch>
            <a:fillRect/>
          </a:stretch>
        </p:blipFill>
        <p:spPr>
          <a:xfrm>
            <a:off x="412030" y="4619779"/>
            <a:ext cx="4929337" cy="2816794"/>
          </a:xfrm>
          <a:prstGeom prst="rect">
            <a:avLst/>
          </a:prstGeom>
        </p:spPr>
      </p:pic>
    </p:spTree>
    <p:extLst>
      <p:ext uri="{BB962C8B-B14F-4D97-AF65-F5344CB8AC3E}">
        <p14:creationId xmlns:p14="http://schemas.microsoft.com/office/powerpoint/2010/main" val="1711322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445158" y="1164983"/>
            <a:ext cx="10041153" cy="677108"/>
          </a:xfrm>
          <a:prstGeom prst="rect">
            <a:avLst/>
          </a:prstGeom>
          <a:noFill/>
        </p:spPr>
        <p:txBody>
          <a:bodyPr wrap="square" rtlCol="0">
            <a:spAutoFit/>
          </a:bodyPr>
          <a:lstStyle/>
          <a:p>
            <a:pPr algn="r" rtl="1"/>
            <a:r>
              <a:rPr lang="en-US" sz="2000" b="1" dirty="0">
                <a:solidFill>
                  <a:srgbClr val="002060"/>
                </a:solidFill>
                <a:latin typeface="Simplified Arabic" panose="02020603050405020304" pitchFamily="18" charset="-78"/>
                <a:ea typeface="+mj-ea"/>
                <a:cs typeface="Simplified Arabic" panose="02020603050405020304" pitchFamily="18" charset="-78"/>
              </a:rPr>
              <a:t>2</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 السوق </a:t>
            </a:r>
            <a:r>
              <a:rPr lang="ar-EG" sz="2000" b="1" dirty="0">
                <a:solidFill>
                  <a:srgbClr val="002060"/>
                </a:solidFill>
                <a:latin typeface="Simplified Arabic" panose="02020603050405020304" pitchFamily="18" charset="-78"/>
                <a:cs typeface="Simplified Arabic" panose="02020603050405020304" pitchFamily="18" charset="-78"/>
              </a:rPr>
              <a:t>الثانوي</a:t>
            </a:r>
          </a:p>
          <a:p>
            <a:pPr marL="489212" indent="-86751" algn="r" rtl="1"/>
            <a:r>
              <a:rPr lang="ar-EG" sz="1800" dirty="0">
                <a:solidFill>
                  <a:srgbClr val="002060"/>
                </a:solidFill>
                <a:latin typeface="Simplified Arabic" panose="02020603050405020304" pitchFamily="18" charset="-78"/>
                <a:ea typeface="+mj-ea"/>
                <a:cs typeface="Simplified Arabic" panose="02020603050405020304" pitchFamily="18" charset="-78"/>
              </a:rPr>
              <a:t>يقاس نشاط السوق الثانوي بثلاثة متغيرات (المؤشرات، رأس المال السوقي</a:t>
            </a:r>
            <a:r>
              <a:rPr lang="ar-EG" sz="1800" dirty="0">
                <a:solidFill>
                  <a:srgbClr val="002060"/>
                </a:solidFill>
                <a:latin typeface="Simplified Arabic" panose="02020603050405020304" pitchFamily="18" charset="-78"/>
                <a:cs typeface="Simplified Arabic" panose="02020603050405020304" pitchFamily="18" charset="-78"/>
              </a:rPr>
              <a:t>، إجمالي التداول</a:t>
            </a:r>
            <a:r>
              <a:rPr lang="ar-EG" sz="1800" dirty="0">
                <a:solidFill>
                  <a:srgbClr val="002060"/>
                </a:solidFill>
                <a:latin typeface="Simplified Arabic" panose="02020603050405020304" pitchFamily="18" charset="-78"/>
                <a:ea typeface="+mj-ea"/>
                <a:cs typeface="Simplified Arabic" panose="02020603050405020304" pitchFamily="18" charset="-78"/>
              </a:rPr>
              <a:t>):</a:t>
            </a:r>
          </a:p>
        </p:txBody>
      </p:sp>
      <p:sp>
        <p:nvSpPr>
          <p:cNvPr id="18" name="TextBox 17"/>
          <p:cNvSpPr txBox="1"/>
          <p:nvPr/>
        </p:nvSpPr>
        <p:spPr>
          <a:xfrm>
            <a:off x="5625741" y="2066357"/>
            <a:ext cx="4607227" cy="338554"/>
          </a:xfrm>
          <a:prstGeom prst="rect">
            <a:avLst/>
          </a:prstGeom>
          <a:noFill/>
        </p:spPr>
        <p:txBody>
          <a:bodyPr wrap="square" rtlCol="0">
            <a:spAutoFit/>
          </a:bodyPr>
          <a:lstStyle/>
          <a:p>
            <a:pPr algn="ctr"/>
            <a:r>
              <a:rPr lang="ar-EG" sz="1600" b="1" dirty="0">
                <a:solidFill>
                  <a:srgbClr val="002060"/>
                </a:solidFill>
                <a:latin typeface="Simplified Arabic" panose="02020603050405020304" pitchFamily="18" charset="-78"/>
                <a:ea typeface="+mj-ea"/>
                <a:cs typeface="Simplified Arabic" panose="02020603050405020304" pitchFamily="18" charset="-78"/>
              </a:rPr>
              <a:t>بيان بتطور مؤشرات السوق الثانوي</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0" name="TextBox 19"/>
          <p:cNvSpPr txBox="1"/>
          <p:nvPr/>
        </p:nvSpPr>
        <p:spPr>
          <a:xfrm>
            <a:off x="127673" y="3089951"/>
            <a:ext cx="5154613" cy="340414"/>
          </a:xfrm>
          <a:prstGeom prst="rect">
            <a:avLst/>
          </a:prstGeom>
          <a:noFill/>
        </p:spPr>
        <p:txBody>
          <a:bodyPr wrap="square" rtlCol="0">
            <a:spAutoFit/>
          </a:bodyPr>
          <a:lstStyle/>
          <a:p>
            <a:endParaRPr lang="en-US" sz="1612" dirty="0"/>
          </a:p>
        </p:txBody>
      </p:sp>
      <p:sp>
        <p:nvSpPr>
          <p:cNvPr id="25" name="TextBox 24"/>
          <p:cNvSpPr txBox="1"/>
          <p:nvPr/>
        </p:nvSpPr>
        <p:spPr>
          <a:xfrm>
            <a:off x="1473302" y="7524599"/>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40" name="TextBox 39"/>
          <p:cNvSpPr txBox="1"/>
          <p:nvPr/>
        </p:nvSpPr>
        <p:spPr>
          <a:xfrm>
            <a:off x="5587987" y="4042303"/>
            <a:ext cx="4958593" cy="507831"/>
          </a:xfrm>
          <a:prstGeom prst="rect">
            <a:avLst/>
          </a:prstGeom>
          <a:noFill/>
        </p:spPr>
        <p:txBody>
          <a:bodyPr wrap="square" rtlCol="0">
            <a:spAutoFit/>
          </a:bodyPr>
          <a:lstStyle>
            <a:defPPr>
              <a:defRPr lang="en-US"/>
            </a:defPPr>
            <a:lvl1pPr algn="r">
              <a:defRPr sz="900">
                <a:solidFill>
                  <a:srgbClr val="002060"/>
                </a:solidFill>
                <a:latin typeface="Simplified Arabic" panose="02020603050405020304" pitchFamily="18" charset="-78"/>
                <a:ea typeface="+mj-ea"/>
                <a:cs typeface="Simplified Arabic" panose="02020603050405020304" pitchFamily="18" charset="-78"/>
              </a:defRPr>
            </a:lvl1pPr>
          </a:lstStyle>
          <a:p>
            <a:pPr rtl="1"/>
            <a:r>
              <a:rPr lang="ar-EG" dirty="0">
                <a:solidFill>
                  <a:srgbClr val="203864"/>
                </a:solidFill>
              </a:rPr>
              <a:t>المصدر: تقرير البورصة المصرية</a:t>
            </a:r>
            <a:r>
              <a:rPr lang="en-US" dirty="0">
                <a:solidFill>
                  <a:srgbClr val="203864"/>
                </a:solidFill>
              </a:rPr>
              <a:t> ) </a:t>
            </a:r>
            <a:r>
              <a:rPr lang="ar-EG" dirty="0">
                <a:solidFill>
                  <a:srgbClr val="203864"/>
                </a:solidFill>
              </a:rPr>
              <a:t>شهر</a:t>
            </a:r>
            <a:r>
              <a:rPr lang="en-US" dirty="0">
                <a:solidFill>
                  <a:srgbClr val="203864"/>
                </a:solidFill>
              </a:rPr>
              <a:t> </a:t>
            </a:r>
            <a:r>
              <a:rPr lang="ar-EG" dirty="0" smtClean="0">
                <a:solidFill>
                  <a:srgbClr val="203864"/>
                </a:solidFill>
              </a:rPr>
              <a:t>مارس 2022</a:t>
            </a:r>
            <a:r>
              <a:rPr lang="en-US" dirty="0" smtClean="0">
                <a:solidFill>
                  <a:srgbClr val="203864"/>
                </a:solidFill>
              </a:rPr>
              <a:t> </a:t>
            </a:r>
            <a:r>
              <a:rPr lang="en-US" dirty="0">
                <a:solidFill>
                  <a:srgbClr val="203864"/>
                </a:solidFill>
              </a:rPr>
              <a:t>( </a:t>
            </a:r>
            <a:endParaRPr lang="en-US" dirty="0" smtClean="0">
              <a:solidFill>
                <a:srgbClr val="203864"/>
              </a:solidFill>
            </a:endParaRPr>
          </a:p>
          <a:p>
            <a:pPr rtl="1"/>
            <a:r>
              <a:rPr lang="ar-EG" dirty="0" smtClean="0">
                <a:solidFill>
                  <a:srgbClr val="203864"/>
                </a:solidFill>
              </a:rPr>
              <a:t>تم استحداث مؤشر تميز بدلًا من مؤشر النيل.</a:t>
            </a:r>
            <a:endParaRPr lang="ar-EG" dirty="0">
              <a:solidFill>
                <a:srgbClr val="203864"/>
              </a:solidFill>
            </a:endParaRPr>
          </a:p>
          <a:p>
            <a:r>
              <a:rPr lang="ar-EG" dirty="0"/>
              <a:t>*العائد منذ بداية العام : يتم قياسه كنسبة التغير في السعر بين سعر الإغلاق في </a:t>
            </a:r>
            <a:r>
              <a:rPr lang="ar-EG" dirty="0" smtClean="0"/>
              <a:t>مارس 2022 </a:t>
            </a:r>
            <a:r>
              <a:rPr lang="ar-EG" dirty="0"/>
              <a:t>وسعر الفتح فى يناير </a:t>
            </a:r>
            <a:r>
              <a:rPr lang="ar-EG" dirty="0" smtClean="0"/>
              <a:t>2022</a:t>
            </a:r>
            <a:endParaRPr lang="ar-EG" dirty="0"/>
          </a:p>
        </p:txBody>
      </p:sp>
      <p:pic>
        <p:nvPicPr>
          <p:cNvPr id="23" name="Picture 22">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0" y="27583"/>
            <a:ext cx="10826750" cy="688129"/>
          </a:xfrm>
          <a:prstGeom prst="rect">
            <a:avLst/>
          </a:prstGeom>
        </p:spPr>
      </p:pic>
      <p:sp>
        <p:nvSpPr>
          <p:cNvPr id="22" name="TextBox 21">
            <a:extLst>
              <a:ext uri="{FF2B5EF4-FFF2-40B4-BE49-F238E27FC236}">
                <a16:creationId xmlns="" xmlns:a16="http://schemas.microsoft.com/office/drawing/2014/main" id="{769E2A15-F88F-40F6-955D-4C9B8295E599}"/>
              </a:ext>
            </a:extLst>
          </p:cNvPr>
          <p:cNvSpPr txBox="1"/>
          <p:nvPr/>
        </p:nvSpPr>
        <p:spPr>
          <a:xfrm>
            <a:off x="5813110" y="1841486"/>
            <a:ext cx="4712833" cy="369332"/>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.2.1</a:t>
            </a:r>
            <a:r>
              <a:rPr lang="ar-EG" sz="1800" b="1" dirty="0">
                <a:solidFill>
                  <a:srgbClr val="002060"/>
                </a:solidFill>
                <a:latin typeface="Simplified Arabic" panose="02020603050405020304" pitchFamily="18" charset="-78"/>
                <a:ea typeface="+mj-ea"/>
                <a:cs typeface="Simplified Arabic" panose="02020603050405020304" pitchFamily="18" charset="-78"/>
              </a:rPr>
              <a:t> المؤشرات</a:t>
            </a:r>
          </a:p>
        </p:txBody>
      </p:sp>
      <p:pic>
        <p:nvPicPr>
          <p:cNvPr id="27" name="Picture 26" descr="Untitled.png">
            <a:extLst>
              <a:ext uri="{FF2B5EF4-FFF2-40B4-BE49-F238E27FC236}">
                <a16:creationId xmlns="" xmlns:a16="http://schemas.microsoft.com/office/drawing/2014/main" id="{BD9F69A1-3AD8-4B9F-8CED-9298C527367F}"/>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36840" y="7575154"/>
            <a:ext cx="5903595" cy="666127"/>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 xmlns:a16="http://schemas.microsoft.com/office/drawing/2014/main" id="{3F3ADCD0-9CC1-42A0-B4A6-FDBBCD700B15}"/>
              </a:ext>
            </a:extLst>
          </p:cNvPr>
          <p:cNvSpPr txBox="1"/>
          <p:nvPr/>
        </p:nvSpPr>
        <p:spPr>
          <a:xfrm>
            <a:off x="12775" y="7733600"/>
            <a:ext cx="576064" cy="430887"/>
          </a:xfrm>
          <a:prstGeom prst="rect">
            <a:avLst/>
          </a:prstGeom>
          <a:noFill/>
        </p:spPr>
        <p:txBody>
          <a:bodyPr wrap="square" rtlCol="1">
            <a:spAutoFit/>
          </a:bodyPr>
          <a:lstStyle/>
          <a:p>
            <a:pPr algn="ctr"/>
            <a:r>
              <a:rPr lang="ar-EG" sz="2200" b="1" dirty="0">
                <a:solidFill>
                  <a:srgbClr val="203864"/>
                </a:solidFill>
              </a:rPr>
              <a:t>4</a:t>
            </a:r>
          </a:p>
        </p:txBody>
      </p:sp>
      <p:sp>
        <p:nvSpPr>
          <p:cNvPr id="28" name="TextBox 27">
            <a:extLst>
              <a:ext uri="{FF2B5EF4-FFF2-40B4-BE49-F238E27FC236}">
                <a16:creationId xmlns="" xmlns:a16="http://schemas.microsoft.com/office/drawing/2014/main" id="{52908651-0539-46BD-BE1C-783B2C0EDD25}"/>
              </a:ext>
            </a:extLst>
          </p:cNvPr>
          <p:cNvSpPr txBox="1"/>
          <p:nvPr/>
        </p:nvSpPr>
        <p:spPr>
          <a:xfrm>
            <a:off x="6955636" y="7524599"/>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ea typeface="+mj-ea"/>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ea typeface="+mj-ea"/>
              <a:cs typeface="Simplified Arabic" panose="02020603050405020304" pitchFamily="18" charset="-78"/>
            </a:endParaRPr>
          </a:p>
        </p:txBody>
      </p:sp>
      <p:sp>
        <p:nvSpPr>
          <p:cNvPr id="37" name="TextBox 36">
            <a:extLst>
              <a:ext uri="{FF2B5EF4-FFF2-40B4-BE49-F238E27FC236}">
                <a16:creationId xmlns="" xmlns:a16="http://schemas.microsoft.com/office/drawing/2014/main" id="{EA0F3E85-BBCA-4BFB-9A4C-85241D672BA6}"/>
              </a:ext>
            </a:extLst>
          </p:cNvPr>
          <p:cNvSpPr txBox="1"/>
          <p:nvPr/>
        </p:nvSpPr>
        <p:spPr>
          <a:xfrm>
            <a:off x="267672" y="727051"/>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أولاً: نشاط سوق رأس المال (تابع)</a:t>
            </a:r>
          </a:p>
        </p:txBody>
      </p:sp>
      <p:sp>
        <p:nvSpPr>
          <p:cNvPr id="39" name="TextBox 38">
            <a:extLst>
              <a:ext uri="{FF2B5EF4-FFF2-40B4-BE49-F238E27FC236}">
                <a16:creationId xmlns="" xmlns:a16="http://schemas.microsoft.com/office/drawing/2014/main" id="{8A1E1466-F75E-48FB-8D14-84C01D41358B}"/>
              </a:ext>
            </a:extLst>
          </p:cNvPr>
          <p:cNvSpPr txBox="1"/>
          <p:nvPr/>
        </p:nvSpPr>
        <p:spPr>
          <a:xfrm>
            <a:off x="-59233" y="1899791"/>
            <a:ext cx="5157540"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 رأس المال السوقى فى نهاية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41" name="TextBox 40">
            <a:extLst>
              <a:ext uri="{FF2B5EF4-FFF2-40B4-BE49-F238E27FC236}">
                <a16:creationId xmlns="" xmlns:a16="http://schemas.microsoft.com/office/drawing/2014/main" id="{8A1E1466-F75E-48FB-8D14-84C01D41358B}"/>
              </a:ext>
            </a:extLst>
          </p:cNvPr>
          <p:cNvSpPr txBox="1"/>
          <p:nvPr/>
        </p:nvSpPr>
        <p:spPr>
          <a:xfrm>
            <a:off x="228529" y="2067244"/>
            <a:ext cx="4869778" cy="338554"/>
          </a:xfrm>
          <a:prstGeom prst="rect">
            <a:avLst/>
          </a:prstGeom>
          <a:noFill/>
        </p:spPr>
        <p:txBody>
          <a:bodyPr wrap="square" rtlCol="0">
            <a:spAutoFit/>
          </a:bodyPr>
          <a:lstStyle/>
          <a:p>
            <a:pPr rtl="1"/>
            <a:r>
              <a:rPr lang="ar-EG" sz="1600" b="1" dirty="0">
                <a:solidFill>
                  <a:srgbClr val="002060"/>
                </a:solidFill>
                <a:latin typeface="Simplified Arabic" panose="02020603050405020304" pitchFamily="18" charset="-78"/>
                <a:cs typeface="Simplified Arabic" panose="02020603050405020304" pitchFamily="18" charset="-78"/>
              </a:rPr>
              <a:t>مليار جنيه</a:t>
            </a:r>
          </a:p>
        </p:txBody>
      </p:sp>
      <p:sp>
        <p:nvSpPr>
          <p:cNvPr id="42" name="TextBox 41"/>
          <p:cNvSpPr txBox="1"/>
          <p:nvPr/>
        </p:nvSpPr>
        <p:spPr>
          <a:xfrm>
            <a:off x="819129" y="4098234"/>
            <a:ext cx="4453157" cy="230832"/>
          </a:xfrm>
          <a:prstGeom prst="rect">
            <a:avLst/>
          </a:prstGeom>
          <a:noFill/>
        </p:spPr>
        <p:txBody>
          <a:bodyPr wrap="square" rtlCol="0">
            <a:spAutoFit/>
          </a:bodyPr>
          <a:lstStyle/>
          <a:p>
            <a:pPr algn="r" rtl="1"/>
            <a:r>
              <a:rPr lang="ar-EG" sz="900" dirty="0">
                <a:solidFill>
                  <a:srgbClr val="203864"/>
                </a:solidFill>
                <a:latin typeface="Simplified Arabic" panose="02020603050405020304" pitchFamily="18" charset="-78"/>
                <a:ea typeface="+mj-ea"/>
                <a:cs typeface="Simplified Arabic" panose="02020603050405020304" pitchFamily="18" charset="-78"/>
              </a:rPr>
              <a:t>المصدر: تقرير البورصة المصرية</a:t>
            </a:r>
            <a:r>
              <a:rPr lang="en-US" sz="900" dirty="0">
                <a:solidFill>
                  <a:srgbClr val="203864"/>
                </a:solidFill>
                <a:latin typeface="Simplified Arabic" panose="02020603050405020304" pitchFamily="18" charset="-78"/>
                <a:ea typeface="+mj-ea"/>
                <a:cs typeface="Simplified Arabic" panose="02020603050405020304" pitchFamily="18" charset="-78"/>
              </a:rPr>
              <a:t> ) </a:t>
            </a:r>
            <a:r>
              <a:rPr lang="ar-EG" sz="900" dirty="0">
                <a:solidFill>
                  <a:srgbClr val="203864"/>
                </a:solidFill>
                <a:latin typeface="Simplified Arabic" panose="02020603050405020304" pitchFamily="18" charset="-78"/>
                <a:ea typeface="+mj-ea"/>
                <a:cs typeface="Simplified Arabic" panose="02020603050405020304" pitchFamily="18" charset="-78"/>
              </a:rPr>
              <a:t>شهر </a:t>
            </a:r>
            <a:r>
              <a:rPr lang="ar-EG" sz="900" dirty="0" smtClean="0">
                <a:solidFill>
                  <a:srgbClr val="203864"/>
                </a:solidFill>
                <a:latin typeface="Simplified Arabic" panose="02020603050405020304" pitchFamily="18" charset="-78"/>
                <a:ea typeface="+mj-ea"/>
                <a:cs typeface="Simplified Arabic" panose="02020603050405020304" pitchFamily="18" charset="-78"/>
              </a:rPr>
              <a:t>مارس 2022</a:t>
            </a:r>
            <a:r>
              <a:rPr lang="en-US" sz="900" dirty="0" smtClean="0">
                <a:solidFill>
                  <a:srgbClr val="203864"/>
                </a:solidFill>
                <a:latin typeface="Simplified Arabic" panose="02020603050405020304" pitchFamily="18" charset="-78"/>
                <a:ea typeface="+mj-ea"/>
                <a:cs typeface="Simplified Arabic" panose="02020603050405020304" pitchFamily="18" charset="-78"/>
              </a:rPr>
              <a:t> </a:t>
            </a:r>
            <a:r>
              <a:rPr lang="en-US" sz="900" dirty="0">
                <a:solidFill>
                  <a:srgbClr val="203864"/>
                </a:solidFill>
                <a:latin typeface="Simplified Arabic" panose="02020603050405020304" pitchFamily="18" charset="-78"/>
                <a:ea typeface="+mj-ea"/>
                <a:cs typeface="Simplified Arabic" panose="02020603050405020304" pitchFamily="18" charset="-78"/>
              </a:rPr>
              <a:t>( </a:t>
            </a:r>
            <a:endParaRPr lang="ar-EG" sz="900" dirty="0">
              <a:solidFill>
                <a:srgbClr val="203864"/>
              </a:solidFill>
              <a:latin typeface="Simplified Arabic" panose="02020603050405020304" pitchFamily="18" charset="-78"/>
              <a:ea typeface="+mj-ea"/>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5377520" y="2386626"/>
            <a:ext cx="5103671" cy="1699515"/>
          </a:xfrm>
          <a:prstGeom prst="rect">
            <a:avLst/>
          </a:prstGeom>
        </p:spPr>
      </p:pic>
      <p:pic>
        <p:nvPicPr>
          <p:cNvPr id="7" name="Picture 6"/>
          <p:cNvPicPr>
            <a:picLocks noChangeAspect="1"/>
          </p:cNvPicPr>
          <p:nvPr/>
        </p:nvPicPr>
        <p:blipFill>
          <a:blip r:embed="rId6"/>
          <a:stretch>
            <a:fillRect/>
          </a:stretch>
        </p:blipFill>
        <p:spPr>
          <a:xfrm>
            <a:off x="259317" y="2352790"/>
            <a:ext cx="4968159" cy="1733351"/>
          </a:xfrm>
          <a:prstGeom prst="rect">
            <a:avLst/>
          </a:prstGeom>
        </p:spPr>
      </p:pic>
      <p:pic>
        <p:nvPicPr>
          <p:cNvPr id="10" name="Picture 9"/>
          <p:cNvPicPr>
            <a:picLocks noChangeAspect="1"/>
          </p:cNvPicPr>
          <p:nvPr/>
        </p:nvPicPr>
        <p:blipFill>
          <a:blip r:embed="rId7"/>
          <a:stretch>
            <a:fillRect/>
          </a:stretch>
        </p:blipFill>
        <p:spPr>
          <a:xfrm>
            <a:off x="259318" y="4625966"/>
            <a:ext cx="4844688" cy="2873355"/>
          </a:xfrm>
          <a:prstGeom prst="rect">
            <a:avLst/>
          </a:prstGeom>
        </p:spPr>
      </p:pic>
      <p:pic>
        <p:nvPicPr>
          <p:cNvPr id="11" name="Picture 10"/>
          <p:cNvPicPr>
            <a:picLocks noChangeAspect="1"/>
          </p:cNvPicPr>
          <p:nvPr/>
        </p:nvPicPr>
        <p:blipFill>
          <a:blip r:embed="rId8"/>
          <a:stretch>
            <a:fillRect/>
          </a:stretch>
        </p:blipFill>
        <p:spPr>
          <a:xfrm>
            <a:off x="5377520" y="4625967"/>
            <a:ext cx="5103671" cy="2873354"/>
          </a:xfrm>
          <a:prstGeom prst="rect">
            <a:avLst/>
          </a:prstGeom>
        </p:spPr>
      </p:pic>
    </p:spTree>
    <p:extLst>
      <p:ext uri="{BB962C8B-B14F-4D97-AF65-F5344CB8AC3E}">
        <p14:creationId xmlns:p14="http://schemas.microsoft.com/office/powerpoint/2010/main" val="344938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2" name="TextBox 1"/>
          <p:cNvSpPr txBox="1"/>
          <p:nvPr/>
        </p:nvSpPr>
        <p:spPr>
          <a:xfrm>
            <a:off x="445158" y="1164983"/>
            <a:ext cx="10041153" cy="400110"/>
          </a:xfrm>
          <a:prstGeom prst="rect">
            <a:avLst/>
          </a:prstGeom>
          <a:noFill/>
        </p:spPr>
        <p:txBody>
          <a:bodyPr wrap="square" rtlCol="0">
            <a:spAutoFit/>
          </a:bodyPr>
          <a:lstStyle/>
          <a:p>
            <a:pPr algn="r" rtl="1"/>
            <a:r>
              <a:rPr lang="en-US" sz="2000" b="1" dirty="0">
                <a:solidFill>
                  <a:srgbClr val="002060"/>
                </a:solidFill>
                <a:latin typeface="Simplified Arabic" panose="02020603050405020304" pitchFamily="18" charset="-78"/>
                <a:cs typeface="Simplified Arabic" panose="02020603050405020304" pitchFamily="18" charset="-78"/>
              </a:rPr>
              <a:t>2</a:t>
            </a:r>
            <a:r>
              <a:rPr lang="ar-EG"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تطور</a:t>
            </a:r>
            <a:r>
              <a:rPr lang="en-US" sz="2000" b="1" dirty="0">
                <a:solidFill>
                  <a:srgbClr val="002060"/>
                </a:solidFill>
                <a:latin typeface="Simplified Arabic" panose="02020603050405020304" pitchFamily="18" charset="-78"/>
                <a:cs typeface="Simplified Arabic" panose="02020603050405020304" pitchFamily="18" charset="-78"/>
              </a:rPr>
              <a:t> </a:t>
            </a:r>
            <a:r>
              <a:rPr lang="ar-EG" sz="2000" b="1" dirty="0" smtClean="0">
                <a:solidFill>
                  <a:srgbClr val="002060"/>
                </a:solidFill>
                <a:latin typeface="Simplified Arabic" panose="02020603050405020304" pitchFamily="18" charset="-78"/>
                <a:cs typeface="Simplified Arabic" panose="02020603050405020304" pitchFamily="18" charset="-78"/>
              </a:rPr>
              <a:t>السوق </a:t>
            </a:r>
            <a:r>
              <a:rPr lang="ar-EG" sz="2000" b="1" dirty="0">
                <a:solidFill>
                  <a:srgbClr val="002060"/>
                </a:solidFill>
                <a:latin typeface="Simplified Arabic" panose="02020603050405020304" pitchFamily="18" charset="-78"/>
                <a:cs typeface="Simplified Arabic" panose="02020603050405020304" pitchFamily="18" charset="-78"/>
              </a:rPr>
              <a:t>الثانوي</a:t>
            </a:r>
          </a:p>
        </p:txBody>
      </p:sp>
      <p:sp>
        <p:nvSpPr>
          <p:cNvPr id="25" name="TextBox 24"/>
          <p:cNvSpPr txBox="1"/>
          <p:nvPr/>
        </p:nvSpPr>
        <p:spPr>
          <a:xfrm>
            <a:off x="1596951" y="7448186"/>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cs typeface="Simplified Arabic" panose="02020603050405020304" pitchFamily="18" charset="-78"/>
            </a:endParaRPr>
          </a:p>
        </p:txBody>
      </p:sp>
      <p:sp>
        <p:nvSpPr>
          <p:cNvPr id="40" name="TextBox 39"/>
          <p:cNvSpPr txBox="1"/>
          <p:nvPr/>
        </p:nvSpPr>
        <p:spPr>
          <a:xfrm>
            <a:off x="5267346" y="3998168"/>
            <a:ext cx="5189895" cy="230832"/>
          </a:xfrm>
          <a:prstGeom prst="rect">
            <a:avLst/>
          </a:prstGeom>
          <a:noFill/>
        </p:spPr>
        <p:txBody>
          <a:bodyPr wrap="square" rtlCol="0">
            <a:spAutoFit/>
          </a:bodyPr>
          <a:lstStyle>
            <a:defPPr>
              <a:defRPr lang="en-US"/>
            </a:defPPr>
            <a:lvl1pPr algn="r">
              <a:defRPr sz="900">
                <a:solidFill>
                  <a:srgbClr val="002060"/>
                </a:solidFill>
                <a:latin typeface="Simplified Arabic" panose="02020603050405020304" pitchFamily="18" charset="-78"/>
                <a:ea typeface="+mj-ea"/>
                <a:cs typeface="Simplified Arabic" panose="02020603050405020304" pitchFamily="18" charset="-78"/>
              </a:defRPr>
            </a:lvl1pPr>
          </a:lstStyle>
          <a:p>
            <a:pPr rtl="1"/>
            <a:r>
              <a:rPr lang="ar-EG" dirty="0">
                <a:solidFill>
                  <a:srgbClr val="203864"/>
                </a:solidFill>
              </a:rPr>
              <a:t>المصدر: تقرير البورصة المصرية</a:t>
            </a:r>
            <a:r>
              <a:rPr lang="en-US" dirty="0">
                <a:solidFill>
                  <a:srgbClr val="203864"/>
                </a:solidFill>
              </a:rPr>
              <a:t> ) </a:t>
            </a:r>
            <a:r>
              <a:rPr lang="ar-EG" dirty="0">
                <a:solidFill>
                  <a:srgbClr val="203864"/>
                </a:solidFill>
              </a:rPr>
              <a:t>شهر</a:t>
            </a:r>
            <a:r>
              <a:rPr lang="en-US" dirty="0">
                <a:solidFill>
                  <a:srgbClr val="203864"/>
                </a:solidFill>
              </a:rPr>
              <a:t>  </a:t>
            </a:r>
            <a:r>
              <a:rPr lang="ar-EG" dirty="0" smtClean="0">
                <a:solidFill>
                  <a:srgbClr val="203864"/>
                </a:solidFill>
              </a:rPr>
              <a:t>مارس2022</a:t>
            </a:r>
            <a:r>
              <a:rPr lang="en-US" dirty="0" smtClean="0">
                <a:solidFill>
                  <a:srgbClr val="203864"/>
                </a:solidFill>
              </a:rPr>
              <a:t> </a:t>
            </a:r>
            <a:r>
              <a:rPr lang="en-US" dirty="0">
                <a:solidFill>
                  <a:srgbClr val="203864"/>
                </a:solidFill>
              </a:rPr>
              <a:t>( </a:t>
            </a:r>
            <a:endParaRPr lang="ar-EG" dirty="0">
              <a:solidFill>
                <a:srgbClr val="203864"/>
              </a:solidFill>
            </a:endParaRPr>
          </a:p>
        </p:txBody>
      </p:sp>
      <p:sp>
        <p:nvSpPr>
          <p:cNvPr id="31" name="TextBox 30"/>
          <p:cNvSpPr txBox="1"/>
          <p:nvPr/>
        </p:nvSpPr>
        <p:spPr>
          <a:xfrm>
            <a:off x="6080299" y="1611759"/>
            <a:ext cx="4373636" cy="369332"/>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cs typeface="Simplified Arabic" panose="02020603050405020304" pitchFamily="18" charset="-78"/>
              </a:rPr>
              <a:t> .2.3</a:t>
            </a:r>
            <a:r>
              <a:rPr lang="ar-EG" sz="1800" b="1" dirty="0">
                <a:solidFill>
                  <a:srgbClr val="002060"/>
                </a:solidFill>
                <a:latin typeface="Simplified Arabic" panose="02020603050405020304" pitchFamily="18" charset="-78"/>
                <a:cs typeface="Simplified Arabic" panose="02020603050405020304" pitchFamily="18" charset="-78"/>
              </a:rPr>
              <a:t>إجمالي التداولات على الأوراق المالية</a:t>
            </a:r>
          </a:p>
        </p:txBody>
      </p:sp>
      <p:pic>
        <p:nvPicPr>
          <p:cNvPr id="23" name="Picture 22">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0" y="27583"/>
            <a:ext cx="10826750" cy="688129"/>
          </a:xfrm>
          <a:prstGeom prst="rect">
            <a:avLst/>
          </a:prstGeom>
        </p:spPr>
      </p:pic>
      <p:sp>
        <p:nvSpPr>
          <p:cNvPr id="26" name="TextBox 25">
            <a:extLst>
              <a:ext uri="{FF2B5EF4-FFF2-40B4-BE49-F238E27FC236}">
                <a16:creationId xmlns="" xmlns:a16="http://schemas.microsoft.com/office/drawing/2014/main" id="{098F6686-ECCC-4783-BEAD-4381C797204C}"/>
              </a:ext>
            </a:extLst>
          </p:cNvPr>
          <p:cNvSpPr txBox="1"/>
          <p:nvPr/>
        </p:nvSpPr>
        <p:spPr>
          <a:xfrm>
            <a:off x="5332757" y="1971799"/>
            <a:ext cx="5059075" cy="584775"/>
          </a:xfrm>
          <a:prstGeom prst="rect">
            <a:avLst/>
          </a:prstGeom>
          <a:noFill/>
        </p:spPr>
        <p:txBody>
          <a:bodyPr wrap="square" rtlCol="0">
            <a:spAutoFit/>
          </a:bodyPr>
          <a:lstStyle/>
          <a:p>
            <a:pPr algn="r"/>
            <a:r>
              <a:rPr lang="ar-EG" sz="1600" b="1" dirty="0">
                <a:solidFill>
                  <a:srgbClr val="002060"/>
                </a:solidFill>
                <a:latin typeface="Simplified Arabic" panose="02020603050405020304" pitchFamily="18" charset="-78"/>
                <a:cs typeface="Simplified Arabic" panose="02020603050405020304" pitchFamily="18" charset="-78"/>
              </a:rPr>
              <a:t>بيان بإجمالي التداولات على الأوراق المالية عن شهر </a:t>
            </a:r>
            <a:r>
              <a:rPr lang="ar-EG" sz="1600" b="1" dirty="0" smtClean="0">
                <a:solidFill>
                  <a:srgbClr val="002060"/>
                </a:solidFill>
                <a:latin typeface="Simplified Arabic" panose="02020603050405020304" pitchFamily="18" charset="-78"/>
                <a:cs typeface="Simplified Arabic" panose="02020603050405020304" pitchFamily="18" charset="-78"/>
              </a:rPr>
              <a:t>مارس2022 </a:t>
            </a:r>
          </a:p>
          <a:p>
            <a:pPr algn="r"/>
            <a:r>
              <a:rPr lang="ar-EG" sz="1600" b="1" dirty="0" smtClean="0">
                <a:solidFill>
                  <a:srgbClr val="002060"/>
                </a:solidFill>
                <a:latin typeface="Simplified Arabic" panose="02020603050405020304" pitchFamily="18" charset="-78"/>
                <a:cs typeface="Simplified Arabic" panose="02020603050405020304" pitchFamily="18" charset="-78"/>
              </a:rPr>
              <a:t>( </a:t>
            </a:r>
            <a:r>
              <a:rPr lang="ar-EG" sz="1600" b="1" dirty="0">
                <a:solidFill>
                  <a:srgbClr val="002060"/>
                </a:solidFill>
                <a:latin typeface="Simplified Arabic" panose="02020603050405020304" pitchFamily="18" charset="-78"/>
                <a:cs typeface="Simplified Arabic" panose="02020603050405020304" pitchFamily="18" charset="-78"/>
              </a:rPr>
              <a:t>مليون </a:t>
            </a:r>
            <a:r>
              <a:rPr lang="ar-EG" sz="1600" b="1" dirty="0" smtClean="0">
                <a:solidFill>
                  <a:srgbClr val="002060"/>
                </a:solidFill>
                <a:latin typeface="Simplified Arabic" panose="02020603050405020304" pitchFamily="18" charset="-78"/>
                <a:cs typeface="Simplified Arabic" panose="02020603050405020304" pitchFamily="18" charset="-78"/>
              </a:rPr>
              <a:t>جنيه)</a:t>
            </a:r>
            <a:r>
              <a:rPr lang="en-US" sz="1600" b="1" dirty="0" smtClean="0">
                <a:solidFill>
                  <a:srgbClr val="002060"/>
                </a:solidFill>
                <a:latin typeface="Simplified Arabic" panose="02020603050405020304" pitchFamily="18" charset="-78"/>
                <a:cs typeface="Simplified Arabic" panose="02020603050405020304" pitchFamily="18" charset="-78"/>
              </a:rPr>
              <a:t>     </a:t>
            </a:r>
            <a:r>
              <a:rPr lang="ar-EG" sz="1600" b="1" dirty="0" smtClean="0">
                <a:solidFill>
                  <a:srgbClr val="002060"/>
                </a:solidFill>
                <a:latin typeface="Simplified Arabic" panose="02020603050405020304" pitchFamily="18" charset="-78"/>
                <a:cs typeface="Simplified Arabic" panose="02020603050405020304" pitchFamily="18" charset="-78"/>
              </a:rPr>
              <a:t>                                                      </a:t>
            </a:r>
            <a:endParaRPr lang="en-US" sz="1600" b="1" dirty="0">
              <a:solidFill>
                <a:srgbClr val="002060"/>
              </a:solidFill>
              <a:latin typeface="Simplified Arabic" panose="02020603050405020304" pitchFamily="18" charset="-78"/>
              <a:cs typeface="Simplified Arabic" panose="02020603050405020304" pitchFamily="18" charset="-78"/>
            </a:endParaRPr>
          </a:p>
        </p:txBody>
      </p:sp>
      <p:pic>
        <p:nvPicPr>
          <p:cNvPr id="27" name="Picture 26" descr="Untitled.png">
            <a:extLst>
              <a:ext uri="{FF2B5EF4-FFF2-40B4-BE49-F238E27FC236}">
                <a16:creationId xmlns="" xmlns:a16="http://schemas.microsoft.com/office/drawing/2014/main" id="{BD9F69A1-3AD8-4B9F-8CED-9298C527367F}"/>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588423"/>
            <a:ext cx="5903595" cy="666127"/>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5</a:t>
            </a:r>
          </a:p>
        </p:txBody>
      </p:sp>
      <p:sp>
        <p:nvSpPr>
          <p:cNvPr id="28" name="TextBox 27">
            <a:extLst>
              <a:ext uri="{FF2B5EF4-FFF2-40B4-BE49-F238E27FC236}">
                <a16:creationId xmlns="" xmlns:a16="http://schemas.microsoft.com/office/drawing/2014/main" id="{52908651-0539-46BD-BE1C-783B2C0EDD25}"/>
              </a:ext>
            </a:extLst>
          </p:cNvPr>
          <p:cNvSpPr txBox="1"/>
          <p:nvPr/>
        </p:nvSpPr>
        <p:spPr>
          <a:xfrm>
            <a:off x="6876914" y="7429599"/>
            <a:ext cx="3642315" cy="230832"/>
          </a:xfrm>
          <a:prstGeom prst="rect">
            <a:avLst/>
          </a:prstGeom>
          <a:noFill/>
        </p:spPr>
        <p:txBody>
          <a:bodyPr wrap="square" rtlCol="0">
            <a:spAutoFit/>
          </a:bodyPr>
          <a:lstStyle/>
          <a:p>
            <a:pPr algn="r"/>
            <a:r>
              <a:rPr lang="ar-EG" sz="900" dirty="0">
                <a:solidFill>
                  <a:srgbClr val="002060"/>
                </a:solidFill>
                <a:latin typeface="Simplified Arabic" panose="02020603050405020304" pitchFamily="18" charset="-78"/>
                <a:cs typeface="Simplified Arabic" panose="02020603050405020304" pitchFamily="18" charset="-78"/>
              </a:rPr>
              <a:t>المصدر: البورصة المصرية والإدارة المركزية للبحوث والسياسات</a:t>
            </a:r>
            <a:endParaRPr lang="en-US" sz="900" dirty="0">
              <a:solidFill>
                <a:srgbClr val="002060"/>
              </a:solidFill>
              <a:latin typeface="Simplified Arabic" panose="02020603050405020304" pitchFamily="18" charset="-78"/>
              <a:cs typeface="Simplified Arabic" panose="02020603050405020304" pitchFamily="18" charset="-78"/>
            </a:endParaRPr>
          </a:p>
        </p:txBody>
      </p:sp>
      <p:sp>
        <p:nvSpPr>
          <p:cNvPr id="37" name="TextBox 36">
            <a:extLst>
              <a:ext uri="{FF2B5EF4-FFF2-40B4-BE49-F238E27FC236}">
                <a16:creationId xmlns="" xmlns:a16="http://schemas.microsoft.com/office/drawing/2014/main" id="{EA0F3E85-BBCA-4BFB-9A4C-85241D672BA6}"/>
              </a:ext>
            </a:extLst>
          </p:cNvPr>
          <p:cNvSpPr txBox="1"/>
          <p:nvPr/>
        </p:nvSpPr>
        <p:spPr>
          <a:xfrm>
            <a:off x="267672" y="727051"/>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cs typeface="Simplified Arabic" panose="02020603050405020304" pitchFamily="18" charset="-78"/>
              </a:rPr>
              <a:t>أولاً: نشاط سوق رأس المال (تابع)</a:t>
            </a:r>
          </a:p>
        </p:txBody>
      </p:sp>
      <p:sp>
        <p:nvSpPr>
          <p:cNvPr id="38" name="TextBox 37">
            <a:extLst>
              <a:ext uri="{FF2B5EF4-FFF2-40B4-BE49-F238E27FC236}">
                <a16:creationId xmlns="" xmlns:a16="http://schemas.microsoft.com/office/drawing/2014/main" id="{098F6686-ECCC-4783-BEAD-4381C797204C}"/>
              </a:ext>
            </a:extLst>
          </p:cNvPr>
          <p:cNvSpPr txBox="1"/>
          <p:nvPr/>
        </p:nvSpPr>
        <p:spPr>
          <a:xfrm>
            <a:off x="96337" y="1938822"/>
            <a:ext cx="5592454" cy="584775"/>
          </a:xfrm>
          <a:prstGeom prst="rect">
            <a:avLst/>
          </a:prstGeom>
          <a:noFill/>
        </p:spPr>
        <p:txBody>
          <a:bodyPr wrap="square" rtlCol="0">
            <a:spAutoFit/>
          </a:bodyPr>
          <a:lstStyle/>
          <a:p>
            <a:pPr rtl="1"/>
            <a:r>
              <a:rPr lang="ar-EG" sz="1600" b="1" dirty="0">
                <a:solidFill>
                  <a:srgbClr val="002060"/>
                </a:solidFill>
                <a:latin typeface="Simplified Arabic" panose="02020603050405020304" pitchFamily="18" charset="-78"/>
                <a:cs typeface="Simplified Arabic" panose="02020603050405020304" pitchFamily="18" charset="-78"/>
              </a:rPr>
              <a:t>بيان بإجمالي التداولات على الأوراق </a:t>
            </a:r>
            <a:r>
              <a:rPr lang="ar-EG" sz="1600" b="1" dirty="0" smtClean="0">
                <a:solidFill>
                  <a:srgbClr val="002060"/>
                </a:solidFill>
                <a:latin typeface="Simplified Arabic" panose="02020603050405020304" pitchFamily="18" charset="-78"/>
                <a:cs typeface="Simplified Arabic" panose="02020603050405020304" pitchFamily="18" charset="-78"/>
              </a:rPr>
              <a:t>المالية عن </a:t>
            </a:r>
            <a:r>
              <a:rPr lang="ar-EG" sz="1600" b="1" dirty="0">
                <a:solidFill>
                  <a:srgbClr val="002060"/>
                </a:solidFill>
                <a:latin typeface="Simplified Arabic" panose="02020603050405020304" pitchFamily="18" charset="-78"/>
                <a:cs typeface="Simplified Arabic" panose="02020603050405020304" pitchFamily="18" charset="-78"/>
              </a:rPr>
              <a:t>الفترة </a:t>
            </a:r>
            <a:r>
              <a:rPr lang="ar-EG" sz="1600" b="1" dirty="0" smtClean="0">
                <a:solidFill>
                  <a:srgbClr val="002060"/>
                </a:solidFill>
                <a:latin typeface="Simplified Arabic" panose="02020603050405020304" pitchFamily="18" charset="-78"/>
                <a:cs typeface="Simplified Arabic" panose="02020603050405020304" pitchFamily="18" charset="-78"/>
              </a:rPr>
              <a:t>يناير-</a:t>
            </a:r>
            <a:r>
              <a:rPr lang="en-US" sz="1600" b="1" dirty="0" smtClean="0">
                <a:solidFill>
                  <a:srgbClr val="002060"/>
                </a:solidFill>
                <a:latin typeface="Simplified Arabic" panose="02020603050405020304" pitchFamily="18" charset="-78"/>
                <a:cs typeface="Simplified Arabic" panose="02020603050405020304" pitchFamily="18" charset="-78"/>
              </a:rPr>
              <a:t> </a:t>
            </a:r>
            <a:r>
              <a:rPr lang="ar-EG" sz="1600" b="1" dirty="0" smtClean="0">
                <a:solidFill>
                  <a:srgbClr val="002060"/>
                </a:solidFill>
                <a:latin typeface="Simplified Arabic" panose="02020603050405020304" pitchFamily="18" charset="-78"/>
                <a:cs typeface="Simplified Arabic" panose="02020603050405020304" pitchFamily="18" charset="-78"/>
              </a:rPr>
              <a:t>مارس</a:t>
            </a:r>
            <a:r>
              <a:rPr lang="en-US" sz="1600" b="1" dirty="0" smtClean="0">
                <a:solidFill>
                  <a:srgbClr val="002060"/>
                </a:solidFill>
                <a:latin typeface="Simplified Arabic" panose="02020603050405020304" pitchFamily="18" charset="-78"/>
                <a:cs typeface="Simplified Arabic" panose="02020603050405020304" pitchFamily="18" charset="-78"/>
              </a:rPr>
              <a:t>2022 </a:t>
            </a:r>
          </a:p>
          <a:p>
            <a:pPr rtl="1"/>
            <a:r>
              <a:rPr lang="ar-EG" sz="1600" b="1" dirty="0" smtClean="0">
                <a:solidFill>
                  <a:srgbClr val="002060"/>
                </a:solidFill>
                <a:latin typeface="Simplified Arabic" panose="02020603050405020304" pitchFamily="18" charset="-78"/>
                <a:cs typeface="Simplified Arabic" panose="02020603050405020304" pitchFamily="18" charset="-78"/>
              </a:rPr>
              <a:t>(مليون جنيه)</a:t>
            </a:r>
            <a:endParaRPr lang="en-US" sz="1600" b="1" dirty="0">
              <a:solidFill>
                <a:srgbClr val="002060"/>
              </a:solidFill>
              <a:latin typeface="Simplified Arabic" panose="02020603050405020304" pitchFamily="18" charset="-78"/>
              <a:cs typeface="Simplified Arabic" panose="02020603050405020304" pitchFamily="18" charset="-78"/>
            </a:endParaRPr>
          </a:p>
        </p:txBody>
      </p:sp>
      <p:sp>
        <p:nvSpPr>
          <p:cNvPr id="39" name="TextBox 38"/>
          <p:cNvSpPr txBox="1"/>
          <p:nvPr/>
        </p:nvSpPr>
        <p:spPr>
          <a:xfrm>
            <a:off x="429438" y="3998168"/>
            <a:ext cx="4810504" cy="230832"/>
          </a:xfrm>
          <a:prstGeom prst="rect">
            <a:avLst/>
          </a:prstGeom>
          <a:noFill/>
        </p:spPr>
        <p:txBody>
          <a:bodyPr wrap="square" rtlCol="0">
            <a:spAutoFit/>
          </a:bodyPr>
          <a:lstStyle>
            <a:defPPr>
              <a:defRPr lang="en-US"/>
            </a:defPPr>
            <a:lvl1pPr algn="r">
              <a:defRPr sz="900">
                <a:solidFill>
                  <a:srgbClr val="002060"/>
                </a:solidFill>
                <a:latin typeface="Simplified Arabic" panose="02020603050405020304" pitchFamily="18" charset="-78"/>
                <a:ea typeface="+mj-ea"/>
                <a:cs typeface="Simplified Arabic" panose="02020603050405020304" pitchFamily="18" charset="-78"/>
              </a:defRPr>
            </a:lvl1pPr>
          </a:lstStyle>
          <a:p>
            <a:pPr rtl="1"/>
            <a:r>
              <a:rPr lang="ar-EG" dirty="0">
                <a:solidFill>
                  <a:srgbClr val="203864"/>
                </a:solidFill>
              </a:rPr>
              <a:t>المصدر: تقرير البورصة المصرية</a:t>
            </a:r>
            <a:r>
              <a:rPr lang="en-US" dirty="0">
                <a:solidFill>
                  <a:srgbClr val="203864"/>
                </a:solidFill>
              </a:rPr>
              <a:t> ) </a:t>
            </a:r>
            <a:r>
              <a:rPr lang="ar-EG" dirty="0">
                <a:solidFill>
                  <a:srgbClr val="203864"/>
                </a:solidFill>
              </a:rPr>
              <a:t>شهر</a:t>
            </a:r>
            <a:r>
              <a:rPr lang="en-US" dirty="0">
                <a:solidFill>
                  <a:srgbClr val="203864"/>
                </a:solidFill>
              </a:rPr>
              <a:t>  </a:t>
            </a:r>
            <a:r>
              <a:rPr lang="ar-EG" dirty="0" smtClean="0">
                <a:solidFill>
                  <a:srgbClr val="203864"/>
                </a:solidFill>
              </a:rPr>
              <a:t>مارس2022</a:t>
            </a:r>
            <a:r>
              <a:rPr lang="en-US" dirty="0" smtClean="0">
                <a:solidFill>
                  <a:srgbClr val="203864"/>
                </a:solidFill>
              </a:rPr>
              <a:t> </a:t>
            </a:r>
            <a:r>
              <a:rPr lang="en-US" dirty="0">
                <a:solidFill>
                  <a:srgbClr val="203864"/>
                </a:solidFill>
              </a:rPr>
              <a:t>( </a:t>
            </a:r>
            <a:endParaRPr lang="ar-EG" dirty="0">
              <a:solidFill>
                <a:srgbClr val="203864"/>
              </a:solidFill>
            </a:endParaRPr>
          </a:p>
        </p:txBody>
      </p:sp>
      <p:pic>
        <p:nvPicPr>
          <p:cNvPr id="6" name="Picture 5"/>
          <p:cNvPicPr>
            <a:picLocks noChangeAspect="1"/>
          </p:cNvPicPr>
          <p:nvPr/>
        </p:nvPicPr>
        <p:blipFill>
          <a:blip r:embed="rId5"/>
          <a:stretch>
            <a:fillRect/>
          </a:stretch>
        </p:blipFill>
        <p:spPr>
          <a:xfrm>
            <a:off x="5389810" y="2508377"/>
            <a:ext cx="5033074" cy="1505399"/>
          </a:xfrm>
          <a:prstGeom prst="rect">
            <a:avLst/>
          </a:prstGeom>
        </p:spPr>
      </p:pic>
      <p:pic>
        <p:nvPicPr>
          <p:cNvPr id="7" name="Picture 6"/>
          <p:cNvPicPr>
            <a:picLocks noChangeAspect="1"/>
          </p:cNvPicPr>
          <p:nvPr/>
        </p:nvPicPr>
        <p:blipFill>
          <a:blip r:embed="rId6"/>
          <a:stretch>
            <a:fillRect/>
          </a:stretch>
        </p:blipFill>
        <p:spPr>
          <a:xfrm>
            <a:off x="267672" y="2527239"/>
            <a:ext cx="4893357" cy="1486536"/>
          </a:xfrm>
          <a:prstGeom prst="rect">
            <a:avLst/>
          </a:prstGeom>
        </p:spPr>
      </p:pic>
      <p:pic>
        <p:nvPicPr>
          <p:cNvPr id="9" name="Picture 8"/>
          <p:cNvPicPr>
            <a:picLocks noChangeAspect="1"/>
          </p:cNvPicPr>
          <p:nvPr/>
        </p:nvPicPr>
        <p:blipFill>
          <a:blip r:embed="rId7"/>
          <a:stretch>
            <a:fillRect/>
          </a:stretch>
        </p:blipFill>
        <p:spPr>
          <a:xfrm>
            <a:off x="5389810" y="4541062"/>
            <a:ext cx="5096501" cy="2914756"/>
          </a:xfrm>
          <a:prstGeom prst="rect">
            <a:avLst/>
          </a:prstGeom>
        </p:spPr>
      </p:pic>
      <p:pic>
        <p:nvPicPr>
          <p:cNvPr id="11" name="Picture 10"/>
          <p:cNvPicPr>
            <a:picLocks noChangeAspect="1"/>
          </p:cNvPicPr>
          <p:nvPr/>
        </p:nvPicPr>
        <p:blipFill>
          <a:blip r:embed="rId8"/>
          <a:stretch>
            <a:fillRect/>
          </a:stretch>
        </p:blipFill>
        <p:spPr>
          <a:xfrm>
            <a:off x="267673" y="4541062"/>
            <a:ext cx="4893356" cy="2922659"/>
          </a:xfrm>
          <a:prstGeom prst="rect">
            <a:avLst/>
          </a:prstGeom>
        </p:spPr>
      </p:pic>
    </p:spTree>
    <p:extLst>
      <p:ext uri="{BB962C8B-B14F-4D97-AF65-F5344CB8AC3E}">
        <p14:creationId xmlns:p14="http://schemas.microsoft.com/office/powerpoint/2010/main" val="1838222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8728457" y="6755535"/>
            <a:ext cx="1872208" cy="1241376"/>
          </a:xfrm>
          <a:prstGeom prst="rect">
            <a:avLst/>
          </a:prstGeom>
          <a:solidFill>
            <a:srgbClr val="F9FDFF"/>
          </a:solidFill>
          <a:ln>
            <a:noFill/>
          </a:ln>
        </p:spPr>
        <p:txBody>
          <a:bodyPr wrap="square" rtlCol="0">
            <a:spAutoFit/>
          </a:bodyPr>
          <a:lstStyle/>
          <a:p>
            <a:endParaRPr lang="en-US" dirty="0"/>
          </a:p>
        </p:txBody>
      </p:sp>
      <p:sp>
        <p:nvSpPr>
          <p:cNvPr id="5" name="Title 4" hidden="1"/>
          <p:cNvSpPr>
            <a:spLocks noGrp="1"/>
          </p:cNvSpPr>
          <p:nvPr>
            <p:ph type="ctrTitle"/>
          </p:nvPr>
        </p:nvSpPr>
        <p:spPr/>
        <p:txBody>
          <a:bodyPr/>
          <a:lstStyle/>
          <a:p>
            <a:r>
              <a:rPr lang="en-US" dirty="0"/>
              <a:t>PowerPoint Infographics Sampler</a:t>
            </a:r>
          </a:p>
        </p:txBody>
      </p:sp>
      <p:sp>
        <p:nvSpPr>
          <p:cNvPr id="13" name="TextBox 12">
            <a:extLst>
              <a:ext uri="{FF2B5EF4-FFF2-40B4-BE49-F238E27FC236}">
                <a16:creationId xmlns="" xmlns:a16="http://schemas.microsoft.com/office/drawing/2014/main" id="{EF7E8660-BFDA-4B04-A82D-E57C165F96F4}"/>
              </a:ext>
            </a:extLst>
          </p:cNvPr>
          <p:cNvSpPr txBox="1"/>
          <p:nvPr/>
        </p:nvSpPr>
        <p:spPr>
          <a:xfrm>
            <a:off x="615670" y="1602467"/>
            <a:ext cx="9808339"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1. مؤشرات نشاط التأمين (وفقاً لنوع النشاط)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 xmlns:a16="http://schemas.microsoft.com/office/drawing/2014/main" id="{F1F813BD-82CE-4D1B-9594-FF0DE7B05029}"/>
              </a:ext>
            </a:extLst>
          </p:cNvPr>
          <p:cNvSpPr txBox="1"/>
          <p:nvPr/>
        </p:nvSpPr>
        <p:spPr>
          <a:xfrm>
            <a:off x="300807" y="1683767"/>
            <a:ext cx="9658029"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                                                                                                                   (مليون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6" name="TextBox 15">
            <a:extLst>
              <a:ext uri="{FF2B5EF4-FFF2-40B4-BE49-F238E27FC236}">
                <a16:creationId xmlns="" xmlns:a16="http://schemas.microsoft.com/office/drawing/2014/main" id="{0938A9A9-A169-43C6-9280-8412F4A5A7F0}"/>
              </a:ext>
            </a:extLst>
          </p:cNvPr>
          <p:cNvSpPr txBox="1"/>
          <p:nvPr/>
        </p:nvSpPr>
        <p:spPr>
          <a:xfrm>
            <a:off x="1329797" y="3862639"/>
            <a:ext cx="9196146"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0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660431"/>
            <a:ext cx="576064" cy="430887"/>
          </a:xfrm>
          <a:prstGeom prst="rect">
            <a:avLst/>
          </a:prstGeom>
          <a:noFill/>
        </p:spPr>
        <p:txBody>
          <a:bodyPr wrap="square" rtlCol="1">
            <a:spAutoFit/>
          </a:bodyPr>
          <a:lstStyle/>
          <a:p>
            <a:pPr algn="ctr"/>
            <a:r>
              <a:rPr lang="ar-EG" sz="2200" b="1" dirty="0">
                <a:solidFill>
                  <a:srgbClr val="203864"/>
                </a:solidFill>
              </a:rPr>
              <a:t>6</a:t>
            </a:r>
          </a:p>
        </p:txBody>
      </p:sp>
      <p:sp>
        <p:nvSpPr>
          <p:cNvPr id="27" name="TextBox 26">
            <a:extLst>
              <a:ext uri="{FF2B5EF4-FFF2-40B4-BE49-F238E27FC236}">
                <a16:creationId xmlns="" xmlns:a16="http://schemas.microsoft.com/office/drawing/2014/main"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 xmlns:a16="http://schemas.microsoft.com/office/drawing/2014/main" id="{BD632660-516F-422A-881A-705414B76DDC}"/>
              </a:ext>
            </a:extLst>
          </p:cNvPr>
          <p:cNvSpPr txBox="1"/>
          <p:nvPr/>
        </p:nvSpPr>
        <p:spPr>
          <a:xfrm>
            <a:off x="6087348" y="7410293"/>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 xmlns:a16="http://schemas.microsoft.com/office/drawing/2014/main" id="{A6D5A7B9-E2E8-4A47-8C07-9AFAF66111D3}"/>
              </a:ext>
            </a:extLst>
          </p:cNvPr>
          <p:cNvSpPr txBox="1"/>
          <p:nvPr/>
        </p:nvSpPr>
        <p:spPr>
          <a:xfrm>
            <a:off x="893380" y="1093283"/>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مؤشرات نشاط التأمين (وفقاً لنوع النشاط)</a:t>
            </a:r>
          </a:p>
        </p:txBody>
      </p:sp>
      <p:sp>
        <p:nvSpPr>
          <p:cNvPr id="20" name="TextBox 19">
            <a:extLst>
              <a:ext uri="{FF2B5EF4-FFF2-40B4-BE49-F238E27FC236}">
                <a16:creationId xmlns="" xmlns:a16="http://schemas.microsoft.com/office/drawing/2014/main" id="{BD632660-516F-422A-881A-705414B76DDC}"/>
              </a:ext>
            </a:extLst>
          </p:cNvPr>
          <p:cNvSpPr txBox="1"/>
          <p:nvPr/>
        </p:nvSpPr>
        <p:spPr>
          <a:xfrm>
            <a:off x="906708" y="7410292"/>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2" name="Picture 1"/>
          <p:cNvPicPr>
            <a:picLocks noChangeAspect="1"/>
          </p:cNvPicPr>
          <p:nvPr/>
        </p:nvPicPr>
        <p:blipFill>
          <a:blip r:embed="rId5"/>
          <a:stretch>
            <a:fillRect/>
          </a:stretch>
        </p:blipFill>
        <p:spPr>
          <a:xfrm>
            <a:off x="425487" y="2053099"/>
            <a:ext cx="10028223" cy="1840290"/>
          </a:xfrm>
          <a:prstGeom prst="rect">
            <a:avLst/>
          </a:prstGeom>
        </p:spPr>
      </p:pic>
      <p:pic>
        <p:nvPicPr>
          <p:cNvPr id="3" name="Picture 2"/>
          <p:cNvPicPr>
            <a:picLocks noChangeAspect="1"/>
          </p:cNvPicPr>
          <p:nvPr/>
        </p:nvPicPr>
        <p:blipFill>
          <a:blip r:embed="rId6"/>
          <a:stretch>
            <a:fillRect/>
          </a:stretch>
        </p:blipFill>
        <p:spPr>
          <a:xfrm>
            <a:off x="5536521" y="4567919"/>
            <a:ext cx="4887488" cy="2877378"/>
          </a:xfrm>
          <a:prstGeom prst="rect">
            <a:avLst/>
          </a:prstGeom>
        </p:spPr>
      </p:pic>
      <p:pic>
        <p:nvPicPr>
          <p:cNvPr id="4" name="Picture 3"/>
          <p:cNvPicPr>
            <a:picLocks noChangeAspect="1"/>
          </p:cNvPicPr>
          <p:nvPr/>
        </p:nvPicPr>
        <p:blipFill>
          <a:blip r:embed="rId7"/>
          <a:stretch>
            <a:fillRect/>
          </a:stretch>
        </p:blipFill>
        <p:spPr>
          <a:xfrm>
            <a:off x="425486" y="4567918"/>
            <a:ext cx="4849855" cy="2842373"/>
          </a:xfrm>
          <a:prstGeom prst="rect">
            <a:avLst/>
          </a:prstGeom>
        </p:spPr>
      </p:pic>
    </p:spTree>
    <p:extLst>
      <p:ext uri="{BB962C8B-B14F-4D97-AF65-F5344CB8AC3E}">
        <p14:creationId xmlns:p14="http://schemas.microsoft.com/office/powerpoint/2010/main" val="2767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2" name="TextBox 11">
            <a:extLst>
              <a:ext uri="{FF2B5EF4-FFF2-40B4-BE49-F238E27FC236}">
                <a16:creationId xmlns="" xmlns:a16="http://schemas.microsoft.com/office/drawing/2014/main"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3" name="TextBox 12">
            <a:extLst>
              <a:ext uri="{FF2B5EF4-FFF2-40B4-BE49-F238E27FC236}">
                <a16:creationId xmlns="" xmlns:a16="http://schemas.microsoft.com/office/drawing/2014/main" id="{EF7E8660-BFDA-4B04-A82D-E57C165F96F4}"/>
              </a:ext>
            </a:extLst>
          </p:cNvPr>
          <p:cNvSpPr txBox="1"/>
          <p:nvPr/>
        </p:nvSpPr>
        <p:spPr>
          <a:xfrm>
            <a:off x="906787" y="1395902"/>
            <a:ext cx="9509078" cy="369332"/>
          </a:xfrm>
          <a:prstGeom prst="rect">
            <a:avLst/>
          </a:prstGeom>
          <a:noFill/>
        </p:spPr>
        <p:txBody>
          <a:bodyPr wrap="square" rtlCol="0">
            <a:spAutoFit/>
          </a:bodyPr>
          <a:lstStyle/>
          <a:p>
            <a:pPr algn="r" rtl="1"/>
            <a:r>
              <a:rPr lang="en-US" sz="1800" b="1" dirty="0">
                <a:solidFill>
                  <a:srgbClr val="002060"/>
                </a:solidFill>
                <a:latin typeface="Simplified Arabic" panose="02020603050405020304" pitchFamily="18" charset="-78"/>
                <a:ea typeface="+mj-ea"/>
                <a:cs typeface="Simplified Arabic" panose="02020603050405020304" pitchFamily="18" charset="-78"/>
              </a:rPr>
              <a:t>1.2</a:t>
            </a:r>
            <a:r>
              <a:rPr lang="ar-EG" sz="1800" b="1" dirty="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1800" b="1" dirty="0">
                <a:solidFill>
                  <a:srgbClr val="002060"/>
                </a:solidFill>
                <a:latin typeface="Simplified Arabic" panose="02020603050405020304" pitchFamily="18" charset="-78"/>
                <a:ea typeface="+mj-ea"/>
                <a:cs typeface="Simplified Arabic" panose="02020603050405020304" pitchFamily="18" charset="-78"/>
              </a:rPr>
              <a:t>(وفقا لنوع النشاط) عن الفترة يناير-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9628"/>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7</a:t>
            </a:r>
          </a:p>
        </p:txBody>
      </p:sp>
      <p:sp>
        <p:nvSpPr>
          <p:cNvPr id="28" name="TextBox 27">
            <a:extLst>
              <a:ext uri="{FF2B5EF4-FFF2-40B4-BE49-F238E27FC236}">
                <a16:creationId xmlns="" xmlns:a16="http://schemas.microsoft.com/office/drawing/2014/main" id="{F1F813BD-82CE-4D1B-9594-FF0DE7B05029}"/>
              </a:ext>
            </a:extLst>
          </p:cNvPr>
          <p:cNvSpPr txBox="1"/>
          <p:nvPr/>
        </p:nvSpPr>
        <p:spPr>
          <a:xfrm>
            <a:off x="354177" y="1509685"/>
            <a:ext cx="8997730"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                                                                                                            (مليون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 xmlns:a16="http://schemas.microsoft.com/office/drawing/2014/main" id="{3C8EE8C5-5426-430A-AFFB-21FBFE8D241D}"/>
              </a:ext>
            </a:extLst>
          </p:cNvPr>
          <p:cNvSpPr txBox="1"/>
          <p:nvPr/>
        </p:nvSpPr>
        <p:spPr>
          <a:xfrm>
            <a:off x="837499" y="3658822"/>
            <a:ext cx="9472183" cy="507831"/>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a:t>
            </a:r>
            <a:r>
              <a:rPr lang="ar-EG" sz="900" dirty="0" smtClean="0">
                <a:solidFill>
                  <a:srgbClr val="000066"/>
                </a:solidFill>
                <a:latin typeface="Simplified Arabic" panose="02020603050405020304" pitchFamily="18" charset="-78"/>
                <a:cs typeface="Simplified Arabic" panose="02020603050405020304" pitchFamily="18" charset="-78"/>
              </a:rPr>
              <a:t>الإصدار.</a:t>
            </a:r>
          </a:p>
          <a:p>
            <a:pPr algn="r"/>
            <a:r>
              <a:rPr lang="ar-EG" sz="900" dirty="0" smtClean="0">
                <a:solidFill>
                  <a:srgbClr val="000066"/>
                </a:solidFill>
                <a:latin typeface="Simplified Arabic" panose="02020603050405020304" pitchFamily="18" charset="-78"/>
                <a:cs typeface="Simplified Arabic" panose="02020603050405020304" pitchFamily="18" charset="-78"/>
              </a:rPr>
              <a:t>* تم تعديل هذا البيان نظرا لحدوث بعض التسويات لشهر يناير 2022.</a:t>
            </a:r>
            <a:endParaRPr lang="ar-EG" sz="900" dirty="0">
              <a:solidFill>
                <a:srgbClr val="000066"/>
              </a:solidFill>
              <a:latin typeface="Simplified Arabic" panose="02020603050405020304" pitchFamily="18" charset="-78"/>
              <a:cs typeface="Simplified Arabic" panose="02020603050405020304" pitchFamily="18" charset="-78"/>
            </a:endParaRPr>
          </a:p>
        </p:txBody>
      </p:sp>
      <p:sp>
        <p:nvSpPr>
          <p:cNvPr id="27" name="TextBox 26">
            <a:extLst>
              <a:ext uri="{FF2B5EF4-FFF2-40B4-BE49-F238E27FC236}">
                <a16:creationId xmlns="" xmlns:a16="http://schemas.microsoft.com/office/drawing/2014/main" id="{FB0C3004-1489-4A53-8BBE-CACA458B0428}"/>
              </a:ext>
            </a:extLst>
          </p:cNvPr>
          <p:cNvSpPr txBox="1"/>
          <p:nvPr/>
        </p:nvSpPr>
        <p:spPr>
          <a:xfrm>
            <a:off x="870929" y="992346"/>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1. مؤشرات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النشاط)</a:t>
            </a:r>
          </a:p>
        </p:txBody>
      </p:sp>
      <p:sp>
        <p:nvSpPr>
          <p:cNvPr id="16" name="TextBox 15">
            <a:extLst>
              <a:ext uri="{FF2B5EF4-FFF2-40B4-BE49-F238E27FC236}">
                <a16:creationId xmlns="" xmlns:a16="http://schemas.microsoft.com/office/drawing/2014/main" id="{BD632660-516F-422A-881A-705414B76DDC}"/>
              </a:ext>
            </a:extLst>
          </p:cNvPr>
          <p:cNvSpPr txBox="1"/>
          <p:nvPr/>
        </p:nvSpPr>
        <p:spPr>
          <a:xfrm>
            <a:off x="5917431" y="7372399"/>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20" name="TextBox 19">
            <a:extLst>
              <a:ext uri="{FF2B5EF4-FFF2-40B4-BE49-F238E27FC236}">
                <a16:creationId xmlns="" xmlns:a16="http://schemas.microsoft.com/office/drawing/2014/main" id="{BD632660-516F-422A-881A-705414B76DDC}"/>
              </a:ext>
            </a:extLst>
          </p:cNvPr>
          <p:cNvSpPr txBox="1"/>
          <p:nvPr/>
        </p:nvSpPr>
        <p:spPr>
          <a:xfrm>
            <a:off x="954540" y="7372399"/>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pic>
        <p:nvPicPr>
          <p:cNvPr id="3" name="Picture 2"/>
          <p:cNvPicPr>
            <a:picLocks noChangeAspect="1"/>
          </p:cNvPicPr>
          <p:nvPr/>
        </p:nvPicPr>
        <p:blipFill>
          <a:blip r:embed="rId5"/>
          <a:stretch>
            <a:fillRect/>
          </a:stretch>
        </p:blipFill>
        <p:spPr>
          <a:xfrm>
            <a:off x="451545" y="1879017"/>
            <a:ext cx="9801795" cy="1816984"/>
          </a:xfrm>
          <a:prstGeom prst="rect">
            <a:avLst/>
          </a:prstGeom>
        </p:spPr>
      </p:pic>
      <p:pic>
        <p:nvPicPr>
          <p:cNvPr id="4" name="Picture 3"/>
          <p:cNvPicPr>
            <a:picLocks noChangeAspect="1"/>
          </p:cNvPicPr>
          <p:nvPr/>
        </p:nvPicPr>
        <p:blipFill>
          <a:blip r:embed="rId6"/>
          <a:stretch>
            <a:fillRect/>
          </a:stretch>
        </p:blipFill>
        <p:spPr>
          <a:xfrm>
            <a:off x="5629399" y="4420070"/>
            <a:ext cx="4612612" cy="2952329"/>
          </a:xfrm>
          <a:prstGeom prst="rect">
            <a:avLst/>
          </a:prstGeom>
        </p:spPr>
      </p:pic>
      <p:pic>
        <p:nvPicPr>
          <p:cNvPr id="7" name="Picture 6"/>
          <p:cNvPicPr>
            <a:picLocks noChangeAspect="1"/>
          </p:cNvPicPr>
          <p:nvPr/>
        </p:nvPicPr>
        <p:blipFill>
          <a:blip r:embed="rId7"/>
          <a:stretch>
            <a:fillRect/>
          </a:stretch>
        </p:blipFill>
        <p:spPr>
          <a:xfrm>
            <a:off x="451545" y="4420069"/>
            <a:ext cx="4840957" cy="2952329"/>
          </a:xfrm>
          <a:prstGeom prst="rect">
            <a:avLst/>
          </a:prstGeom>
        </p:spPr>
      </p:pic>
    </p:spTree>
    <p:extLst>
      <p:ext uri="{BB962C8B-B14F-4D97-AF65-F5344CB8AC3E}">
        <p14:creationId xmlns:p14="http://schemas.microsoft.com/office/powerpoint/2010/main" val="3650309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ctrTitle"/>
          </p:nvPr>
        </p:nvSpPr>
        <p:spPr/>
        <p:txBody>
          <a:bodyPr/>
          <a:lstStyle/>
          <a:p>
            <a:r>
              <a:rPr lang="en-US" dirty="0"/>
              <a:t>PowerPoint Infographics Sampler</a:t>
            </a:r>
          </a:p>
        </p:txBody>
      </p:sp>
      <p:sp>
        <p:nvSpPr>
          <p:cNvPr id="13" name="TextBox 12">
            <a:extLst>
              <a:ext uri="{FF2B5EF4-FFF2-40B4-BE49-F238E27FC236}">
                <a16:creationId xmlns="" xmlns:a16="http://schemas.microsoft.com/office/drawing/2014/main" id="{EF7E8660-BFDA-4B04-A82D-E57C165F96F4}"/>
              </a:ext>
            </a:extLst>
          </p:cNvPr>
          <p:cNvSpPr txBox="1"/>
          <p:nvPr/>
        </p:nvSpPr>
        <p:spPr>
          <a:xfrm>
            <a:off x="945148" y="1530459"/>
            <a:ext cx="9580795" cy="369332"/>
          </a:xfrm>
          <a:prstGeom prst="rect">
            <a:avLst/>
          </a:prstGeom>
          <a:noFill/>
        </p:spPr>
        <p:txBody>
          <a:bodyPr wrap="square" rtlCol="0">
            <a:spAutoFit/>
          </a:bodyPr>
          <a:lstStyle/>
          <a:p>
            <a:pPr algn="r" rtl="1"/>
            <a:r>
              <a:rPr lang="ar-EG" sz="1800" b="1" dirty="0">
                <a:solidFill>
                  <a:srgbClr val="002060"/>
                </a:solidFill>
                <a:latin typeface="Simplified Arabic" panose="02020603050405020304" pitchFamily="18" charset="-78"/>
                <a:ea typeface="+mj-ea"/>
                <a:cs typeface="Simplified Arabic" panose="02020603050405020304" pitchFamily="18" charset="-78"/>
              </a:rPr>
              <a:t>1</a:t>
            </a:r>
            <a:r>
              <a:rPr lang="en-US" sz="1800" b="1" dirty="0">
                <a:solidFill>
                  <a:srgbClr val="002060"/>
                </a:solidFill>
                <a:latin typeface="Simplified Arabic" panose="02020603050405020304" pitchFamily="18" charset="-78"/>
                <a:ea typeface="+mj-ea"/>
                <a:cs typeface="Simplified Arabic" panose="02020603050405020304" pitchFamily="18" charset="-78"/>
              </a:rPr>
              <a:t>.</a:t>
            </a:r>
            <a:r>
              <a:rPr lang="ar-EG" sz="1800" b="1" dirty="0">
                <a:solidFill>
                  <a:srgbClr val="002060"/>
                </a:solidFill>
                <a:latin typeface="Simplified Arabic" panose="02020603050405020304" pitchFamily="18" charset="-78"/>
                <a:ea typeface="+mj-ea"/>
                <a:cs typeface="Simplified Arabic" panose="02020603050405020304" pitchFamily="18" charset="-78"/>
              </a:rPr>
              <a:t>2.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1800" b="1" dirty="0" smtClean="0">
                <a:solidFill>
                  <a:srgbClr val="002060"/>
                </a:solidFill>
                <a:latin typeface="Simplified Arabic" panose="02020603050405020304" pitchFamily="18" charset="-78"/>
                <a:ea typeface="+mj-ea"/>
                <a:cs typeface="Simplified Arabic" panose="02020603050405020304" pitchFamily="18" charset="-78"/>
              </a:rPr>
              <a:t>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1800" b="1" dirty="0">
                <a:solidFill>
                  <a:srgbClr val="002060"/>
                </a:solidFill>
                <a:latin typeface="Simplified Arabic" panose="02020603050405020304" pitchFamily="18" charset="-78"/>
                <a:ea typeface="+mj-ea"/>
                <a:cs typeface="Simplified Arabic" panose="02020603050405020304" pitchFamily="18" charset="-78"/>
              </a:rPr>
              <a:t>(وفقاً لنوع التأمين) عن شهر </a:t>
            </a:r>
            <a:r>
              <a:rPr lang="ar-EG" sz="1800" b="1" dirty="0" smtClean="0">
                <a:solidFill>
                  <a:srgbClr val="002060"/>
                </a:solidFill>
                <a:latin typeface="Simplified Arabic" panose="02020603050405020304" pitchFamily="18" charset="-78"/>
                <a:ea typeface="+mj-ea"/>
                <a:cs typeface="Simplified Arabic" panose="02020603050405020304" pitchFamily="18" charset="-78"/>
              </a:rPr>
              <a:t>مارس 2022</a:t>
            </a:r>
            <a:endParaRPr lang="ar-EG" sz="18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4" name="TextBox 13">
            <a:extLst>
              <a:ext uri="{FF2B5EF4-FFF2-40B4-BE49-F238E27FC236}">
                <a16:creationId xmlns="" xmlns:a16="http://schemas.microsoft.com/office/drawing/2014/main" id="{F1F813BD-82CE-4D1B-9594-FF0DE7B05029}"/>
              </a:ext>
            </a:extLst>
          </p:cNvPr>
          <p:cNvSpPr txBox="1"/>
          <p:nvPr/>
        </p:nvSpPr>
        <p:spPr>
          <a:xfrm>
            <a:off x="309590" y="1715125"/>
            <a:ext cx="9569201" cy="338554"/>
          </a:xfrm>
          <a:prstGeom prst="rect">
            <a:avLst/>
          </a:prstGeom>
          <a:noFill/>
        </p:spPr>
        <p:txBody>
          <a:bodyPr wrap="square" rtlCol="0">
            <a:spAutoFit/>
          </a:bodyPr>
          <a:lstStyle/>
          <a:p>
            <a:r>
              <a:rPr lang="ar-EG" sz="1600" b="1" dirty="0">
                <a:solidFill>
                  <a:srgbClr val="002060"/>
                </a:solidFill>
                <a:latin typeface="Simplified Arabic" panose="02020603050405020304" pitchFamily="18" charset="-78"/>
                <a:ea typeface="+mj-ea"/>
                <a:cs typeface="Simplified Arabic" panose="02020603050405020304" pitchFamily="18" charset="-78"/>
              </a:rPr>
              <a:t>(مليون جنيه)</a:t>
            </a:r>
            <a:endParaRPr lang="en-US" sz="16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16" name="TextBox 15">
            <a:extLst>
              <a:ext uri="{FF2B5EF4-FFF2-40B4-BE49-F238E27FC236}">
                <a16:creationId xmlns="" xmlns:a16="http://schemas.microsoft.com/office/drawing/2014/main" id="{0938A9A9-A169-43C6-9280-8412F4A5A7F0}"/>
              </a:ext>
            </a:extLst>
          </p:cNvPr>
          <p:cNvSpPr txBox="1"/>
          <p:nvPr/>
        </p:nvSpPr>
        <p:spPr>
          <a:xfrm>
            <a:off x="792048" y="3759836"/>
            <a:ext cx="9718059" cy="3693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الفني لشركات التأمين</a:t>
            </a:r>
            <a:endParaRPr lang="ar-EG" sz="900" dirty="0">
              <a:solidFill>
                <a:srgbClr val="000066"/>
              </a:solidFill>
              <a:latin typeface="Simplified Arabic" panose="02020603050405020304" pitchFamily="18" charset="-78"/>
              <a:ea typeface="+mj-ea"/>
              <a:cs typeface="Simplified Arabic" panose="02020603050405020304" pitchFamily="18" charset="-78"/>
            </a:endParaRPr>
          </a:p>
          <a:p>
            <a:pPr algn="r"/>
            <a:r>
              <a:rPr lang="ar-EG" sz="900" dirty="0">
                <a:solidFill>
                  <a:srgbClr val="000066"/>
                </a:solidFill>
                <a:latin typeface="Simplified Arabic" panose="02020603050405020304" pitchFamily="18" charset="-78"/>
                <a:cs typeface="Simplified Arabic" panose="02020603050405020304" pitchFamily="18" charset="-78"/>
              </a:rPr>
              <a:t>تم إعداد هذا البيان في تاريخ إصدار هذا التقرير، وهو بيان قابل للتعديل حال وقوع إلغاءات أو إضافات أو تعديلات أو تسويات خلال الشهر مما يجعل الرقم مختلف وفقاً لتاريخ الإصدار</a:t>
            </a:r>
          </a:p>
        </p:txBody>
      </p:sp>
      <p:pic>
        <p:nvPicPr>
          <p:cNvPr id="18" name="Picture 17">
            <a:extLst>
              <a:ext uri="{FF2B5EF4-FFF2-40B4-BE49-F238E27FC236}">
                <a16:creationId xmlns="" xmlns:a16="http://schemas.microsoft.com/office/drawing/2014/main" id="{B83F60CB-E120-4BF2-BCBF-99BD232BAB00}"/>
              </a:ext>
            </a:extLst>
          </p:cNvPr>
          <p:cNvPicPr/>
          <p:nvPr/>
        </p:nvPicPr>
        <p:blipFill>
          <a:blip r:embed="rId3"/>
          <a:stretch>
            <a:fillRect/>
          </a:stretch>
        </p:blipFill>
        <p:spPr>
          <a:xfrm>
            <a:off x="-1" y="27583"/>
            <a:ext cx="10826751" cy="688129"/>
          </a:xfrm>
          <a:prstGeom prst="rect">
            <a:avLst/>
          </a:prstGeom>
        </p:spPr>
      </p:pic>
      <p:pic>
        <p:nvPicPr>
          <p:cNvPr id="19" name="Picture 18" descr="Untitled.png">
            <a:extLst>
              <a:ext uri="{FF2B5EF4-FFF2-40B4-BE49-F238E27FC236}">
                <a16:creationId xmlns="" xmlns:a16="http://schemas.microsoft.com/office/drawing/2014/main" id="{3CA155E4-3076-48BB-B6F7-C72E66CDCCE5}"/>
              </a:ext>
            </a:extLst>
          </p:cNvPr>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16" t="11500" r="75062" b="87268"/>
          <a:stretch/>
        </p:blipFill>
        <p:spPr bwMode="auto">
          <a:xfrm>
            <a:off x="-59233" y="7480301"/>
            <a:ext cx="5903595" cy="731196"/>
          </a:xfrm>
          <a:prstGeom prst="rect">
            <a:avLst/>
          </a:prstGeom>
          <a:noFill/>
          <a:ln>
            <a:noFill/>
          </a:ln>
          <a:extLst>
            <a:ext uri="{53640926-AAD7-44D8-BBD7-CCE9431645EC}">
              <a14:shadowObscured xmlns:a14="http://schemas.microsoft.com/office/drawing/2010/main"/>
            </a:ext>
          </a:extLst>
        </p:spPr>
      </p:pic>
      <p:sp>
        <p:nvSpPr>
          <p:cNvPr id="21" name="TextBox 20">
            <a:extLst>
              <a:ext uri="{FF2B5EF4-FFF2-40B4-BE49-F238E27FC236}">
                <a16:creationId xmlns="" xmlns:a16="http://schemas.microsoft.com/office/drawing/2014/main" id="{3F3ADCD0-9CC1-42A0-B4A6-FDBBCD700B15}"/>
              </a:ext>
            </a:extLst>
          </p:cNvPr>
          <p:cNvSpPr txBox="1"/>
          <p:nvPr/>
        </p:nvSpPr>
        <p:spPr>
          <a:xfrm>
            <a:off x="12775" y="7689176"/>
            <a:ext cx="576064" cy="430887"/>
          </a:xfrm>
          <a:prstGeom prst="rect">
            <a:avLst/>
          </a:prstGeom>
          <a:noFill/>
        </p:spPr>
        <p:txBody>
          <a:bodyPr wrap="square" rtlCol="1">
            <a:spAutoFit/>
          </a:bodyPr>
          <a:lstStyle/>
          <a:p>
            <a:pPr algn="ctr"/>
            <a:r>
              <a:rPr lang="ar-EG" sz="2200" b="1" dirty="0">
                <a:solidFill>
                  <a:srgbClr val="203864"/>
                </a:solidFill>
              </a:rPr>
              <a:t>8</a:t>
            </a:r>
          </a:p>
        </p:txBody>
      </p:sp>
      <p:sp>
        <p:nvSpPr>
          <p:cNvPr id="27" name="TextBox 26">
            <a:extLst>
              <a:ext uri="{FF2B5EF4-FFF2-40B4-BE49-F238E27FC236}">
                <a16:creationId xmlns="" xmlns:a16="http://schemas.microsoft.com/office/drawing/2014/main" id="{7939257F-C985-48BB-9B41-7DB87AD3ED65}"/>
              </a:ext>
            </a:extLst>
          </p:cNvPr>
          <p:cNvSpPr txBox="1"/>
          <p:nvPr/>
        </p:nvSpPr>
        <p:spPr>
          <a:xfrm>
            <a:off x="333731" y="714207"/>
            <a:ext cx="9919609" cy="430887"/>
          </a:xfrm>
          <a:prstGeom prst="rect">
            <a:avLst/>
          </a:prstGeom>
          <a:noFill/>
        </p:spPr>
        <p:txBody>
          <a:bodyPr wrap="square" rtlCol="0">
            <a:spAutoFit/>
          </a:bodyPr>
          <a:lstStyle/>
          <a:p>
            <a:pPr algn="ctr" rtl="1"/>
            <a:r>
              <a:rPr lang="ar-EG" sz="2200" b="1" dirty="0">
                <a:solidFill>
                  <a:srgbClr val="002060"/>
                </a:solidFill>
                <a:latin typeface="Simplified Arabic" panose="02020603050405020304" pitchFamily="18" charset="-78"/>
                <a:ea typeface="+mj-ea"/>
                <a:cs typeface="Simplified Arabic" panose="02020603050405020304" pitchFamily="18" charset="-78"/>
              </a:rPr>
              <a:t>ثانياً: نشاط التأمين (تابع)</a:t>
            </a:r>
            <a:endParaRPr lang="en-US" sz="2200" b="1" dirty="0">
              <a:solidFill>
                <a:srgbClr val="002060"/>
              </a:solidFill>
              <a:latin typeface="Simplified Arabic" panose="02020603050405020304" pitchFamily="18" charset="-78"/>
              <a:ea typeface="+mj-ea"/>
              <a:cs typeface="Simplified Arabic" panose="02020603050405020304" pitchFamily="18" charset="-78"/>
            </a:endParaRPr>
          </a:p>
        </p:txBody>
      </p:sp>
      <p:sp>
        <p:nvSpPr>
          <p:cNvPr id="29" name="TextBox 28">
            <a:extLst>
              <a:ext uri="{FF2B5EF4-FFF2-40B4-BE49-F238E27FC236}">
                <a16:creationId xmlns="" xmlns:a16="http://schemas.microsoft.com/office/drawing/2014/main" id="{BD632660-516F-422A-881A-705414B76DDC}"/>
              </a:ext>
            </a:extLst>
          </p:cNvPr>
          <p:cNvSpPr txBox="1"/>
          <p:nvPr/>
        </p:nvSpPr>
        <p:spPr>
          <a:xfrm>
            <a:off x="6093240" y="7283581"/>
            <a:ext cx="4386827" cy="230832"/>
          </a:xfrm>
          <a:prstGeom prst="rect">
            <a:avLst/>
          </a:prstGeom>
          <a:noFill/>
        </p:spPr>
        <p:txBody>
          <a:bodyPr wrap="square" rtlCol="0">
            <a:spAutoFit/>
          </a:bodyPr>
          <a:lstStyle/>
          <a:p>
            <a:pPr algn="r" rtl="1"/>
            <a:r>
              <a:rPr lang="ar-EG" sz="900" i="1" dirty="0">
                <a:solidFill>
                  <a:srgbClr val="000066"/>
                </a:solidFill>
                <a:latin typeface="Simplified Arabic" panose="02020603050405020304" pitchFamily="18" charset="-78"/>
                <a:cs typeface="Simplified Arabic" panose="02020603050405020304" pitchFamily="18" charset="-78"/>
              </a:rPr>
              <a:t>المصدر</a:t>
            </a:r>
            <a:r>
              <a:rPr lang="ar-EG" sz="900" dirty="0">
                <a:solidFill>
                  <a:srgbClr val="000066"/>
                </a:solidFill>
                <a:latin typeface="Simplified Arabic" panose="02020603050405020304" pitchFamily="18" charset="-78"/>
                <a:cs typeface="Simplified Arabic" panose="02020603050405020304" pitchFamily="18" charset="-78"/>
              </a:rPr>
              <a:t>: الإدارة العامة للدعم </a:t>
            </a:r>
            <a:r>
              <a:rPr lang="ar-EG" sz="900" dirty="0" smtClean="0">
                <a:solidFill>
                  <a:srgbClr val="000066"/>
                </a:solidFill>
                <a:latin typeface="Simplified Arabic" panose="02020603050405020304" pitchFamily="18" charset="-78"/>
                <a:cs typeface="Simplified Arabic" panose="02020603050405020304" pitchFamily="18" charset="-78"/>
              </a:rPr>
              <a:t>الفني</a:t>
            </a:r>
            <a:r>
              <a:rPr lang="en-US" sz="900" dirty="0" smtClean="0">
                <a:solidFill>
                  <a:srgbClr val="000066"/>
                </a:solidFill>
                <a:latin typeface="Simplified Arabic" panose="02020603050405020304" pitchFamily="18" charset="-78"/>
                <a:cs typeface="Simplified Arabic" panose="02020603050405020304" pitchFamily="18" charset="-78"/>
              </a:rPr>
              <a:t> </a:t>
            </a:r>
            <a:r>
              <a:rPr lang="ar-EG" sz="900" dirty="0" smtClean="0">
                <a:solidFill>
                  <a:srgbClr val="000066"/>
                </a:solidFill>
                <a:latin typeface="Simplified Arabic" panose="02020603050405020304" pitchFamily="18" charset="-78"/>
                <a:cs typeface="Simplified Arabic" panose="02020603050405020304" pitchFamily="18" charset="-78"/>
              </a:rPr>
              <a:t>لشركات </a:t>
            </a:r>
            <a:r>
              <a:rPr lang="ar-EG" sz="900" dirty="0">
                <a:solidFill>
                  <a:srgbClr val="000066"/>
                </a:solidFill>
                <a:latin typeface="Simplified Arabic" panose="02020603050405020304" pitchFamily="18" charset="-78"/>
                <a:cs typeface="Simplified Arabic" panose="02020603050405020304" pitchFamily="18" charset="-78"/>
              </a:rPr>
              <a:t>التأمين 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0" name="TextBox 29">
            <a:extLst>
              <a:ext uri="{FF2B5EF4-FFF2-40B4-BE49-F238E27FC236}">
                <a16:creationId xmlns="" xmlns:a16="http://schemas.microsoft.com/office/drawing/2014/main" id="{FF3CC972-1F3D-4BF6-9824-05DC61E4342E}"/>
              </a:ext>
            </a:extLst>
          </p:cNvPr>
          <p:cNvSpPr txBox="1"/>
          <p:nvPr/>
        </p:nvSpPr>
        <p:spPr>
          <a:xfrm>
            <a:off x="954540" y="7301607"/>
            <a:ext cx="4386827" cy="230832"/>
          </a:xfrm>
          <a:prstGeom prst="rect">
            <a:avLst/>
          </a:prstGeom>
          <a:noFill/>
        </p:spPr>
        <p:txBody>
          <a:bodyPr wrap="square" rtlCol="0">
            <a:spAutoFit/>
          </a:bodyPr>
          <a:lstStyle/>
          <a:p>
            <a:pPr algn="r" rtl="1"/>
            <a:r>
              <a:rPr lang="ar-EG" sz="900" dirty="0">
                <a:solidFill>
                  <a:srgbClr val="000066"/>
                </a:solidFill>
                <a:latin typeface="Simplified Arabic" panose="02020603050405020304" pitchFamily="18" charset="-78"/>
                <a:cs typeface="Simplified Arabic" panose="02020603050405020304" pitchFamily="18" charset="-78"/>
              </a:rPr>
              <a:t>المصدر: الإدارة العامة للدعم الفنى لشركات </a:t>
            </a:r>
            <a:r>
              <a:rPr lang="ar-EG" sz="900" dirty="0" smtClean="0">
                <a:solidFill>
                  <a:srgbClr val="000066"/>
                </a:solidFill>
                <a:latin typeface="Simplified Arabic" panose="02020603050405020304" pitchFamily="18" charset="-78"/>
                <a:cs typeface="Simplified Arabic" panose="02020603050405020304" pitchFamily="18" charset="-78"/>
              </a:rPr>
              <a:t>التأمين </a:t>
            </a:r>
            <a:r>
              <a:rPr lang="ar-EG" sz="900" dirty="0">
                <a:solidFill>
                  <a:srgbClr val="000066"/>
                </a:solidFill>
                <a:latin typeface="Simplified Arabic" panose="02020603050405020304" pitchFamily="18" charset="-78"/>
                <a:cs typeface="Simplified Arabic" panose="02020603050405020304" pitchFamily="18" charset="-78"/>
              </a:rPr>
              <a:t>والإدارة المركزية للبحوث والسياسات</a:t>
            </a:r>
            <a:endParaRPr lang="ar-EG" sz="900" i="1" u="sng" dirty="0">
              <a:solidFill>
                <a:srgbClr val="000066"/>
              </a:solidFill>
              <a:latin typeface="Simplified Arabic" panose="02020603050405020304" pitchFamily="18" charset="-78"/>
              <a:ea typeface="+mj-ea"/>
              <a:cs typeface="Simplified Arabic" panose="02020603050405020304" pitchFamily="18" charset="-78"/>
            </a:endParaRPr>
          </a:p>
        </p:txBody>
      </p:sp>
      <p:sp>
        <p:nvSpPr>
          <p:cNvPr id="31" name="TextBox 30">
            <a:extLst>
              <a:ext uri="{FF2B5EF4-FFF2-40B4-BE49-F238E27FC236}">
                <a16:creationId xmlns="" xmlns:a16="http://schemas.microsoft.com/office/drawing/2014/main" id="{A6D5A7B9-E2E8-4A47-8C07-9AFAF66111D3}"/>
              </a:ext>
            </a:extLst>
          </p:cNvPr>
          <p:cNvSpPr txBox="1"/>
          <p:nvPr/>
        </p:nvSpPr>
        <p:spPr>
          <a:xfrm>
            <a:off x="893380" y="1093283"/>
            <a:ext cx="9580795" cy="400110"/>
          </a:xfrm>
          <a:prstGeom prst="rect">
            <a:avLst/>
          </a:prstGeom>
          <a:noFill/>
        </p:spPr>
        <p:txBody>
          <a:bodyPr wrap="square" rtlCol="0">
            <a:spAutoFit/>
          </a:bodyPr>
          <a:lstStyle/>
          <a:p>
            <a:pPr algn="r" rtl="1"/>
            <a:r>
              <a:rPr lang="ar-EG" sz="2000" b="1" dirty="0">
                <a:solidFill>
                  <a:srgbClr val="002060"/>
                </a:solidFill>
                <a:latin typeface="Simplified Arabic" panose="02020603050405020304" pitchFamily="18" charset="-78"/>
                <a:ea typeface="+mj-ea"/>
                <a:cs typeface="Simplified Arabic" panose="02020603050405020304" pitchFamily="18" charset="-78"/>
              </a:rPr>
              <a:t>2.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مؤشرات</a:t>
            </a:r>
            <a:r>
              <a:rPr lang="en-US" sz="2000" b="1" dirty="0" smtClean="0">
                <a:solidFill>
                  <a:srgbClr val="002060"/>
                </a:solidFill>
                <a:latin typeface="Simplified Arabic" panose="02020603050405020304" pitchFamily="18" charset="-78"/>
                <a:ea typeface="+mj-ea"/>
                <a:cs typeface="Simplified Arabic" panose="02020603050405020304" pitchFamily="18" charset="-78"/>
              </a:rPr>
              <a:t> </a:t>
            </a:r>
            <a:r>
              <a:rPr lang="ar-EG" sz="2000" b="1" dirty="0" smtClean="0">
                <a:solidFill>
                  <a:srgbClr val="002060"/>
                </a:solidFill>
                <a:latin typeface="Simplified Arabic" panose="02020603050405020304" pitchFamily="18" charset="-78"/>
                <a:ea typeface="+mj-ea"/>
                <a:cs typeface="Simplified Arabic" panose="02020603050405020304" pitchFamily="18" charset="-78"/>
              </a:rPr>
              <a:t>التأمين </a:t>
            </a:r>
            <a:r>
              <a:rPr lang="ar-EG" sz="2000" b="1" dirty="0">
                <a:solidFill>
                  <a:srgbClr val="002060"/>
                </a:solidFill>
                <a:latin typeface="Simplified Arabic" panose="02020603050405020304" pitchFamily="18" charset="-78"/>
                <a:ea typeface="+mj-ea"/>
                <a:cs typeface="Simplified Arabic" panose="02020603050405020304" pitchFamily="18" charset="-78"/>
              </a:rPr>
              <a:t>(وفقاً لنوع التأمين)</a:t>
            </a:r>
          </a:p>
        </p:txBody>
      </p:sp>
      <p:pic>
        <p:nvPicPr>
          <p:cNvPr id="2" name="Picture 1"/>
          <p:cNvPicPr>
            <a:picLocks noChangeAspect="1"/>
          </p:cNvPicPr>
          <p:nvPr/>
        </p:nvPicPr>
        <p:blipFill>
          <a:blip r:embed="rId5"/>
          <a:stretch>
            <a:fillRect/>
          </a:stretch>
        </p:blipFill>
        <p:spPr>
          <a:xfrm>
            <a:off x="397286" y="2053679"/>
            <a:ext cx="10035546" cy="1763488"/>
          </a:xfrm>
          <a:prstGeom prst="rect">
            <a:avLst/>
          </a:prstGeom>
        </p:spPr>
      </p:pic>
      <p:pic>
        <p:nvPicPr>
          <p:cNvPr id="3" name="Picture 2"/>
          <p:cNvPicPr>
            <a:picLocks noChangeAspect="1"/>
          </p:cNvPicPr>
          <p:nvPr/>
        </p:nvPicPr>
        <p:blipFill>
          <a:blip r:embed="rId6"/>
          <a:stretch>
            <a:fillRect/>
          </a:stretch>
        </p:blipFill>
        <p:spPr>
          <a:xfrm>
            <a:off x="5629398" y="4496226"/>
            <a:ext cx="4842071" cy="2787355"/>
          </a:xfrm>
          <a:prstGeom prst="rect">
            <a:avLst/>
          </a:prstGeom>
        </p:spPr>
      </p:pic>
      <p:pic>
        <p:nvPicPr>
          <p:cNvPr id="8" name="Picture 7"/>
          <p:cNvPicPr>
            <a:picLocks noChangeAspect="1"/>
          </p:cNvPicPr>
          <p:nvPr/>
        </p:nvPicPr>
        <p:blipFill>
          <a:blip r:embed="rId7"/>
          <a:stretch>
            <a:fillRect/>
          </a:stretch>
        </p:blipFill>
        <p:spPr>
          <a:xfrm>
            <a:off x="397286" y="4496226"/>
            <a:ext cx="4896249" cy="2796192"/>
          </a:xfrm>
          <a:prstGeom prst="rect">
            <a:avLst/>
          </a:prstGeom>
        </p:spPr>
      </p:pic>
    </p:spTree>
    <p:extLst>
      <p:ext uri="{BB962C8B-B14F-4D97-AF65-F5344CB8AC3E}">
        <p14:creationId xmlns:p14="http://schemas.microsoft.com/office/powerpoint/2010/main" val="267758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0F2210"/>
      </a:accent1>
      <a:accent2>
        <a:srgbClr val="245227"/>
      </a:accent2>
      <a:accent3>
        <a:srgbClr val="488862"/>
      </a:accent3>
      <a:accent4>
        <a:srgbClr val="59AA7A"/>
      </a:accent4>
      <a:accent5>
        <a:srgbClr val="9ED2AE"/>
      </a:accent5>
      <a:accent6>
        <a:srgbClr val="C2ECC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6_Statistics Infographics Sampler_RVA_v3.potx" id="{8CA60735-D353-4C1C-9464-903FD6574FC5}" vid="{1BFEBDC8-D6C6-456A-AA74-BCD6FC21DE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3200ABC-C80D-422B-8848-EDEE60F8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30EB58-BCE7-41D9-A117-44B48F13F84B}">
  <ds:schemaRefs>
    <ds:schemaRef ds:uri="http://schemas.microsoft.com/sharepoint/v3/contenttype/forms"/>
  </ds:schemaRefs>
</ds:datastoreItem>
</file>

<file path=customXml/itemProps3.xml><?xml version="1.0" encoding="utf-8"?>
<ds:datastoreItem xmlns:ds="http://schemas.openxmlformats.org/officeDocument/2006/customXml" ds:itemID="{E6C1CB0A-BB6E-4E95-95A3-95BDF5FBAB7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Statistics Infographics Sampler</Template>
  <TotalTime>0</TotalTime>
  <Words>3180</Words>
  <Application>Microsoft Office PowerPoint</Application>
  <PresentationFormat>B4 (ISO) Paper (250x353 mm)</PresentationFormat>
  <Paragraphs>373</Paragraphs>
  <Slides>37</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Simplified Arabic</vt:lpstr>
      <vt:lpstr>Times</vt:lpstr>
      <vt:lpstr>Times New Roman</vt:lpstr>
      <vt:lpstr>Office Theme</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Presentation</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Infographics Sampler</vt:lpstr>
      <vt:lpstr>PowerPoint Presentation</vt:lpstr>
      <vt:lpstr>PowerPoint Infographics Sampler</vt:lpstr>
      <vt:lpstr>PowerPoint Infographics Sampler</vt:lpstr>
      <vt:lpstr>PowerPoint Presentation</vt:lpstr>
      <vt:lpstr>PowerPoint Presentation</vt:lpstr>
      <vt:lpstr>PowerPoint Infographics Sampler</vt:lpstr>
      <vt:lpstr>PowerPoint Infographics Sampler</vt:lpstr>
      <vt:lpstr>PowerPoint Infographics Sampler</vt:lpstr>
      <vt:lpstr>PowerPoint Infographics Sampler</vt:lpstr>
      <vt:lpstr>PowerPoint Infographics Sampler</vt:lpstr>
      <vt:lpstr>Tips and Tricks (PC and Mac)</vt:lpstr>
      <vt:lpstr>Tips and Tricks (PC and Mac)</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2019-07-08T23:49:08Z</dcterms:created>
  <dcterms:modified xsi:type="dcterms:W3CDTF">2022-05-18T09:56:25Z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